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x="18288000" cy="10287000"/>
  <p:notesSz cx="6858000" cy="9144000"/>
  <p:embeddedFontLst>
    <p:embeddedFont>
      <p:font typeface="Open Sans 1 Bold" charset="1" panose="020B0806030504020204"/>
      <p:regular r:id="rId29"/>
    </p:embeddedFont>
    <p:embeddedFont>
      <p:font typeface="Open Sans 2 Italics" charset="1" panose="00000000000000000000"/>
      <p:regular r:id="rId30"/>
    </p:embeddedFont>
    <p:embeddedFont>
      <p:font typeface="Open Sans 2 Bold Italics" charset="1" panose="00000000000000000000"/>
      <p:regular r:id="rId31"/>
    </p:embeddedFont>
    <p:embeddedFont>
      <p:font typeface="Open Sans 2 Bold" charset="1" panose="00000000000000000000"/>
      <p:regular r:id="rId32"/>
    </p:embeddedFont>
    <p:embeddedFont>
      <p:font typeface="Open Sans 1 Italics" charset="1" panose="020B0606030504020204"/>
      <p:regular r:id="rId33"/>
    </p:embeddedFont>
    <p:embeddedFont>
      <p:font typeface="Open Sans 1 Bold Italics" charset="1" panose="020B0806030504020204"/>
      <p:regular r:id="rId34"/>
    </p:embeddedFont>
    <p:embeddedFont>
      <p:font typeface="Open Sans 1" charset="1" panose="020B0606030504020204"/>
      <p:regular r:id="rId35"/>
    </p:embeddedFont>
    <p:embeddedFont>
      <p:font typeface="Arial Bold" charset="1" panose="020B0704020202020204"/>
      <p:regular r:id="rId36"/>
    </p:embeddedFont>
    <p:embeddedFont>
      <p:font typeface="Arial" charset="1" panose="020B0604020202020204"/>
      <p:regular r:id="rId37"/>
    </p:embeddedFont>
    <p:embeddedFont>
      <p:font typeface="Calibri (MS)" charset="1" panose="020F0502020204030204"/>
      <p:regular r:id="rId38"/>
    </p:embeddedFont>
    <p:embeddedFont>
      <p:font typeface="Arial Italics" charset="1" panose="020B0604020202090204"/>
      <p:regular r:id="rId39"/>
    </p:embeddedFont>
    <p:embeddedFont>
      <p:font typeface="Arimo" charset="1" panose="020B0604020202020204"/>
      <p:regular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16.png" Type="http://schemas.openxmlformats.org/officeDocument/2006/relationships/image"/><Relationship Id="rId5" Target="../media/image117.svg" Type="http://schemas.openxmlformats.org/officeDocument/2006/relationships/image"/><Relationship Id="rId6" Target="../media/image118.png" Type="http://schemas.openxmlformats.org/officeDocument/2006/relationships/image"/><Relationship Id="rId7" Target="../media/image119.svg" Type="http://schemas.openxmlformats.org/officeDocument/2006/relationships/image"/><Relationship Id="rId8" Target="../media/image120.png" Type="http://schemas.openxmlformats.org/officeDocument/2006/relationships/image"/><Relationship Id="rId9" Target="../media/image121.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30.svg" Type="http://schemas.openxmlformats.org/officeDocument/2006/relationships/image"/><Relationship Id="rId11" Target="../media/image131.png" Type="http://schemas.openxmlformats.org/officeDocument/2006/relationships/image"/><Relationship Id="rId12" Target="../media/image132.png" Type="http://schemas.openxmlformats.org/officeDocument/2006/relationships/image"/><Relationship Id="rId13" Target="../media/image133.png" Type="http://schemas.openxmlformats.org/officeDocument/2006/relationships/image"/><Relationship Id="rId14" Target="../media/image134.png" Type="http://schemas.openxmlformats.org/officeDocument/2006/relationships/image"/><Relationship Id="rId15" Target="../media/image135.png" Type="http://schemas.openxmlformats.org/officeDocument/2006/relationships/image"/><Relationship Id="rId16" Target="../media/image136.png" Type="http://schemas.openxmlformats.org/officeDocument/2006/relationships/image"/><Relationship Id="rId17" Target="../media/image137.png" Type="http://schemas.openxmlformats.org/officeDocument/2006/relationships/image"/><Relationship Id="rId18" Target="../media/image138.svg" Type="http://schemas.openxmlformats.org/officeDocument/2006/relationships/image"/><Relationship Id="rId19" Target="../media/image139.png" Type="http://schemas.openxmlformats.org/officeDocument/2006/relationships/image"/><Relationship Id="rId2" Target="../media/image122.png" Type="http://schemas.openxmlformats.org/officeDocument/2006/relationships/image"/><Relationship Id="rId20" Target="../media/image140.svg" Type="http://schemas.openxmlformats.org/officeDocument/2006/relationships/image"/><Relationship Id="rId21" Target="../media/image141.png" Type="http://schemas.openxmlformats.org/officeDocument/2006/relationships/image"/><Relationship Id="rId22" Target="../media/image142.png" Type="http://schemas.openxmlformats.org/officeDocument/2006/relationships/image"/><Relationship Id="rId3" Target="../media/image123.svg" Type="http://schemas.openxmlformats.org/officeDocument/2006/relationships/image"/><Relationship Id="rId4" Target="../media/image124.png" Type="http://schemas.openxmlformats.org/officeDocument/2006/relationships/image"/><Relationship Id="rId5" Target="../media/image125.png" Type="http://schemas.openxmlformats.org/officeDocument/2006/relationships/image"/><Relationship Id="rId6" Target="../media/image126.png" Type="http://schemas.openxmlformats.org/officeDocument/2006/relationships/image"/><Relationship Id="rId7" Target="../media/image127.png" Type="http://schemas.openxmlformats.org/officeDocument/2006/relationships/image"/><Relationship Id="rId8" Target="../media/image128.jpeg" Type="http://schemas.openxmlformats.org/officeDocument/2006/relationships/image"/><Relationship Id="rId9" Target="../media/image129.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49.svg" Type="http://schemas.openxmlformats.org/officeDocument/2006/relationships/image"/><Relationship Id="rId11" Target="../media/image150.jpe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43.png" Type="http://schemas.openxmlformats.org/officeDocument/2006/relationships/image"/><Relationship Id="rId5" Target="../media/image144.svg" Type="http://schemas.openxmlformats.org/officeDocument/2006/relationships/image"/><Relationship Id="rId6" Target="../media/image145.jpeg" Type="http://schemas.openxmlformats.org/officeDocument/2006/relationships/image"/><Relationship Id="rId7" Target="../media/image146.png" Type="http://schemas.openxmlformats.org/officeDocument/2006/relationships/image"/><Relationship Id="rId8" Target="../media/image147.svg" Type="http://schemas.openxmlformats.org/officeDocument/2006/relationships/image"/><Relationship Id="rId9" Target="../media/image148.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55.png" Type="http://schemas.openxmlformats.org/officeDocument/2006/relationships/image"/><Relationship Id="rId11" Target="../media/image156.svg" Type="http://schemas.openxmlformats.org/officeDocument/2006/relationships/image"/><Relationship Id="rId12" Target="../media/image157.png" Type="http://schemas.openxmlformats.org/officeDocument/2006/relationships/image"/><Relationship Id="rId13" Target="../media/image158.svg" Type="http://schemas.openxmlformats.org/officeDocument/2006/relationships/image"/><Relationship Id="rId14" Target="../media/image159.png" Type="http://schemas.openxmlformats.org/officeDocument/2006/relationships/image"/><Relationship Id="rId15" Target="../media/image160.svg" Type="http://schemas.openxmlformats.org/officeDocument/2006/relationships/image"/><Relationship Id="rId16" Target="../media/image161.png" Type="http://schemas.openxmlformats.org/officeDocument/2006/relationships/image"/><Relationship Id="rId17" Target="../media/image162.png" Type="http://schemas.openxmlformats.org/officeDocument/2006/relationships/image"/><Relationship Id="rId18" Target="../media/image163.sv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118.png" Type="http://schemas.openxmlformats.org/officeDocument/2006/relationships/image"/><Relationship Id="rId5" Target="../media/image119.svg" Type="http://schemas.openxmlformats.org/officeDocument/2006/relationships/image"/><Relationship Id="rId6" Target="../media/image151.jpeg" Type="http://schemas.openxmlformats.org/officeDocument/2006/relationships/image"/><Relationship Id="rId7" Target="../media/image152.png" Type="http://schemas.openxmlformats.org/officeDocument/2006/relationships/image"/><Relationship Id="rId8" Target="../media/image153.png" Type="http://schemas.openxmlformats.org/officeDocument/2006/relationships/image"/><Relationship Id="rId9" Target="../media/image154.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164.png" Type="http://schemas.openxmlformats.org/officeDocument/2006/relationships/image"/><Relationship Id="rId5" Target="../media/image165.svg" Type="http://schemas.openxmlformats.org/officeDocument/2006/relationships/image"/><Relationship Id="rId6" Target="../media/image148.png" Type="http://schemas.openxmlformats.org/officeDocument/2006/relationships/image"/><Relationship Id="rId7" Target="../media/image149.svg" Type="http://schemas.openxmlformats.org/officeDocument/2006/relationships/image"/><Relationship Id="rId8" Target="../media/image150.jpeg" Type="http://schemas.openxmlformats.org/officeDocument/2006/relationships/image"/><Relationship Id="rId9" Target="../media/image166.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3.png" Type="http://schemas.openxmlformats.org/officeDocument/2006/relationships/image"/><Relationship Id="rId11" Target="../media/image174.svg" Type="http://schemas.openxmlformats.org/officeDocument/2006/relationships/image"/><Relationship Id="rId12" Target="../media/image175.png" Type="http://schemas.openxmlformats.org/officeDocument/2006/relationships/image"/><Relationship Id="rId13" Target="../media/image176.svg" Type="http://schemas.openxmlformats.org/officeDocument/2006/relationships/image"/><Relationship Id="rId14" Target="../media/image177.jpeg" Type="http://schemas.openxmlformats.org/officeDocument/2006/relationships/image"/><Relationship Id="rId15" Target="../media/image178.png" Type="http://schemas.openxmlformats.org/officeDocument/2006/relationships/image"/><Relationship Id="rId16" Target="../media/image179.svg" Type="http://schemas.openxmlformats.org/officeDocument/2006/relationships/image"/><Relationship Id="rId17" Target="../media/image180.jpeg" Type="http://schemas.openxmlformats.org/officeDocument/2006/relationships/image"/><Relationship Id="rId18" Target="../media/image181.jpeg" Type="http://schemas.openxmlformats.org/officeDocument/2006/relationships/image"/><Relationship Id="rId19" Target="../media/image182.jpeg" Type="http://schemas.openxmlformats.org/officeDocument/2006/relationships/image"/><Relationship Id="rId2" Target="../media/image13.png" Type="http://schemas.openxmlformats.org/officeDocument/2006/relationships/image"/><Relationship Id="rId20" Target="../media/image183.jpeg" Type="http://schemas.openxmlformats.org/officeDocument/2006/relationships/image"/><Relationship Id="rId21" Target="../media/image184.jpeg" Type="http://schemas.openxmlformats.org/officeDocument/2006/relationships/image"/><Relationship Id="rId22" Target="../media/image185.jpeg" Type="http://schemas.openxmlformats.org/officeDocument/2006/relationships/image"/><Relationship Id="rId3" Target="../media/image14.svg" Type="http://schemas.openxmlformats.org/officeDocument/2006/relationships/image"/><Relationship Id="rId4" Target="../media/image167.png" Type="http://schemas.openxmlformats.org/officeDocument/2006/relationships/image"/><Relationship Id="rId5" Target="../media/image168.svg" Type="http://schemas.openxmlformats.org/officeDocument/2006/relationships/image"/><Relationship Id="rId6" Target="../media/image169.png" Type="http://schemas.openxmlformats.org/officeDocument/2006/relationships/image"/><Relationship Id="rId7" Target="../media/image170.svg" Type="http://schemas.openxmlformats.org/officeDocument/2006/relationships/image"/><Relationship Id="rId8" Target="../media/image171.png" Type="http://schemas.openxmlformats.org/officeDocument/2006/relationships/image"/><Relationship Id="rId9" Target="../media/image172.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71.png" Type="http://schemas.openxmlformats.org/officeDocument/2006/relationships/image"/><Relationship Id="rId11" Target="../media/image192.svg" Type="http://schemas.openxmlformats.org/officeDocument/2006/relationships/image"/><Relationship Id="rId12" Target="../media/image177.jpeg" Type="http://schemas.openxmlformats.org/officeDocument/2006/relationships/image"/><Relationship Id="rId13" Target="../media/image175.png" Type="http://schemas.openxmlformats.org/officeDocument/2006/relationships/image"/><Relationship Id="rId14" Target="../media/image176.svg" Type="http://schemas.openxmlformats.org/officeDocument/2006/relationships/image"/><Relationship Id="rId15" Target="../media/image193.jpeg" Type="http://schemas.openxmlformats.org/officeDocument/2006/relationships/image"/><Relationship Id="rId16" Target="../media/image194.png" Type="http://schemas.openxmlformats.org/officeDocument/2006/relationships/image"/><Relationship Id="rId17" Target="../media/image195.jpeg" Type="http://schemas.openxmlformats.org/officeDocument/2006/relationships/image"/><Relationship Id="rId18" Target="../media/image196.png" Type="http://schemas.openxmlformats.org/officeDocument/2006/relationships/image"/><Relationship Id="rId19" Target="../media/image197.png" Type="http://schemas.openxmlformats.org/officeDocument/2006/relationships/image"/><Relationship Id="rId2" Target="../media/image13.png" Type="http://schemas.openxmlformats.org/officeDocument/2006/relationships/image"/><Relationship Id="rId20" Target="../media/image198.svg" Type="http://schemas.openxmlformats.org/officeDocument/2006/relationships/image"/><Relationship Id="rId21" Target="../media/image199.png" Type="http://schemas.openxmlformats.org/officeDocument/2006/relationships/image"/><Relationship Id="rId22" Target="../media/image200.svg" Type="http://schemas.openxmlformats.org/officeDocument/2006/relationships/image"/><Relationship Id="rId23" Target="../media/image201.png" Type="http://schemas.openxmlformats.org/officeDocument/2006/relationships/image"/><Relationship Id="rId24" Target="../media/image202.svg" Type="http://schemas.openxmlformats.org/officeDocument/2006/relationships/image"/><Relationship Id="rId3" Target="../media/image14.svg" Type="http://schemas.openxmlformats.org/officeDocument/2006/relationships/image"/><Relationship Id="rId4" Target="../media/image186.png" Type="http://schemas.openxmlformats.org/officeDocument/2006/relationships/image"/><Relationship Id="rId5" Target="../media/image187.svg" Type="http://schemas.openxmlformats.org/officeDocument/2006/relationships/image"/><Relationship Id="rId6" Target="../media/image188.png" Type="http://schemas.openxmlformats.org/officeDocument/2006/relationships/image"/><Relationship Id="rId7" Target="../media/image189.svg" Type="http://schemas.openxmlformats.org/officeDocument/2006/relationships/image"/><Relationship Id="rId8" Target="../media/image190.png" Type="http://schemas.openxmlformats.org/officeDocument/2006/relationships/image"/><Relationship Id="rId9" Target="../media/image191.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09.jpeg" Type="http://schemas.openxmlformats.org/officeDocument/2006/relationships/image"/><Relationship Id="rId11" Target="../media/image210.png" Type="http://schemas.openxmlformats.org/officeDocument/2006/relationships/image"/><Relationship Id="rId12" Target="../media/image211.svg" Type="http://schemas.openxmlformats.org/officeDocument/2006/relationships/image"/><Relationship Id="rId13" Target="../media/image212.png" Type="http://schemas.openxmlformats.org/officeDocument/2006/relationships/image"/><Relationship Id="rId14" Target="../media/image213.svg" Type="http://schemas.openxmlformats.org/officeDocument/2006/relationships/image"/><Relationship Id="rId2" Target="../media/image13.png" Type="http://schemas.openxmlformats.org/officeDocument/2006/relationships/image"/><Relationship Id="rId3" Target="../media/image14.svg" Type="http://schemas.openxmlformats.org/officeDocument/2006/relationships/image"/><Relationship Id="rId4" Target="../media/image203.png" Type="http://schemas.openxmlformats.org/officeDocument/2006/relationships/image"/><Relationship Id="rId5" Target="../media/image204.svg" Type="http://schemas.openxmlformats.org/officeDocument/2006/relationships/image"/><Relationship Id="rId6" Target="../media/image205.jpeg" Type="http://schemas.openxmlformats.org/officeDocument/2006/relationships/image"/><Relationship Id="rId7" Target="../media/image206.jpeg" Type="http://schemas.openxmlformats.org/officeDocument/2006/relationships/image"/><Relationship Id="rId8" Target="../media/image207.png" Type="http://schemas.openxmlformats.org/officeDocument/2006/relationships/image"/><Relationship Id="rId9" Target="../media/image208.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png" Type="http://schemas.openxmlformats.org/officeDocument/2006/relationships/image"/><Relationship Id="rId4" Target="../media/image60.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8.png" Type="http://schemas.openxmlformats.org/officeDocument/2006/relationships/image"/><Relationship Id="rId11" Target="../media/image219.png" Type="http://schemas.openxmlformats.org/officeDocument/2006/relationships/image"/><Relationship Id="rId12" Target="../media/image220.svg" Type="http://schemas.openxmlformats.org/officeDocument/2006/relationships/image"/><Relationship Id="rId13" Target="../media/image221.png" Type="http://schemas.openxmlformats.org/officeDocument/2006/relationships/image"/><Relationship Id="rId14" Target="../media/image222.png" Type="http://schemas.openxmlformats.org/officeDocument/2006/relationships/image"/><Relationship Id="rId15" Target="../media/image223.svg" Type="http://schemas.openxmlformats.org/officeDocument/2006/relationships/image"/><Relationship Id="rId16" Target="../media/image224.jpeg" Type="http://schemas.openxmlformats.org/officeDocument/2006/relationships/image"/><Relationship Id="rId17" Target="../media/image225.jpeg" Type="http://schemas.openxmlformats.org/officeDocument/2006/relationships/image"/><Relationship Id="rId18" Target="../media/image226.jpeg" Type="http://schemas.openxmlformats.org/officeDocument/2006/relationships/image"/><Relationship Id="rId19" Target="../media/image227.png" Type="http://schemas.openxmlformats.org/officeDocument/2006/relationships/image"/><Relationship Id="rId2" Target="../media/image13.png" Type="http://schemas.openxmlformats.org/officeDocument/2006/relationships/image"/><Relationship Id="rId20" Target="../media/image228.svg" Type="http://schemas.openxmlformats.org/officeDocument/2006/relationships/image"/><Relationship Id="rId21" Target="../media/image229.png" Type="http://schemas.openxmlformats.org/officeDocument/2006/relationships/image"/><Relationship Id="rId22" Target="../media/image230.svg" Type="http://schemas.openxmlformats.org/officeDocument/2006/relationships/image"/><Relationship Id="rId23" Target="../media/image231.png" Type="http://schemas.openxmlformats.org/officeDocument/2006/relationships/image"/><Relationship Id="rId24" Target="../media/image232.svg" Type="http://schemas.openxmlformats.org/officeDocument/2006/relationships/image"/><Relationship Id="rId3" Target="../media/image14.svg" Type="http://schemas.openxmlformats.org/officeDocument/2006/relationships/image"/><Relationship Id="rId4" Target="../media/image118.png" Type="http://schemas.openxmlformats.org/officeDocument/2006/relationships/image"/><Relationship Id="rId5" Target="../media/image119.svg" Type="http://schemas.openxmlformats.org/officeDocument/2006/relationships/image"/><Relationship Id="rId6" Target="../media/image214.png" Type="http://schemas.openxmlformats.org/officeDocument/2006/relationships/image"/><Relationship Id="rId7" Target="../media/image215.png" Type="http://schemas.openxmlformats.org/officeDocument/2006/relationships/image"/><Relationship Id="rId8" Target="../media/image216.png" Type="http://schemas.openxmlformats.org/officeDocument/2006/relationships/image"/><Relationship Id="rId9" Target="../media/image21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jpeg" Type="http://schemas.openxmlformats.org/officeDocument/2006/relationships/image"/><Relationship Id="rId3" Target="../media/image11.png" Type="http://schemas.openxmlformats.org/officeDocument/2006/relationships/image"/><Relationship Id="rId4" Target="../media/image12.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7.png" Type="http://schemas.openxmlformats.org/officeDocument/2006/relationships/image"/><Relationship Id="rId11" Target="../media/image238.png" Type="http://schemas.openxmlformats.org/officeDocument/2006/relationships/image"/><Relationship Id="rId12" Target="../media/image239.svg" Type="http://schemas.openxmlformats.org/officeDocument/2006/relationships/image"/><Relationship Id="rId13" Target="../media/image240.png" Type="http://schemas.openxmlformats.org/officeDocument/2006/relationships/image"/><Relationship Id="rId14" Target="../media/image241.png" Type="http://schemas.openxmlformats.org/officeDocument/2006/relationships/image"/><Relationship Id="rId15" Target="../media/image242.svg" Type="http://schemas.openxmlformats.org/officeDocument/2006/relationships/image"/><Relationship Id="rId16" Target="../media/image243.png" Type="http://schemas.openxmlformats.org/officeDocument/2006/relationships/image"/><Relationship Id="rId17" Target="../media/image244.svg" Type="http://schemas.openxmlformats.org/officeDocument/2006/relationships/image"/><Relationship Id="rId18" Target="../media/image245.png" Type="http://schemas.openxmlformats.org/officeDocument/2006/relationships/image"/><Relationship Id="rId19" Target="../media/image246.svg" Type="http://schemas.openxmlformats.org/officeDocument/2006/relationships/image"/><Relationship Id="rId2" Target="../media/image13.png" Type="http://schemas.openxmlformats.org/officeDocument/2006/relationships/image"/><Relationship Id="rId20" Target="../media/image247.png" Type="http://schemas.openxmlformats.org/officeDocument/2006/relationships/image"/><Relationship Id="rId21" Target="../media/image248.svg" Type="http://schemas.openxmlformats.org/officeDocument/2006/relationships/image"/><Relationship Id="rId22" Target="../media/image249.png" Type="http://schemas.openxmlformats.org/officeDocument/2006/relationships/image"/><Relationship Id="rId23" Target="../media/image250.png" Type="http://schemas.openxmlformats.org/officeDocument/2006/relationships/image"/><Relationship Id="rId24" Target="../media/image251.png" Type="http://schemas.openxmlformats.org/officeDocument/2006/relationships/image"/><Relationship Id="rId25" Target="../media/image252.png" Type="http://schemas.openxmlformats.org/officeDocument/2006/relationships/image"/><Relationship Id="rId26" Target="../media/image253.svg" Type="http://schemas.openxmlformats.org/officeDocument/2006/relationships/image"/><Relationship Id="rId3" Target="../media/image14.svg" Type="http://schemas.openxmlformats.org/officeDocument/2006/relationships/image"/><Relationship Id="rId4" Target="../media/image118.png" Type="http://schemas.openxmlformats.org/officeDocument/2006/relationships/image"/><Relationship Id="rId5" Target="../media/image119.svg" Type="http://schemas.openxmlformats.org/officeDocument/2006/relationships/image"/><Relationship Id="rId6" Target="../media/image233.png" Type="http://schemas.openxmlformats.org/officeDocument/2006/relationships/image"/><Relationship Id="rId7" Target="../media/image234.svg" Type="http://schemas.openxmlformats.org/officeDocument/2006/relationships/image"/><Relationship Id="rId8" Target="../media/image235.png" Type="http://schemas.openxmlformats.org/officeDocument/2006/relationships/image"/><Relationship Id="rId9" Target="../media/image236.pn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png" Type="http://schemas.openxmlformats.org/officeDocument/2006/relationships/image"/><Relationship Id="rId4" Target="../media/image60.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60.png" Type="http://schemas.openxmlformats.org/officeDocument/2006/relationships/image"/><Relationship Id="rId11" Target="../media/image261.svg" Type="http://schemas.openxmlformats.org/officeDocument/2006/relationships/image"/><Relationship Id="rId12" Target="../media/image262.png" Type="http://schemas.openxmlformats.org/officeDocument/2006/relationships/image"/><Relationship Id="rId13" Target="../media/image263.png" Type="http://schemas.openxmlformats.org/officeDocument/2006/relationships/image"/><Relationship Id="rId14" Target="../media/image264.svg" Type="http://schemas.openxmlformats.org/officeDocument/2006/relationships/image"/><Relationship Id="rId15" Target="../media/image265.jpeg" Type="http://schemas.openxmlformats.org/officeDocument/2006/relationships/image"/><Relationship Id="rId16" Target="../media/image266.png" Type="http://schemas.openxmlformats.org/officeDocument/2006/relationships/image"/><Relationship Id="rId17" Target="../media/image267.svg" Type="http://schemas.openxmlformats.org/officeDocument/2006/relationships/image"/><Relationship Id="rId18" Target="../media/image268.png" Type="http://schemas.openxmlformats.org/officeDocument/2006/relationships/image"/><Relationship Id="rId19" Target="../media/image269.svg" Type="http://schemas.openxmlformats.org/officeDocument/2006/relationships/image"/><Relationship Id="rId2" Target="../media/image13.png" Type="http://schemas.openxmlformats.org/officeDocument/2006/relationships/image"/><Relationship Id="rId20" Target="../media/image270.png" Type="http://schemas.openxmlformats.org/officeDocument/2006/relationships/image"/><Relationship Id="rId21" Target="../media/image271.svg" Type="http://schemas.openxmlformats.org/officeDocument/2006/relationships/image"/><Relationship Id="rId22" Target="../media/image272.png" Type="http://schemas.openxmlformats.org/officeDocument/2006/relationships/image"/><Relationship Id="rId23" Target="../media/image273.svg" Type="http://schemas.openxmlformats.org/officeDocument/2006/relationships/image"/><Relationship Id="rId24" Target="../media/image274.png" Type="http://schemas.openxmlformats.org/officeDocument/2006/relationships/image"/><Relationship Id="rId25" Target="../media/image275.svg" Type="http://schemas.openxmlformats.org/officeDocument/2006/relationships/image"/><Relationship Id="rId26" Target="../media/image276.jpeg" Type="http://schemas.openxmlformats.org/officeDocument/2006/relationships/image"/><Relationship Id="rId27" Target="../media/image277.jpeg" Type="http://schemas.openxmlformats.org/officeDocument/2006/relationships/image"/><Relationship Id="rId28" Target="../media/image278.png" Type="http://schemas.openxmlformats.org/officeDocument/2006/relationships/image"/><Relationship Id="rId29" Target="../media/image279.svg" Type="http://schemas.openxmlformats.org/officeDocument/2006/relationships/image"/><Relationship Id="rId3" Target="../media/image14.svg" Type="http://schemas.openxmlformats.org/officeDocument/2006/relationships/image"/><Relationship Id="rId30" Target="../media/image280.jpeg" Type="http://schemas.openxmlformats.org/officeDocument/2006/relationships/image"/><Relationship Id="rId31" Target="../media/image281.png" Type="http://schemas.openxmlformats.org/officeDocument/2006/relationships/image"/><Relationship Id="rId32" Target="../media/image282.svg" Type="http://schemas.openxmlformats.org/officeDocument/2006/relationships/image"/><Relationship Id="rId33" Target="../media/image283.png" Type="http://schemas.openxmlformats.org/officeDocument/2006/relationships/image"/><Relationship Id="rId34" Target="../media/image284.png" Type="http://schemas.openxmlformats.org/officeDocument/2006/relationships/image"/><Relationship Id="rId35" Target="../media/image285.png" Type="http://schemas.openxmlformats.org/officeDocument/2006/relationships/image"/><Relationship Id="rId36" Target="../media/image286.svg" Type="http://schemas.openxmlformats.org/officeDocument/2006/relationships/image"/><Relationship Id="rId37" Target="../media/image287.png" Type="http://schemas.openxmlformats.org/officeDocument/2006/relationships/image"/><Relationship Id="rId38" Target="../media/image288.svg" Type="http://schemas.openxmlformats.org/officeDocument/2006/relationships/image"/><Relationship Id="rId4" Target="../media/image254.png" Type="http://schemas.openxmlformats.org/officeDocument/2006/relationships/image"/><Relationship Id="rId5" Target="../media/image255.svg" Type="http://schemas.openxmlformats.org/officeDocument/2006/relationships/image"/><Relationship Id="rId6" Target="../media/image256.png" Type="http://schemas.openxmlformats.org/officeDocument/2006/relationships/image"/><Relationship Id="rId7" Target="../media/image257.svg" Type="http://schemas.openxmlformats.org/officeDocument/2006/relationships/image"/><Relationship Id="rId8" Target="../media/image258.png" Type="http://schemas.openxmlformats.org/officeDocument/2006/relationships/image"/><Relationship Id="rId9" Target="../media/image259.sv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89.png" Type="http://schemas.openxmlformats.org/officeDocument/2006/relationships/image"/><Relationship Id="rId3" Target="../media/image290.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png" Type="http://schemas.openxmlformats.org/officeDocument/2006/relationships/image"/><Relationship Id="rId11" Target="../media/image22.png" Type="http://schemas.openxmlformats.org/officeDocument/2006/relationships/image"/><Relationship Id="rId12" Target="../media/image23.png" Type="http://schemas.openxmlformats.org/officeDocument/2006/relationships/image"/><Relationship Id="rId13" Target="../media/image24.svg" Type="http://schemas.openxmlformats.org/officeDocument/2006/relationships/image"/><Relationship Id="rId14" Target="../media/image25.png" Type="http://schemas.openxmlformats.org/officeDocument/2006/relationships/image"/><Relationship Id="rId15" Target="../media/image26.png" Type="http://schemas.openxmlformats.org/officeDocument/2006/relationships/image"/><Relationship Id="rId16" Target="../media/image27.png" Type="http://schemas.openxmlformats.org/officeDocument/2006/relationships/image"/><Relationship Id="rId17" Target="../media/image28.png" Type="http://schemas.openxmlformats.org/officeDocument/2006/relationships/image"/><Relationship Id="rId18" Target="../media/image29.png" Type="http://schemas.openxmlformats.org/officeDocument/2006/relationships/image"/><Relationship Id="rId19" Target="../media/image30.png" Type="http://schemas.openxmlformats.org/officeDocument/2006/relationships/image"/><Relationship Id="rId2" Target="../media/image13.png" Type="http://schemas.openxmlformats.org/officeDocument/2006/relationships/image"/><Relationship Id="rId20" Target="../media/image31.svg" Type="http://schemas.openxmlformats.org/officeDocument/2006/relationships/image"/><Relationship Id="rId21" Target="../media/image32.png" Type="http://schemas.openxmlformats.org/officeDocument/2006/relationships/image"/><Relationship Id="rId22" Target="../media/image33.svg" Type="http://schemas.openxmlformats.org/officeDocument/2006/relationships/image"/><Relationship Id="rId23" Target="../media/image34.png" Type="http://schemas.openxmlformats.org/officeDocument/2006/relationships/image"/><Relationship Id="rId24" Target="../media/image35.png" Type="http://schemas.openxmlformats.org/officeDocument/2006/relationships/image"/><Relationship Id="rId25" Target="../media/image36.png" Type="http://schemas.openxmlformats.org/officeDocument/2006/relationships/image"/><Relationship Id="rId26" Target="../media/image37.svg" Type="http://schemas.openxmlformats.org/officeDocument/2006/relationships/image"/><Relationship Id="rId27" Target="../media/image38.png" Type="http://schemas.openxmlformats.org/officeDocument/2006/relationships/image"/><Relationship Id="rId28" Target="../media/image39.png" Type="http://schemas.openxmlformats.org/officeDocument/2006/relationships/image"/><Relationship Id="rId29" Target="../media/image40.png" Type="http://schemas.openxmlformats.org/officeDocument/2006/relationships/image"/><Relationship Id="rId3" Target="../media/image14.svg" Type="http://schemas.openxmlformats.org/officeDocument/2006/relationships/image"/><Relationship Id="rId30" Target="../media/image41.png" Type="http://schemas.openxmlformats.org/officeDocument/2006/relationships/image"/><Relationship Id="rId31" Target="../media/image42.png" Type="http://schemas.openxmlformats.org/officeDocument/2006/relationships/image"/><Relationship Id="rId32" Target="../media/image43.svg" Type="http://schemas.openxmlformats.org/officeDocument/2006/relationships/image"/><Relationship Id="rId33" Target="../media/image44.png" Type="http://schemas.openxmlformats.org/officeDocument/2006/relationships/image"/><Relationship Id="rId34" Target="../media/image45.png" Type="http://schemas.openxmlformats.org/officeDocument/2006/relationships/image"/><Relationship Id="rId35" Target="../media/image46.png" Type="http://schemas.openxmlformats.org/officeDocument/2006/relationships/image"/><Relationship Id="rId36" Target="../media/image47.png" Type="http://schemas.openxmlformats.org/officeDocument/2006/relationships/image"/><Relationship Id="rId37" Target="../media/image48.png" Type="http://schemas.openxmlformats.org/officeDocument/2006/relationships/image"/><Relationship Id="rId38" Target="../media/image49.svg" Type="http://schemas.openxmlformats.org/officeDocument/2006/relationships/image"/><Relationship Id="rId39" Target="../media/image50.svg" Type="http://schemas.openxmlformats.org/officeDocument/2006/relationships/image"/><Relationship Id="rId4" Target="../media/image15.png" Type="http://schemas.openxmlformats.org/officeDocument/2006/relationships/image"/><Relationship Id="rId40" Target="../media/image51.svg" Type="http://schemas.openxmlformats.org/officeDocument/2006/relationships/image"/><Relationship Id="rId41" Target="../media/image52.svg" Type="http://schemas.openxmlformats.org/officeDocument/2006/relationships/image"/><Relationship Id="rId5" Target="../media/image16.svg" Type="http://schemas.openxmlformats.org/officeDocument/2006/relationships/image"/><Relationship Id="rId6" Target="../media/image17.jpeg" Type="http://schemas.openxmlformats.org/officeDocument/2006/relationships/image"/><Relationship Id="rId7" Target="../media/image18.png" Type="http://schemas.openxmlformats.org/officeDocument/2006/relationships/image"/><Relationship Id="rId8" Target="../media/image19.png" Type="http://schemas.openxmlformats.org/officeDocument/2006/relationships/image"/><Relationship Id="rId9" Target="../media/image2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 Id="rId4" Target="../media/image53.png" Type="http://schemas.openxmlformats.org/officeDocument/2006/relationships/image"/><Relationship Id="rId5" Target="../media/image54.svg" Type="http://schemas.openxmlformats.org/officeDocument/2006/relationships/image"/><Relationship Id="rId6" Target="../media/image55.png" Type="http://schemas.openxmlformats.org/officeDocument/2006/relationships/image"/><Relationship Id="rId7" Target="../media/image56.png" Type="http://schemas.openxmlformats.org/officeDocument/2006/relationships/image"/><Relationship Id="rId8" Target="../media/image57.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png" Type="http://schemas.openxmlformats.org/officeDocument/2006/relationships/image"/><Relationship Id="rId4" Target="../media/image6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7.svg" Type="http://schemas.openxmlformats.org/officeDocument/2006/relationships/image"/><Relationship Id="rId11" Target="../media/image68.png" Type="http://schemas.openxmlformats.org/officeDocument/2006/relationships/image"/><Relationship Id="rId12" Target="../media/image69.jpeg" Type="http://schemas.openxmlformats.org/officeDocument/2006/relationships/image"/><Relationship Id="rId13" Target="../media/image70.png" Type="http://schemas.openxmlformats.org/officeDocument/2006/relationships/image"/><Relationship Id="rId14" Target="../media/image71.svg" Type="http://schemas.openxmlformats.org/officeDocument/2006/relationships/image"/><Relationship Id="rId15" Target="../media/image72.png" Type="http://schemas.openxmlformats.org/officeDocument/2006/relationships/image"/><Relationship Id="rId16" Target="../media/image73.jpeg" Type="http://schemas.openxmlformats.org/officeDocument/2006/relationships/image"/><Relationship Id="rId17" Target="../media/image74.png" Type="http://schemas.openxmlformats.org/officeDocument/2006/relationships/image"/><Relationship Id="rId18" Target="../media/image75.svg" Type="http://schemas.openxmlformats.org/officeDocument/2006/relationships/image"/><Relationship Id="rId19" Target="../media/image76.jpeg" Type="http://schemas.openxmlformats.org/officeDocument/2006/relationships/image"/><Relationship Id="rId2" Target="../media/image13.png" Type="http://schemas.openxmlformats.org/officeDocument/2006/relationships/image"/><Relationship Id="rId20" Target="../media/image77.jpeg" Type="http://schemas.openxmlformats.org/officeDocument/2006/relationships/image"/><Relationship Id="rId21" Target="../media/image78.jpeg" Type="http://schemas.openxmlformats.org/officeDocument/2006/relationships/image"/><Relationship Id="rId22" Target="../media/image79.jpeg" Type="http://schemas.openxmlformats.org/officeDocument/2006/relationships/image"/><Relationship Id="rId23" Target="../media/image80.png" Type="http://schemas.openxmlformats.org/officeDocument/2006/relationships/image"/><Relationship Id="rId24" Target="../media/image81.jpeg" Type="http://schemas.openxmlformats.org/officeDocument/2006/relationships/image"/><Relationship Id="rId25" Target="../media/image82.png" Type="http://schemas.openxmlformats.org/officeDocument/2006/relationships/image"/><Relationship Id="rId26" Target="../media/image83.svg" Type="http://schemas.openxmlformats.org/officeDocument/2006/relationships/image"/><Relationship Id="rId3" Target="../media/image14.svg" Type="http://schemas.openxmlformats.org/officeDocument/2006/relationships/image"/><Relationship Id="rId4" Target="../media/image61.png" Type="http://schemas.openxmlformats.org/officeDocument/2006/relationships/image"/><Relationship Id="rId5" Target="../media/image62.svg" Type="http://schemas.openxmlformats.org/officeDocument/2006/relationships/image"/><Relationship Id="rId6" Target="../media/image63.png" Type="http://schemas.openxmlformats.org/officeDocument/2006/relationships/image"/><Relationship Id="rId7" Target="../media/image64.png" Type="http://schemas.openxmlformats.org/officeDocument/2006/relationships/image"/><Relationship Id="rId8" Target="../media/image65.jpeg" Type="http://schemas.openxmlformats.org/officeDocument/2006/relationships/image"/><Relationship Id="rId9" Target="../media/image66.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2.png" Type="http://schemas.openxmlformats.org/officeDocument/2006/relationships/image"/><Relationship Id="rId11" Target="../media/image93.svg" Type="http://schemas.openxmlformats.org/officeDocument/2006/relationships/image"/><Relationship Id="rId12" Target="../media/image94.jpeg" Type="http://schemas.openxmlformats.org/officeDocument/2006/relationships/image"/><Relationship Id="rId13" Target="../media/image95.jpeg" Type="http://schemas.openxmlformats.org/officeDocument/2006/relationships/image"/><Relationship Id="rId2" Target="../media/image84.png" Type="http://schemas.openxmlformats.org/officeDocument/2006/relationships/image"/><Relationship Id="rId3" Target="../media/image85.svg" Type="http://schemas.openxmlformats.org/officeDocument/2006/relationships/image"/><Relationship Id="rId4" Target="../media/image86.png" Type="http://schemas.openxmlformats.org/officeDocument/2006/relationships/image"/><Relationship Id="rId5" Target="../media/image87.png" Type="http://schemas.openxmlformats.org/officeDocument/2006/relationships/image"/><Relationship Id="rId6" Target="../media/image88.png" Type="http://schemas.openxmlformats.org/officeDocument/2006/relationships/image"/><Relationship Id="rId7" Target="../media/image89.svg" Type="http://schemas.openxmlformats.org/officeDocument/2006/relationships/image"/><Relationship Id="rId8" Target="../media/image90.png" Type="http://schemas.openxmlformats.org/officeDocument/2006/relationships/image"/><Relationship Id="rId9" Target="../media/image91.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2.png" Type="http://schemas.openxmlformats.org/officeDocument/2006/relationships/image"/><Relationship Id="rId11" Target="../media/image103.svg" Type="http://schemas.openxmlformats.org/officeDocument/2006/relationships/image"/><Relationship Id="rId12" Target="../media/image104.png" Type="http://schemas.openxmlformats.org/officeDocument/2006/relationships/image"/><Relationship Id="rId13" Target="../media/image105.svg" Type="http://schemas.openxmlformats.org/officeDocument/2006/relationships/image"/><Relationship Id="rId14" Target="../media/image106.svg" Type="http://schemas.openxmlformats.org/officeDocument/2006/relationships/image"/><Relationship Id="rId15" Target="../media/image107.png" Type="http://schemas.openxmlformats.org/officeDocument/2006/relationships/image"/><Relationship Id="rId16" Target="../media/image108.svg" Type="http://schemas.openxmlformats.org/officeDocument/2006/relationships/image"/><Relationship Id="rId17" Target="../media/image109.png" Type="http://schemas.openxmlformats.org/officeDocument/2006/relationships/image"/><Relationship Id="rId18" Target="../media/image110.svg" Type="http://schemas.openxmlformats.org/officeDocument/2006/relationships/image"/><Relationship Id="rId19" Target="../media/image111.png" Type="http://schemas.openxmlformats.org/officeDocument/2006/relationships/image"/><Relationship Id="rId2" Target="../media/image13.png" Type="http://schemas.openxmlformats.org/officeDocument/2006/relationships/image"/><Relationship Id="rId20" Target="../media/image112.svg" Type="http://schemas.openxmlformats.org/officeDocument/2006/relationships/image"/><Relationship Id="rId21" Target="../media/image113.svg" Type="http://schemas.openxmlformats.org/officeDocument/2006/relationships/image"/><Relationship Id="rId22" Target="../media/image114.png" Type="http://schemas.openxmlformats.org/officeDocument/2006/relationships/image"/><Relationship Id="rId23" Target="../media/image115.svg" Type="http://schemas.openxmlformats.org/officeDocument/2006/relationships/image"/><Relationship Id="rId3" Target="../media/image14.svg" Type="http://schemas.openxmlformats.org/officeDocument/2006/relationships/image"/><Relationship Id="rId4" Target="../media/image96.png" Type="http://schemas.openxmlformats.org/officeDocument/2006/relationships/image"/><Relationship Id="rId5" Target="../media/image97.svg" Type="http://schemas.openxmlformats.org/officeDocument/2006/relationships/image"/><Relationship Id="rId6" Target="../media/image98.jpeg" Type="http://schemas.openxmlformats.org/officeDocument/2006/relationships/image"/><Relationship Id="rId7" Target="../media/image99.jpeg" Type="http://schemas.openxmlformats.org/officeDocument/2006/relationships/image"/><Relationship Id="rId8" Target="../media/image100.png" Type="http://schemas.openxmlformats.org/officeDocument/2006/relationships/image"/><Relationship Id="rId9" Target="../media/image101.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png" Type="http://schemas.openxmlformats.org/officeDocument/2006/relationships/image"/><Relationship Id="rId4" Target="../media/image60.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10800000">
            <a:off x="0" y="-1547921"/>
            <a:ext cx="22304735" cy="13382841"/>
          </a:xfrm>
          <a:custGeom>
            <a:avLst/>
            <a:gdLst/>
            <a:ahLst/>
            <a:cxnLst/>
            <a:rect r="r" b="b" t="t" l="l"/>
            <a:pathLst>
              <a:path h="13382841" w="22304735">
                <a:moveTo>
                  <a:pt x="22304735" y="0"/>
                </a:moveTo>
                <a:lnTo>
                  <a:pt x="0" y="0"/>
                </a:lnTo>
                <a:lnTo>
                  <a:pt x="0" y="13382842"/>
                </a:lnTo>
                <a:lnTo>
                  <a:pt x="22304735" y="13382842"/>
                </a:lnTo>
                <a:lnTo>
                  <a:pt x="22304735" y="0"/>
                </a:lnTo>
                <a:close/>
              </a:path>
            </a:pathLst>
          </a:custGeom>
          <a:blipFill>
            <a:blip r:embed="rId2"/>
            <a:stretch>
              <a:fillRect l="0" t="0" r="0" b="0"/>
            </a:stretch>
          </a:blipFill>
        </p:spPr>
      </p:sp>
      <p:grpSp>
        <p:nvGrpSpPr>
          <p:cNvPr name="Group 3" id="3"/>
          <p:cNvGrpSpPr/>
          <p:nvPr/>
        </p:nvGrpSpPr>
        <p:grpSpPr>
          <a:xfrm rot="0">
            <a:off x="1652556" y="898576"/>
            <a:ext cx="7203478" cy="985881"/>
            <a:chOff x="0" y="0"/>
            <a:chExt cx="1218777" cy="166804"/>
          </a:xfrm>
        </p:grpSpPr>
        <p:sp>
          <p:nvSpPr>
            <p:cNvPr name="Freeform 4" id="4"/>
            <p:cNvSpPr/>
            <p:nvPr/>
          </p:nvSpPr>
          <p:spPr>
            <a:xfrm flipH="false" flipV="false" rot="0">
              <a:off x="0" y="0"/>
              <a:ext cx="1218777" cy="166804"/>
            </a:xfrm>
            <a:custGeom>
              <a:avLst/>
              <a:gdLst/>
              <a:ahLst/>
              <a:cxnLst/>
              <a:rect r="r" b="b" t="t" l="l"/>
              <a:pathLst>
                <a:path h="166804" w="1218777">
                  <a:moveTo>
                    <a:pt x="27943" y="0"/>
                  </a:moveTo>
                  <a:lnTo>
                    <a:pt x="1190834" y="0"/>
                  </a:lnTo>
                  <a:cubicBezTo>
                    <a:pt x="1206267" y="0"/>
                    <a:pt x="1218777" y="12511"/>
                    <a:pt x="1218777" y="27943"/>
                  </a:cubicBezTo>
                  <a:lnTo>
                    <a:pt x="1218777" y="138861"/>
                  </a:lnTo>
                  <a:cubicBezTo>
                    <a:pt x="1218777" y="154293"/>
                    <a:pt x="1206267" y="166804"/>
                    <a:pt x="1190834" y="166804"/>
                  </a:cubicBezTo>
                  <a:lnTo>
                    <a:pt x="27943" y="166804"/>
                  </a:lnTo>
                  <a:cubicBezTo>
                    <a:pt x="12511" y="166804"/>
                    <a:pt x="0" y="154293"/>
                    <a:pt x="0" y="138861"/>
                  </a:cubicBezTo>
                  <a:lnTo>
                    <a:pt x="0" y="27943"/>
                  </a:lnTo>
                  <a:cubicBezTo>
                    <a:pt x="0" y="12511"/>
                    <a:pt x="12511" y="0"/>
                    <a:pt x="27943" y="0"/>
                  </a:cubicBezTo>
                  <a:close/>
                </a:path>
              </a:pathLst>
            </a:custGeom>
            <a:solidFill>
              <a:srgbClr val="FFFFFF"/>
            </a:solidFill>
            <a:ln w="38100" cap="rnd">
              <a:solidFill>
                <a:srgbClr val="183860"/>
              </a:solidFill>
              <a:prstDash val="solid"/>
              <a:round/>
            </a:ln>
          </p:spPr>
        </p:sp>
        <p:sp>
          <p:nvSpPr>
            <p:cNvPr name="TextBox 5" id="5"/>
            <p:cNvSpPr txBox="true"/>
            <p:nvPr/>
          </p:nvSpPr>
          <p:spPr>
            <a:xfrm>
              <a:off x="0" y="-19050"/>
              <a:ext cx="1218777" cy="185854"/>
            </a:xfrm>
            <a:prstGeom prst="rect">
              <a:avLst/>
            </a:prstGeom>
          </p:spPr>
          <p:txBody>
            <a:bodyPr anchor="ctr" rtlCol="false" tIns="32108" lIns="32108" bIns="32108" rIns="32108"/>
            <a:lstStyle/>
            <a:p>
              <a:pPr algn="ctr">
                <a:lnSpc>
                  <a:spcPts val="884"/>
                </a:lnSpc>
              </a:pPr>
            </a:p>
          </p:txBody>
        </p:sp>
      </p:grpSp>
      <p:sp>
        <p:nvSpPr>
          <p:cNvPr name="Freeform 6" id="6"/>
          <p:cNvSpPr/>
          <p:nvPr/>
        </p:nvSpPr>
        <p:spPr>
          <a:xfrm flipH="false" flipV="false" rot="0">
            <a:off x="0" y="-261039"/>
            <a:ext cx="3305113" cy="3305113"/>
          </a:xfrm>
          <a:custGeom>
            <a:avLst/>
            <a:gdLst/>
            <a:ahLst/>
            <a:cxnLst/>
            <a:rect r="r" b="b" t="t" l="l"/>
            <a:pathLst>
              <a:path h="3305113" w="3305113">
                <a:moveTo>
                  <a:pt x="0" y="0"/>
                </a:moveTo>
                <a:lnTo>
                  <a:pt x="3305113" y="0"/>
                </a:lnTo>
                <a:lnTo>
                  <a:pt x="3305113" y="3305112"/>
                </a:lnTo>
                <a:lnTo>
                  <a:pt x="0" y="3305112"/>
                </a:lnTo>
                <a:lnTo>
                  <a:pt x="0" y="0"/>
                </a:lnTo>
                <a:close/>
              </a:path>
            </a:pathLst>
          </a:custGeom>
          <a:blipFill>
            <a:blip r:embed="rId3"/>
            <a:stretch>
              <a:fillRect l="0" t="0" r="0" b="0"/>
            </a:stretch>
          </a:blipFill>
        </p:spPr>
      </p:sp>
      <p:grpSp>
        <p:nvGrpSpPr>
          <p:cNvPr name="Group 7" id="7"/>
          <p:cNvGrpSpPr/>
          <p:nvPr/>
        </p:nvGrpSpPr>
        <p:grpSpPr>
          <a:xfrm rot="0">
            <a:off x="-851054" y="3044073"/>
            <a:ext cx="19990107" cy="4661839"/>
            <a:chOff x="0" y="0"/>
            <a:chExt cx="3382185" cy="788750"/>
          </a:xfrm>
        </p:grpSpPr>
        <p:sp>
          <p:nvSpPr>
            <p:cNvPr name="Freeform 8" id="8"/>
            <p:cNvSpPr/>
            <p:nvPr/>
          </p:nvSpPr>
          <p:spPr>
            <a:xfrm flipH="false" flipV="false" rot="0">
              <a:off x="0" y="0"/>
              <a:ext cx="3382185" cy="788750"/>
            </a:xfrm>
            <a:custGeom>
              <a:avLst/>
              <a:gdLst/>
              <a:ahLst/>
              <a:cxnLst/>
              <a:rect r="r" b="b" t="t" l="l"/>
              <a:pathLst>
                <a:path h="788750" w="3382185">
                  <a:moveTo>
                    <a:pt x="10069" y="0"/>
                  </a:moveTo>
                  <a:lnTo>
                    <a:pt x="3372115" y="0"/>
                  </a:lnTo>
                  <a:cubicBezTo>
                    <a:pt x="3377676" y="0"/>
                    <a:pt x="3382185" y="4508"/>
                    <a:pt x="3382185" y="10069"/>
                  </a:cubicBezTo>
                  <a:lnTo>
                    <a:pt x="3382185" y="778681"/>
                  </a:lnTo>
                  <a:cubicBezTo>
                    <a:pt x="3382185" y="781351"/>
                    <a:pt x="3381124" y="783912"/>
                    <a:pt x="3379235" y="785801"/>
                  </a:cubicBezTo>
                  <a:cubicBezTo>
                    <a:pt x="3377347" y="787689"/>
                    <a:pt x="3374786" y="788750"/>
                    <a:pt x="3372115" y="788750"/>
                  </a:cubicBezTo>
                  <a:lnTo>
                    <a:pt x="10069" y="788750"/>
                  </a:lnTo>
                  <a:cubicBezTo>
                    <a:pt x="4508" y="788750"/>
                    <a:pt x="0" y="784242"/>
                    <a:pt x="0" y="778681"/>
                  </a:cubicBezTo>
                  <a:lnTo>
                    <a:pt x="0" y="10069"/>
                  </a:lnTo>
                  <a:cubicBezTo>
                    <a:pt x="0" y="4508"/>
                    <a:pt x="4508" y="0"/>
                    <a:pt x="10069" y="0"/>
                  </a:cubicBezTo>
                  <a:close/>
                </a:path>
              </a:pathLst>
            </a:custGeom>
            <a:solidFill>
              <a:srgbClr val="FFFFFF"/>
            </a:solidFill>
            <a:ln w="38100" cap="rnd">
              <a:solidFill>
                <a:srgbClr val="183860"/>
              </a:solidFill>
              <a:prstDash val="solid"/>
              <a:round/>
            </a:ln>
          </p:spPr>
        </p:sp>
        <p:sp>
          <p:nvSpPr>
            <p:cNvPr name="TextBox 9" id="9"/>
            <p:cNvSpPr txBox="true"/>
            <p:nvPr/>
          </p:nvSpPr>
          <p:spPr>
            <a:xfrm>
              <a:off x="0" y="-19050"/>
              <a:ext cx="3382185" cy="807800"/>
            </a:xfrm>
            <a:prstGeom prst="rect">
              <a:avLst/>
            </a:prstGeom>
          </p:spPr>
          <p:txBody>
            <a:bodyPr anchor="ctr" rtlCol="false" tIns="32108" lIns="32108" bIns="32108" rIns="32108"/>
            <a:lstStyle/>
            <a:p>
              <a:pPr algn="ctr">
                <a:lnSpc>
                  <a:spcPts val="884"/>
                </a:lnSpc>
              </a:pPr>
            </a:p>
          </p:txBody>
        </p:sp>
      </p:grpSp>
      <p:grpSp>
        <p:nvGrpSpPr>
          <p:cNvPr name="Group 10" id="10"/>
          <p:cNvGrpSpPr/>
          <p:nvPr/>
        </p:nvGrpSpPr>
        <p:grpSpPr>
          <a:xfrm rot="0">
            <a:off x="11734345" y="3314654"/>
            <a:ext cx="2593383" cy="2593383"/>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C4F83"/>
            </a:solidFill>
            <a:ln w="28575" cap="sq">
              <a:solidFill>
                <a:srgbClr val="183860"/>
              </a:solidFill>
              <a:prstDash val="solid"/>
              <a:miter/>
            </a:ln>
          </p:spPr>
        </p:sp>
        <p:sp>
          <p:nvSpPr>
            <p:cNvPr name="TextBox 12" id="12"/>
            <p:cNvSpPr txBox="true"/>
            <p:nvPr/>
          </p:nvSpPr>
          <p:spPr>
            <a:xfrm>
              <a:off x="76200" y="47625"/>
              <a:ext cx="660400" cy="688975"/>
            </a:xfrm>
            <a:prstGeom prst="rect">
              <a:avLst/>
            </a:prstGeom>
          </p:spPr>
          <p:txBody>
            <a:bodyPr anchor="ctr" rtlCol="false" tIns="50800" lIns="50800" bIns="50800" rIns="50800"/>
            <a:lstStyle/>
            <a:p>
              <a:pPr algn="ctr">
                <a:lnSpc>
                  <a:spcPts val="2240"/>
                </a:lnSpc>
              </a:pPr>
            </a:p>
          </p:txBody>
        </p:sp>
      </p:grpSp>
      <p:grpSp>
        <p:nvGrpSpPr>
          <p:cNvPr name="Group 13" id="13"/>
          <p:cNvGrpSpPr/>
          <p:nvPr/>
        </p:nvGrpSpPr>
        <p:grpSpPr>
          <a:xfrm rot="0">
            <a:off x="8513877" y="3353745"/>
            <a:ext cx="2593383" cy="2593383"/>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C4F83"/>
            </a:solidFill>
            <a:ln w="28575" cap="sq">
              <a:solidFill>
                <a:srgbClr val="183860"/>
              </a:solidFill>
              <a:prstDash val="solid"/>
              <a:miter/>
            </a:ln>
          </p:spPr>
        </p:sp>
        <p:sp>
          <p:nvSpPr>
            <p:cNvPr name="TextBox 15" id="15"/>
            <p:cNvSpPr txBox="true"/>
            <p:nvPr/>
          </p:nvSpPr>
          <p:spPr>
            <a:xfrm>
              <a:off x="76200" y="47625"/>
              <a:ext cx="660400" cy="688975"/>
            </a:xfrm>
            <a:prstGeom prst="rect">
              <a:avLst/>
            </a:prstGeom>
          </p:spPr>
          <p:txBody>
            <a:bodyPr anchor="ctr" rtlCol="false" tIns="50800" lIns="50800" bIns="50800" rIns="50800"/>
            <a:lstStyle/>
            <a:p>
              <a:pPr algn="ctr">
                <a:lnSpc>
                  <a:spcPts val="2240"/>
                </a:lnSpc>
              </a:pPr>
            </a:p>
          </p:txBody>
        </p:sp>
      </p:grpSp>
      <p:grpSp>
        <p:nvGrpSpPr>
          <p:cNvPr name="Group 16" id="16"/>
          <p:cNvGrpSpPr/>
          <p:nvPr/>
        </p:nvGrpSpPr>
        <p:grpSpPr>
          <a:xfrm rot="0">
            <a:off x="14953299" y="3333704"/>
            <a:ext cx="2593383" cy="2593383"/>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C4F83"/>
            </a:solidFill>
            <a:ln w="28575" cap="sq">
              <a:solidFill>
                <a:srgbClr val="183860"/>
              </a:solidFill>
              <a:prstDash val="solid"/>
              <a:miter/>
            </a:ln>
          </p:spPr>
        </p:sp>
        <p:sp>
          <p:nvSpPr>
            <p:cNvPr name="TextBox 18" id="18"/>
            <p:cNvSpPr txBox="true"/>
            <p:nvPr/>
          </p:nvSpPr>
          <p:spPr>
            <a:xfrm>
              <a:off x="76200" y="47625"/>
              <a:ext cx="660400" cy="688975"/>
            </a:xfrm>
            <a:prstGeom prst="rect">
              <a:avLst/>
            </a:prstGeom>
          </p:spPr>
          <p:txBody>
            <a:bodyPr anchor="ctr" rtlCol="false" tIns="50800" lIns="50800" bIns="50800" rIns="50800"/>
            <a:lstStyle/>
            <a:p>
              <a:pPr algn="ctr">
                <a:lnSpc>
                  <a:spcPts val="2240"/>
                </a:lnSpc>
              </a:pPr>
            </a:p>
          </p:txBody>
        </p:sp>
      </p:grpSp>
      <p:grpSp>
        <p:nvGrpSpPr>
          <p:cNvPr name="Group 19" id="19"/>
          <p:cNvGrpSpPr/>
          <p:nvPr/>
        </p:nvGrpSpPr>
        <p:grpSpPr>
          <a:xfrm rot="0">
            <a:off x="14945340" y="3314654"/>
            <a:ext cx="2601343" cy="2601343"/>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431" t="-741" r="-3993" b="-1333"/>
              </a:stretch>
            </a:blipFill>
            <a:ln cap="sq">
              <a:noFill/>
              <a:prstDash val="solid"/>
              <a:miter/>
            </a:ln>
          </p:spPr>
        </p:sp>
      </p:grpSp>
      <p:sp>
        <p:nvSpPr>
          <p:cNvPr name="TextBox 21" id="21"/>
          <p:cNvSpPr txBox="true"/>
          <p:nvPr/>
        </p:nvSpPr>
        <p:spPr>
          <a:xfrm rot="0">
            <a:off x="2736291" y="968016"/>
            <a:ext cx="6817323" cy="751753"/>
          </a:xfrm>
          <a:prstGeom prst="rect">
            <a:avLst/>
          </a:prstGeom>
        </p:spPr>
        <p:txBody>
          <a:bodyPr anchor="t" rtlCol="false" tIns="0" lIns="0" bIns="0" rIns="0">
            <a:spAutoFit/>
          </a:bodyPr>
          <a:lstStyle/>
          <a:p>
            <a:pPr algn="l">
              <a:lnSpc>
                <a:spcPts val="6124"/>
              </a:lnSpc>
            </a:pPr>
            <a:r>
              <a:rPr lang="en-US" sz="4374" b="true">
                <a:solidFill>
                  <a:srgbClr val="183860"/>
                </a:solidFill>
                <a:latin typeface="Open Sans 1 Bold"/>
                <a:ea typeface="Open Sans 1 Bold"/>
                <a:cs typeface="Open Sans 1 Bold"/>
                <a:sym typeface="Open Sans 1 Bold"/>
              </a:rPr>
              <a:t>11h00 : TABLE RONDE</a:t>
            </a:r>
          </a:p>
        </p:txBody>
      </p:sp>
      <p:sp>
        <p:nvSpPr>
          <p:cNvPr name="TextBox 22" id="22"/>
          <p:cNvSpPr txBox="true"/>
          <p:nvPr/>
        </p:nvSpPr>
        <p:spPr>
          <a:xfrm rot="0">
            <a:off x="14953299" y="6663375"/>
            <a:ext cx="2981512" cy="656710"/>
          </a:xfrm>
          <a:prstGeom prst="rect">
            <a:avLst/>
          </a:prstGeom>
        </p:spPr>
        <p:txBody>
          <a:bodyPr anchor="t" rtlCol="false" tIns="0" lIns="0" bIns="0" rIns="0">
            <a:spAutoFit/>
          </a:bodyPr>
          <a:lstStyle/>
          <a:p>
            <a:pPr algn="ctr">
              <a:lnSpc>
                <a:spcPts val="2653"/>
              </a:lnSpc>
            </a:pPr>
            <a:r>
              <a:rPr lang="en-US" sz="1895" i="true" spc="-54">
                <a:solidFill>
                  <a:srgbClr val="183860"/>
                </a:solidFill>
                <a:latin typeface="Open Sans 2 Italics"/>
                <a:ea typeface="Open Sans 2 Italics"/>
                <a:cs typeface="Open Sans 2 Italics"/>
                <a:sym typeface="Open Sans 2 Italics"/>
              </a:rPr>
              <a:t>Directeur général adjoint</a:t>
            </a:r>
          </a:p>
          <a:p>
            <a:pPr algn="ctr">
              <a:lnSpc>
                <a:spcPts val="2653"/>
              </a:lnSpc>
            </a:pPr>
            <a:r>
              <a:rPr lang="en-US" b="true" sz="1895" i="true" spc="-54">
                <a:solidFill>
                  <a:srgbClr val="183860"/>
                </a:solidFill>
                <a:latin typeface="Open Sans 2 Bold Italics"/>
                <a:ea typeface="Open Sans 2 Bold Italics"/>
                <a:cs typeface="Open Sans 2 Bold Italics"/>
                <a:sym typeface="Open Sans 2 Bold Italics"/>
              </a:rPr>
              <a:t>AIA Life Designers</a:t>
            </a:r>
          </a:p>
        </p:txBody>
      </p:sp>
      <p:sp>
        <p:nvSpPr>
          <p:cNvPr name="TextBox 23" id="23"/>
          <p:cNvSpPr txBox="true"/>
          <p:nvPr/>
        </p:nvSpPr>
        <p:spPr>
          <a:xfrm rot="0">
            <a:off x="15351644" y="6127608"/>
            <a:ext cx="2184824" cy="355288"/>
          </a:xfrm>
          <a:prstGeom prst="rect">
            <a:avLst/>
          </a:prstGeom>
        </p:spPr>
        <p:txBody>
          <a:bodyPr anchor="t" rtlCol="false" tIns="0" lIns="0" bIns="0" rIns="0">
            <a:spAutoFit/>
          </a:bodyPr>
          <a:lstStyle/>
          <a:p>
            <a:pPr algn="l">
              <a:lnSpc>
                <a:spcPts val="2992"/>
              </a:lnSpc>
            </a:pPr>
            <a:r>
              <a:rPr lang="en-US" sz="2137" b="true">
                <a:solidFill>
                  <a:srgbClr val="183860"/>
                </a:solidFill>
                <a:latin typeface="Open Sans 2 Bold"/>
                <a:ea typeface="Open Sans 2 Bold"/>
                <a:cs typeface="Open Sans 2 Bold"/>
                <a:sym typeface="Open Sans 2 Bold"/>
              </a:rPr>
              <a:t>Laurent ROSSEZ</a:t>
            </a:r>
          </a:p>
        </p:txBody>
      </p:sp>
      <p:sp>
        <p:nvSpPr>
          <p:cNvPr name="TextBox 24" id="24"/>
          <p:cNvSpPr txBox="true"/>
          <p:nvPr/>
        </p:nvSpPr>
        <p:spPr>
          <a:xfrm rot="0">
            <a:off x="11734345" y="6444796"/>
            <a:ext cx="2981512" cy="990085"/>
          </a:xfrm>
          <a:prstGeom prst="rect">
            <a:avLst/>
          </a:prstGeom>
        </p:spPr>
        <p:txBody>
          <a:bodyPr anchor="t" rtlCol="false" tIns="0" lIns="0" bIns="0" rIns="0">
            <a:spAutoFit/>
          </a:bodyPr>
          <a:lstStyle/>
          <a:p>
            <a:pPr algn="ctr">
              <a:lnSpc>
                <a:spcPts val="2653"/>
              </a:lnSpc>
            </a:pPr>
            <a:r>
              <a:rPr lang="en-US" sz="1895" i="true" spc="-54">
                <a:solidFill>
                  <a:srgbClr val="183860"/>
                </a:solidFill>
                <a:latin typeface="Open Sans 2 Italics"/>
                <a:ea typeface="Open Sans 2 Italics"/>
                <a:cs typeface="Open Sans 2 Italics"/>
                <a:sym typeface="Open Sans 2 Italics"/>
              </a:rPr>
              <a:t>Responsable du Service d'Ingénierie Territoriale</a:t>
            </a:r>
          </a:p>
          <a:p>
            <a:pPr algn="ctr">
              <a:lnSpc>
                <a:spcPts val="2653"/>
              </a:lnSpc>
            </a:pPr>
            <a:r>
              <a:rPr lang="en-US" b="true" sz="1895" i="true" spc="-54">
                <a:solidFill>
                  <a:srgbClr val="183860"/>
                </a:solidFill>
                <a:latin typeface="Open Sans 2 Bold Italics"/>
                <a:ea typeface="Open Sans 2 Bold Italics"/>
                <a:cs typeface="Open Sans 2 Bold Italics"/>
                <a:sym typeface="Open Sans 2 Bold Italics"/>
              </a:rPr>
              <a:t>Banque des Territoires</a:t>
            </a:r>
          </a:p>
        </p:txBody>
      </p:sp>
      <p:sp>
        <p:nvSpPr>
          <p:cNvPr name="TextBox 25" id="25"/>
          <p:cNvSpPr txBox="true"/>
          <p:nvPr/>
        </p:nvSpPr>
        <p:spPr>
          <a:xfrm rot="0">
            <a:off x="12119826" y="6018318"/>
            <a:ext cx="2215861" cy="355288"/>
          </a:xfrm>
          <a:prstGeom prst="rect">
            <a:avLst/>
          </a:prstGeom>
        </p:spPr>
        <p:txBody>
          <a:bodyPr anchor="t" rtlCol="false" tIns="0" lIns="0" bIns="0" rIns="0">
            <a:spAutoFit/>
          </a:bodyPr>
          <a:lstStyle/>
          <a:p>
            <a:pPr algn="l">
              <a:lnSpc>
                <a:spcPts val="2992"/>
              </a:lnSpc>
            </a:pPr>
            <a:r>
              <a:rPr lang="en-US" sz="2137" b="true">
                <a:solidFill>
                  <a:srgbClr val="183860"/>
                </a:solidFill>
                <a:latin typeface="Open Sans 2 Bold"/>
                <a:ea typeface="Open Sans 2 Bold"/>
                <a:cs typeface="Open Sans 2 Bold"/>
                <a:sym typeface="Open Sans 2 Bold"/>
              </a:rPr>
              <a:t>Laurence ROUX</a:t>
            </a:r>
          </a:p>
        </p:txBody>
      </p:sp>
      <p:sp>
        <p:nvSpPr>
          <p:cNvPr name="TextBox 26" id="26"/>
          <p:cNvSpPr txBox="true"/>
          <p:nvPr/>
        </p:nvSpPr>
        <p:spPr>
          <a:xfrm rot="0">
            <a:off x="7837313" y="6730050"/>
            <a:ext cx="3954470" cy="656710"/>
          </a:xfrm>
          <a:prstGeom prst="rect">
            <a:avLst/>
          </a:prstGeom>
        </p:spPr>
        <p:txBody>
          <a:bodyPr anchor="t" rtlCol="false" tIns="0" lIns="0" bIns="0" rIns="0">
            <a:spAutoFit/>
          </a:bodyPr>
          <a:lstStyle/>
          <a:p>
            <a:pPr algn="ctr">
              <a:lnSpc>
                <a:spcPts val="2653"/>
              </a:lnSpc>
            </a:pPr>
            <a:r>
              <a:rPr lang="en-US" sz="1895" i="true" spc="-79">
                <a:solidFill>
                  <a:srgbClr val="183860"/>
                </a:solidFill>
                <a:latin typeface="Open Sans 2 Italics"/>
                <a:ea typeface="Open Sans 2 Italics"/>
                <a:cs typeface="Open Sans 2 Italics"/>
                <a:sym typeface="Open Sans 2 Italics"/>
              </a:rPr>
              <a:t>Responsable des risques environnementaux - </a:t>
            </a:r>
            <a:r>
              <a:rPr lang="en-US" b="true" sz="1895" i="true" spc="-79">
                <a:solidFill>
                  <a:srgbClr val="183860"/>
                </a:solidFill>
                <a:latin typeface="Open Sans 2 Bold Italics"/>
                <a:ea typeface="Open Sans 2 Bold Italics"/>
                <a:cs typeface="Open Sans 2 Bold Italics"/>
                <a:sym typeface="Open Sans 2 Bold Italics"/>
              </a:rPr>
              <a:t>Caisse des dépôts</a:t>
            </a:r>
          </a:p>
        </p:txBody>
      </p:sp>
      <p:sp>
        <p:nvSpPr>
          <p:cNvPr name="TextBox 27" id="27"/>
          <p:cNvSpPr txBox="true"/>
          <p:nvPr/>
        </p:nvSpPr>
        <p:spPr>
          <a:xfrm rot="0">
            <a:off x="8690652" y="5974712"/>
            <a:ext cx="2829329" cy="726763"/>
          </a:xfrm>
          <a:prstGeom prst="rect">
            <a:avLst/>
          </a:prstGeom>
        </p:spPr>
        <p:txBody>
          <a:bodyPr anchor="t" rtlCol="false" tIns="0" lIns="0" bIns="0" rIns="0">
            <a:spAutoFit/>
          </a:bodyPr>
          <a:lstStyle/>
          <a:p>
            <a:pPr algn="l">
              <a:lnSpc>
                <a:spcPts val="2992"/>
              </a:lnSpc>
            </a:pPr>
            <a:r>
              <a:rPr lang="en-US" sz="2137" b="true">
                <a:solidFill>
                  <a:srgbClr val="183860"/>
                </a:solidFill>
                <a:latin typeface="Open Sans 2 Bold"/>
                <a:ea typeface="Open Sans 2 Bold"/>
                <a:cs typeface="Open Sans 2 Bold"/>
                <a:sym typeface="Open Sans 2 Bold"/>
              </a:rPr>
              <a:t>Thomas NICOLAS</a:t>
            </a:r>
          </a:p>
          <a:p>
            <a:pPr algn="l">
              <a:lnSpc>
                <a:spcPts val="2992"/>
              </a:lnSpc>
            </a:pPr>
            <a:r>
              <a:rPr lang="en-US" sz="2137" b="true">
                <a:solidFill>
                  <a:srgbClr val="183860"/>
                </a:solidFill>
                <a:latin typeface="Open Sans 2 Bold"/>
                <a:ea typeface="Open Sans 2 Bold"/>
                <a:cs typeface="Open Sans 2 Bold"/>
                <a:sym typeface="Open Sans 2 Bold"/>
              </a:rPr>
              <a:t>DE LAMBALLERIE</a:t>
            </a:r>
          </a:p>
        </p:txBody>
      </p:sp>
      <p:sp>
        <p:nvSpPr>
          <p:cNvPr name="TextBox 28" id="28"/>
          <p:cNvSpPr txBox="true"/>
          <p:nvPr/>
        </p:nvSpPr>
        <p:spPr>
          <a:xfrm rot="0">
            <a:off x="682421" y="3551272"/>
            <a:ext cx="7336366" cy="3580766"/>
          </a:xfrm>
          <a:prstGeom prst="rect">
            <a:avLst/>
          </a:prstGeom>
        </p:spPr>
        <p:txBody>
          <a:bodyPr anchor="t" rtlCol="false" tIns="0" lIns="0" bIns="0" rIns="0">
            <a:spAutoFit/>
          </a:bodyPr>
          <a:lstStyle/>
          <a:p>
            <a:pPr algn="just">
              <a:lnSpc>
                <a:spcPts val="4759"/>
              </a:lnSpc>
            </a:pPr>
            <a:r>
              <a:rPr lang="en-US" b="true" sz="3399" spc="-98">
                <a:solidFill>
                  <a:srgbClr val="183860"/>
                </a:solidFill>
                <a:latin typeface="Open Sans 2 Bold"/>
                <a:ea typeface="Open Sans 2 Bold"/>
                <a:cs typeface="Open Sans 2 Bold"/>
                <a:sym typeface="Open Sans 2 Bold"/>
              </a:rPr>
              <a:t>“Urgence clim</a:t>
            </a:r>
            <a:r>
              <a:rPr lang="en-US" b="true" sz="3399" spc="-98">
                <a:solidFill>
                  <a:srgbClr val="183860"/>
                </a:solidFill>
                <a:latin typeface="Open Sans 2 Bold"/>
                <a:ea typeface="Open Sans 2 Bold"/>
                <a:cs typeface="Open Sans 2 Bold"/>
                <a:sym typeface="Open Sans 2 Bold"/>
              </a:rPr>
              <a:t>atique : </a:t>
            </a:r>
          </a:p>
          <a:p>
            <a:pPr algn="just">
              <a:lnSpc>
                <a:spcPts val="4759"/>
              </a:lnSpc>
            </a:pPr>
            <a:r>
              <a:rPr lang="en-US" b="true" sz="3399" spc="-98">
                <a:solidFill>
                  <a:srgbClr val="183860"/>
                </a:solidFill>
                <a:latin typeface="Open Sans 2 Bold"/>
                <a:ea typeface="Open Sans 2 Bold"/>
                <a:cs typeface="Open Sans 2 Bold"/>
                <a:sym typeface="Open Sans 2 Bold"/>
              </a:rPr>
              <a:t>transformer nos idées </a:t>
            </a:r>
          </a:p>
          <a:p>
            <a:pPr algn="just">
              <a:lnSpc>
                <a:spcPts val="4759"/>
              </a:lnSpc>
            </a:pPr>
            <a:r>
              <a:rPr lang="en-US" b="true" sz="3399" spc="-98">
                <a:solidFill>
                  <a:srgbClr val="183860"/>
                </a:solidFill>
                <a:latin typeface="Open Sans 2 Bold"/>
                <a:ea typeface="Open Sans 2 Bold"/>
                <a:cs typeface="Open Sans 2 Bold"/>
                <a:sym typeface="Open Sans 2 Bold"/>
              </a:rPr>
              <a:t>en actions conc</a:t>
            </a:r>
            <a:r>
              <a:rPr lang="en-US" b="true" sz="3399" spc="-98">
                <a:solidFill>
                  <a:srgbClr val="183860"/>
                </a:solidFill>
                <a:latin typeface="Open Sans 2 Bold"/>
                <a:ea typeface="Open Sans 2 Bold"/>
                <a:cs typeface="Open Sans 2 Bold"/>
                <a:sym typeface="Open Sans 2 Bold"/>
              </a:rPr>
              <a:t>rètes sur le terrain.”</a:t>
            </a:r>
          </a:p>
          <a:p>
            <a:pPr algn="just">
              <a:lnSpc>
                <a:spcPts val="4759"/>
              </a:lnSpc>
            </a:pPr>
          </a:p>
          <a:p>
            <a:pPr algn="just">
              <a:lnSpc>
                <a:spcPts val="4759"/>
              </a:lnSpc>
            </a:pPr>
            <a:r>
              <a:rPr lang="en-US" b="true" sz="3399" i="true" spc="-98">
                <a:solidFill>
                  <a:srgbClr val="183860"/>
                </a:solidFill>
                <a:latin typeface="Open Sans 2 Bold Italics"/>
                <a:ea typeface="Open Sans 2 Bold Italics"/>
                <a:cs typeface="Open Sans 2 Bold Italics"/>
                <a:sym typeface="Open Sans 2 Bold Italics"/>
              </a:rPr>
              <a:t>Des stratégies globales</a:t>
            </a:r>
          </a:p>
          <a:p>
            <a:pPr algn="just">
              <a:lnSpc>
                <a:spcPts val="4759"/>
              </a:lnSpc>
            </a:pPr>
            <a:r>
              <a:rPr lang="en-US" b="true" sz="3399" i="true" spc="-98">
                <a:solidFill>
                  <a:srgbClr val="183860"/>
                </a:solidFill>
                <a:latin typeface="Open Sans 2 Bold Italics"/>
                <a:ea typeface="Open Sans 2 Bold Italics"/>
                <a:cs typeface="Open Sans 2 Bold Italics"/>
                <a:sym typeface="Open Sans 2 Bold Italics"/>
              </a:rPr>
              <a:t>aux solutions opérationnelles</a:t>
            </a:r>
          </a:p>
        </p:txBody>
      </p:sp>
      <p:sp>
        <p:nvSpPr>
          <p:cNvPr name="TextBox 29" id="29"/>
          <p:cNvSpPr txBox="true"/>
          <p:nvPr/>
        </p:nvSpPr>
        <p:spPr>
          <a:xfrm rot="0">
            <a:off x="11531698" y="1063178"/>
            <a:ext cx="3674563" cy="656590"/>
          </a:xfrm>
          <a:prstGeom prst="rect">
            <a:avLst/>
          </a:prstGeom>
        </p:spPr>
        <p:txBody>
          <a:bodyPr anchor="t" rtlCol="false" tIns="0" lIns="0" bIns="0" rIns="0">
            <a:spAutoFit/>
          </a:bodyPr>
          <a:lstStyle/>
          <a:p>
            <a:pPr algn="r">
              <a:lnSpc>
                <a:spcPts val="2659"/>
              </a:lnSpc>
            </a:pPr>
            <a:r>
              <a:rPr lang="en-US" sz="1899" i="true" spc="-41">
                <a:solidFill>
                  <a:srgbClr val="FFFFFF"/>
                </a:solidFill>
                <a:latin typeface="Open Sans 1 Italics"/>
                <a:ea typeface="Open Sans 1 Italics"/>
                <a:cs typeface="Open Sans 1 Italics"/>
                <a:sym typeface="Open Sans 1 Italics"/>
              </a:rPr>
              <a:t>Animée par</a:t>
            </a:r>
            <a:r>
              <a:rPr lang="en-US" b="true" sz="1899" i="true" spc="-41">
                <a:solidFill>
                  <a:srgbClr val="FFFFFF"/>
                </a:solidFill>
                <a:latin typeface="Open Sans 1 Bold Italics"/>
                <a:ea typeface="Open Sans 1 Bold Italics"/>
                <a:cs typeface="Open Sans 1 Bold Italics"/>
                <a:sym typeface="Open Sans 1 Bold Italics"/>
              </a:rPr>
              <a:t> Dorothée MOISAN</a:t>
            </a:r>
          </a:p>
          <a:p>
            <a:pPr algn="r">
              <a:lnSpc>
                <a:spcPts val="2659"/>
              </a:lnSpc>
            </a:pPr>
            <a:r>
              <a:rPr lang="en-US" sz="1899" i="true" spc="-41">
                <a:solidFill>
                  <a:srgbClr val="FFFFFF"/>
                </a:solidFill>
                <a:latin typeface="Open Sans 1 Italics"/>
                <a:ea typeface="Open Sans 1 Italics"/>
                <a:cs typeface="Open Sans 1 Italics"/>
                <a:sym typeface="Open Sans 1 Italics"/>
              </a:rPr>
              <a:t>Journaliste et autrice</a:t>
            </a:r>
          </a:p>
        </p:txBody>
      </p:sp>
      <p:grpSp>
        <p:nvGrpSpPr>
          <p:cNvPr name="Group 30" id="30"/>
          <p:cNvGrpSpPr/>
          <p:nvPr/>
        </p:nvGrpSpPr>
        <p:grpSpPr>
          <a:xfrm rot="0">
            <a:off x="15477332" y="289258"/>
            <a:ext cx="2204518" cy="2204518"/>
            <a:chOff x="0" y="0"/>
            <a:chExt cx="812800" cy="812800"/>
          </a:xfrm>
        </p:grpSpPr>
        <p:sp>
          <p:nvSpPr>
            <p:cNvPr name="Freeform 31" id="3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C4F83"/>
            </a:solidFill>
            <a:ln w="28575" cap="sq">
              <a:solidFill>
                <a:srgbClr val="183860"/>
              </a:solidFill>
              <a:prstDash val="solid"/>
              <a:miter/>
            </a:ln>
          </p:spPr>
        </p:sp>
        <p:sp>
          <p:nvSpPr>
            <p:cNvPr name="TextBox 32" id="32"/>
            <p:cNvSpPr txBox="true"/>
            <p:nvPr/>
          </p:nvSpPr>
          <p:spPr>
            <a:xfrm>
              <a:off x="76200" y="47625"/>
              <a:ext cx="660400" cy="688975"/>
            </a:xfrm>
            <a:prstGeom prst="rect">
              <a:avLst/>
            </a:prstGeom>
          </p:spPr>
          <p:txBody>
            <a:bodyPr anchor="ctr" rtlCol="false" tIns="50800" lIns="50800" bIns="50800" rIns="50800"/>
            <a:lstStyle/>
            <a:p>
              <a:pPr algn="ctr">
                <a:lnSpc>
                  <a:spcPts val="2240"/>
                </a:lnSpc>
              </a:pPr>
            </a:p>
          </p:txBody>
        </p:sp>
      </p:grpSp>
      <p:grpSp>
        <p:nvGrpSpPr>
          <p:cNvPr name="Group 33" id="33"/>
          <p:cNvGrpSpPr/>
          <p:nvPr/>
        </p:nvGrpSpPr>
        <p:grpSpPr>
          <a:xfrm rot="0">
            <a:off x="15504830" y="298783"/>
            <a:ext cx="2149521" cy="2149521"/>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0" t="0" r="0" b="0"/>
              </a:stretch>
            </a:blipFill>
            <a:ln cap="sq">
              <a:noFill/>
              <a:prstDash val="solid"/>
              <a:miter/>
            </a:ln>
          </p:spPr>
        </p:sp>
      </p:grpSp>
      <p:grpSp>
        <p:nvGrpSpPr>
          <p:cNvPr name="Group 35" id="35"/>
          <p:cNvGrpSpPr/>
          <p:nvPr/>
        </p:nvGrpSpPr>
        <p:grpSpPr>
          <a:xfrm rot="0">
            <a:off x="11726385" y="3306695"/>
            <a:ext cx="2601343" cy="2601343"/>
            <a:chOff x="0" y="0"/>
            <a:chExt cx="812800" cy="812800"/>
          </a:xfrm>
        </p:grpSpPr>
        <p:sp>
          <p:nvSpPr>
            <p:cNvPr name="Freeform 36" id="3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3267" t="-5362" r="-2095" b="0"/>
              </a:stretch>
            </a:blipFill>
            <a:ln cap="sq">
              <a:noFill/>
              <a:prstDash val="solid"/>
              <a:miter/>
            </a:ln>
          </p:spPr>
        </p:sp>
      </p:grpSp>
      <p:grpSp>
        <p:nvGrpSpPr>
          <p:cNvPr name="Group 37" id="37"/>
          <p:cNvGrpSpPr/>
          <p:nvPr/>
        </p:nvGrpSpPr>
        <p:grpSpPr>
          <a:xfrm rot="0">
            <a:off x="8505917" y="3344795"/>
            <a:ext cx="2601343" cy="2601343"/>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8771" t="-12257" r="-6030" b="-2544"/>
              </a:stretch>
            </a:blipFill>
            <a:ln cap="sq">
              <a:noFill/>
              <a:prstDash val="solid"/>
              <a:miter/>
            </a:ln>
          </p:spPr>
        </p:sp>
      </p:grpSp>
      <p:grpSp>
        <p:nvGrpSpPr>
          <p:cNvPr name="Group 39" id="39"/>
          <p:cNvGrpSpPr/>
          <p:nvPr/>
        </p:nvGrpSpPr>
        <p:grpSpPr>
          <a:xfrm rot="0">
            <a:off x="-224953" y="9133697"/>
            <a:ext cx="19022243" cy="1474665"/>
            <a:chOff x="0" y="0"/>
            <a:chExt cx="4663236" cy="361509"/>
          </a:xfrm>
        </p:grpSpPr>
        <p:sp>
          <p:nvSpPr>
            <p:cNvPr name="Freeform 40" id="40"/>
            <p:cNvSpPr/>
            <p:nvPr/>
          </p:nvSpPr>
          <p:spPr>
            <a:xfrm flipH="false" flipV="false" rot="0">
              <a:off x="0" y="0"/>
              <a:ext cx="4663236" cy="361509"/>
            </a:xfrm>
            <a:custGeom>
              <a:avLst/>
              <a:gdLst/>
              <a:ahLst/>
              <a:cxnLst/>
              <a:rect r="r" b="b" t="t" l="l"/>
              <a:pathLst>
                <a:path h="361509" w="4663236">
                  <a:moveTo>
                    <a:pt x="4851" y="0"/>
                  </a:moveTo>
                  <a:lnTo>
                    <a:pt x="4658385" y="0"/>
                  </a:lnTo>
                  <a:cubicBezTo>
                    <a:pt x="4659671" y="0"/>
                    <a:pt x="4660905" y="511"/>
                    <a:pt x="4661815" y="1421"/>
                  </a:cubicBezTo>
                  <a:cubicBezTo>
                    <a:pt x="4662724" y="2331"/>
                    <a:pt x="4663236" y="3564"/>
                    <a:pt x="4663236" y="4851"/>
                  </a:cubicBezTo>
                  <a:lnTo>
                    <a:pt x="4663236" y="356658"/>
                  </a:lnTo>
                  <a:cubicBezTo>
                    <a:pt x="4663236" y="357944"/>
                    <a:pt x="4662724" y="359178"/>
                    <a:pt x="4661815" y="360088"/>
                  </a:cubicBezTo>
                  <a:cubicBezTo>
                    <a:pt x="4660905" y="360998"/>
                    <a:pt x="4659671" y="361509"/>
                    <a:pt x="4658385" y="361509"/>
                  </a:cubicBezTo>
                  <a:lnTo>
                    <a:pt x="4851" y="361509"/>
                  </a:lnTo>
                  <a:cubicBezTo>
                    <a:pt x="3564" y="361509"/>
                    <a:pt x="2331" y="360998"/>
                    <a:pt x="1421" y="360088"/>
                  </a:cubicBezTo>
                  <a:cubicBezTo>
                    <a:pt x="511" y="359178"/>
                    <a:pt x="0" y="357944"/>
                    <a:pt x="0" y="356658"/>
                  </a:cubicBezTo>
                  <a:lnTo>
                    <a:pt x="0" y="4851"/>
                  </a:lnTo>
                  <a:cubicBezTo>
                    <a:pt x="0" y="3564"/>
                    <a:pt x="511" y="2331"/>
                    <a:pt x="1421" y="1421"/>
                  </a:cubicBezTo>
                  <a:cubicBezTo>
                    <a:pt x="2331" y="511"/>
                    <a:pt x="3564" y="0"/>
                    <a:pt x="4851" y="0"/>
                  </a:cubicBezTo>
                  <a:close/>
                </a:path>
              </a:pathLst>
            </a:custGeom>
            <a:solidFill>
              <a:srgbClr val="FFFFFF"/>
            </a:solidFill>
          </p:spPr>
        </p:sp>
        <p:sp>
          <p:nvSpPr>
            <p:cNvPr name="TextBox 41" id="41"/>
            <p:cNvSpPr txBox="true"/>
            <p:nvPr/>
          </p:nvSpPr>
          <p:spPr>
            <a:xfrm>
              <a:off x="0" y="-19050"/>
              <a:ext cx="4663236" cy="380559"/>
            </a:xfrm>
            <a:prstGeom prst="rect">
              <a:avLst/>
            </a:prstGeom>
          </p:spPr>
          <p:txBody>
            <a:bodyPr anchor="ctr" rtlCol="false" tIns="50458" lIns="50458" bIns="50458" rIns="50458"/>
            <a:lstStyle/>
            <a:p>
              <a:pPr algn="ctr">
                <a:lnSpc>
                  <a:spcPts val="1390"/>
                </a:lnSpc>
              </a:pPr>
            </a:p>
          </p:txBody>
        </p:sp>
      </p:grpSp>
      <p:sp>
        <p:nvSpPr>
          <p:cNvPr name="Freeform 42" id="42"/>
          <p:cNvSpPr/>
          <p:nvPr/>
        </p:nvSpPr>
        <p:spPr>
          <a:xfrm flipH="false" flipV="false" rot="0">
            <a:off x="12686589" y="9447891"/>
            <a:ext cx="2673869" cy="544801"/>
          </a:xfrm>
          <a:custGeom>
            <a:avLst/>
            <a:gdLst/>
            <a:ahLst/>
            <a:cxnLst/>
            <a:rect r="r" b="b" t="t" l="l"/>
            <a:pathLst>
              <a:path h="544801" w="2673869">
                <a:moveTo>
                  <a:pt x="0" y="0"/>
                </a:moveTo>
                <a:lnTo>
                  <a:pt x="2673869" y="0"/>
                </a:lnTo>
                <a:lnTo>
                  <a:pt x="2673869" y="544800"/>
                </a:lnTo>
                <a:lnTo>
                  <a:pt x="0" y="544800"/>
                </a:lnTo>
                <a:lnTo>
                  <a:pt x="0" y="0"/>
                </a:lnTo>
                <a:close/>
              </a:path>
            </a:pathLst>
          </a:custGeom>
          <a:blipFill>
            <a:blip r:embed="rId8"/>
            <a:stretch>
              <a:fillRect l="0" t="0" r="0" b="0"/>
            </a:stretch>
          </a:blipFill>
        </p:spPr>
      </p:sp>
      <p:sp>
        <p:nvSpPr>
          <p:cNvPr name="Freeform 43" id="43"/>
          <p:cNvSpPr/>
          <p:nvPr/>
        </p:nvSpPr>
        <p:spPr>
          <a:xfrm flipH="false" flipV="false" rot="0">
            <a:off x="15665038" y="9258300"/>
            <a:ext cx="1068149" cy="923982"/>
          </a:xfrm>
          <a:custGeom>
            <a:avLst/>
            <a:gdLst/>
            <a:ahLst/>
            <a:cxnLst/>
            <a:rect r="r" b="b" t="t" l="l"/>
            <a:pathLst>
              <a:path h="923982" w="1068149">
                <a:moveTo>
                  <a:pt x="0" y="0"/>
                </a:moveTo>
                <a:lnTo>
                  <a:pt x="1068149" y="0"/>
                </a:lnTo>
                <a:lnTo>
                  <a:pt x="1068149" y="923982"/>
                </a:lnTo>
                <a:lnTo>
                  <a:pt x="0" y="923982"/>
                </a:lnTo>
                <a:lnTo>
                  <a:pt x="0" y="0"/>
                </a:lnTo>
                <a:close/>
              </a:path>
            </a:pathLst>
          </a:custGeom>
          <a:blipFill>
            <a:blip r:embed="rId9"/>
            <a:stretch>
              <a:fillRect l="0" t="0" r="0" b="0"/>
            </a:stretch>
          </a:blipFill>
        </p:spPr>
      </p:sp>
      <p:sp>
        <p:nvSpPr>
          <p:cNvPr name="Freeform 44" id="44"/>
          <p:cNvSpPr/>
          <p:nvPr/>
        </p:nvSpPr>
        <p:spPr>
          <a:xfrm flipH="false" flipV="false" rot="0">
            <a:off x="710785" y="9439707"/>
            <a:ext cx="3855881" cy="561168"/>
          </a:xfrm>
          <a:custGeom>
            <a:avLst/>
            <a:gdLst/>
            <a:ahLst/>
            <a:cxnLst/>
            <a:rect r="r" b="b" t="t" l="l"/>
            <a:pathLst>
              <a:path h="561168" w="3855881">
                <a:moveTo>
                  <a:pt x="0" y="0"/>
                </a:moveTo>
                <a:lnTo>
                  <a:pt x="3855881" y="0"/>
                </a:lnTo>
                <a:lnTo>
                  <a:pt x="3855881" y="561168"/>
                </a:lnTo>
                <a:lnTo>
                  <a:pt x="0" y="561168"/>
                </a:lnTo>
                <a:lnTo>
                  <a:pt x="0" y="0"/>
                </a:lnTo>
                <a:close/>
              </a:path>
            </a:pathLst>
          </a:custGeom>
          <a:blipFill>
            <a:blip r:embed="rId10"/>
            <a:stretch>
              <a:fillRect l="0" t="0" r="0" b="-40811"/>
            </a:stretch>
          </a:blipFill>
        </p:spPr>
      </p:sp>
      <p:sp>
        <p:nvSpPr>
          <p:cNvPr name="TextBox 45" id="45"/>
          <p:cNvSpPr txBox="true"/>
          <p:nvPr/>
        </p:nvSpPr>
        <p:spPr>
          <a:xfrm rot="0">
            <a:off x="6652423" y="9521861"/>
            <a:ext cx="3948410" cy="349235"/>
          </a:xfrm>
          <a:prstGeom prst="rect">
            <a:avLst/>
          </a:prstGeom>
        </p:spPr>
        <p:txBody>
          <a:bodyPr anchor="t" rtlCol="false" tIns="0" lIns="0" bIns="0" rIns="0">
            <a:spAutoFit/>
          </a:bodyPr>
          <a:lstStyle/>
          <a:p>
            <a:pPr algn="ctr">
              <a:lnSpc>
                <a:spcPts val="2800"/>
              </a:lnSpc>
            </a:pPr>
            <a:r>
              <a:rPr lang="en-US" sz="2000">
                <a:solidFill>
                  <a:srgbClr val="183860"/>
                </a:solidFill>
                <a:latin typeface="Open Sans 1"/>
                <a:ea typeface="Open Sans 1"/>
                <a:cs typeface="Open Sans 1"/>
                <a:sym typeface="Open Sans 1"/>
              </a:rPr>
              <a:t>ATLANTIA La Baule - 2 juillet 2026</a:t>
            </a:r>
          </a:p>
        </p:txBody>
      </p:sp>
      <p:sp>
        <p:nvSpPr>
          <p:cNvPr name="TextBox 46" id="46"/>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750719" y="3633983"/>
            <a:ext cx="1498259" cy="3700077"/>
          </a:xfrm>
          <a:custGeom>
            <a:avLst/>
            <a:gdLst/>
            <a:ahLst/>
            <a:cxnLst/>
            <a:rect r="r" b="b" t="t" l="l"/>
            <a:pathLst>
              <a:path h="3700077" w="1498259">
                <a:moveTo>
                  <a:pt x="0" y="0"/>
                </a:moveTo>
                <a:lnTo>
                  <a:pt x="1498259" y="0"/>
                </a:lnTo>
                <a:lnTo>
                  <a:pt x="1498259" y="3700077"/>
                </a:lnTo>
                <a:lnTo>
                  <a:pt x="0" y="370007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283018" y="9086850"/>
            <a:ext cx="15614337" cy="495305"/>
          </a:xfrm>
          <a:custGeom>
            <a:avLst/>
            <a:gdLst/>
            <a:ahLst/>
            <a:cxnLst/>
            <a:rect r="r" b="b" t="t" l="l"/>
            <a:pathLst>
              <a:path h="495305" w="15614337">
                <a:moveTo>
                  <a:pt x="0" y="0"/>
                </a:moveTo>
                <a:lnTo>
                  <a:pt x="15614337" y="0"/>
                </a:lnTo>
                <a:lnTo>
                  <a:pt x="15614337" y="495305"/>
                </a:lnTo>
                <a:lnTo>
                  <a:pt x="0" y="495305"/>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3326802" y="3810862"/>
            <a:ext cx="13152215" cy="3532727"/>
          </a:xfrm>
          <a:custGeom>
            <a:avLst/>
            <a:gdLst/>
            <a:ahLst/>
            <a:cxnLst/>
            <a:rect r="r" b="b" t="t" l="l"/>
            <a:pathLst>
              <a:path h="3532727" w="13152215">
                <a:moveTo>
                  <a:pt x="0" y="0"/>
                </a:moveTo>
                <a:lnTo>
                  <a:pt x="13152215" y="0"/>
                </a:lnTo>
                <a:lnTo>
                  <a:pt x="13152215" y="3532727"/>
                </a:lnTo>
                <a:lnTo>
                  <a:pt x="0" y="353272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6" id="6"/>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7" id="7"/>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8" id="8"/>
          <p:cNvSpPr txBox="true"/>
          <p:nvPr/>
        </p:nvSpPr>
        <p:spPr>
          <a:xfrm rot="0">
            <a:off x="1534820" y="1575273"/>
            <a:ext cx="9576211" cy="471054"/>
          </a:xfrm>
          <a:prstGeom prst="rect">
            <a:avLst/>
          </a:prstGeom>
        </p:spPr>
        <p:txBody>
          <a:bodyPr anchor="t" rtlCol="false" tIns="0" lIns="0" bIns="0" rIns="0">
            <a:spAutoFit/>
          </a:bodyPr>
          <a:lstStyle/>
          <a:p>
            <a:pPr algn="l">
              <a:lnSpc>
                <a:spcPts val="3779"/>
              </a:lnSpc>
            </a:pPr>
            <a:r>
              <a:rPr lang="en-US" b="true" sz="2700">
                <a:solidFill>
                  <a:srgbClr val="000000"/>
                </a:solidFill>
                <a:latin typeface="Arial Bold"/>
                <a:ea typeface="Arial Bold"/>
                <a:cs typeface="Arial Bold"/>
                <a:sym typeface="Arial Bold"/>
              </a:rPr>
              <a:t>Un enjeu majeur de maitrise des données et des analyses</a:t>
            </a:r>
          </a:p>
        </p:txBody>
      </p:sp>
      <p:sp>
        <p:nvSpPr>
          <p:cNvPr name="TextBox 9" id="9"/>
          <p:cNvSpPr txBox="true"/>
          <p:nvPr/>
        </p:nvSpPr>
        <p:spPr>
          <a:xfrm rot="0">
            <a:off x="1534820" y="781117"/>
            <a:ext cx="13903209"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Le choix de développer des méthodologies internes</a:t>
            </a:r>
          </a:p>
        </p:txBody>
      </p:sp>
      <p:sp>
        <p:nvSpPr>
          <p:cNvPr name="TextBox 10" id="10"/>
          <p:cNvSpPr txBox="true"/>
          <p:nvPr/>
        </p:nvSpPr>
        <p:spPr>
          <a:xfrm rot="-5400000">
            <a:off x="1982476" y="5333352"/>
            <a:ext cx="1944829"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Risques physiques</a:t>
            </a:r>
          </a:p>
        </p:txBody>
      </p:sp>
      <p:sp>
        <p:nvSpPr>
          <p:cNvPr name="TextBox 11" id="11"/>
          <p:cNvSpPr txBox="true"/>
          <p:nvPr/>
        </p:nvSpPr>
        <p:spPr>
          <a:xfrm rot="0">
            <a:off x="9106467" y="5463202"/>
            <a:ext cx="1215595" cy="262399"/>
          </a:xfrm>
          <a:prstGeom prst="rect">
            <a:avLst/>
          </a:prstGeom>
        </p:spPr>
        <p:txBody>
          <a:bodyPr anchor="t" rtlCol="false" tIns="0" lIns="0" bIns="0" rIns="0">
            <a:spAutoFit/>
          </a:bodyPr>
          <a:lstStyle/>
          <a:p>
            <a:pPr algn="l">
              <a:lnSpc>
                <a:spcPts val="2096"/>
              </a:lnSpc>
            </a:pPr>
            <a:r>
              <a:rPr lang="en-US" b="true" sz="1497">
                <a:solidFill>
                  <a:srgbClr val="CB1D29"/>
                </a:solidFill>
                <a:latin typeface="Arial Bold"/>
                <a:ea typeface="Arial Bold"/>
                <a:cs typeface="Arial Bold"/>
                <a:sym typeface="Arial Bold"/>
              </a:rPr>
              <a:t>Vulnérabilité </a:t>
            </a:r>
          </a:p>
        </p:txBody>
      </p:sp>
      <p:sp>
        <p:nvSpPr>
          <p:cNvPr name="TextBox 12" id="12"/>
          <p:cNvSpPr txBox="true"/>
          <p:nvPr/>
        </p:nvSpPr>
        <p:spPr>
          <a:xfrm rot="0">
            <a:off x="4775840" y="5462497"/>
            <a:ext cx="1599743" cy="429497"/>
          </a:xfrm>
          <a:prstGeom prst="rect">
            <a:avLst/>
          </a:prstGeom>
        </p:spPr>
        <p:txBody>
          <a:bodyPr anchor="t" rtlCol="false" tIns="0" lIns="0" bIns="0" rIns="0">
            <a:spAutoFit/>
          </a:bodyPr>
          <a:lstStyle/>
          <a:p>
            <a:pPr algn="r">
              <a:lnSpc>
                <a:spcPts val="1619"/>
              </a:lnSpc>
            </a:pPr>
            <a:r>
              <a:rPr lang="en-US" b="true" sz="1494">
                <a:solidFill>
                  <a:srgbClr val="2C7159"/>
                </a:solidFill>
                <a:latin typeface="Arial Bold"/>
                <a:ea typeface="Arial Bold"/>
                <a:cs typeface="Arial Bold"/>
                <a:sym typeface="Arial Bold"/>
              </a:rPr>
              <a:t>Expositions aux aléas climatiques</a:t>
            </a:r>
          </a:p>
        </p:txBody>
      </p:sp>
      <p:sp>
        <p:nvSpPr>
          <p:cNvPr name="TextBox 13" id="13"/>
          <p:cNvSpPr txBox="true"/>
          <p:nvPr/>
        </p:nvSpPr>
        <p:spPr>
          <a:xfrm rot="0">
            <a:off x="6969057" y="4478936"/>
            <a:ext cx="1377572" cy="261857"/>
          </a:xfrm>
          <a:prstGeom prst="rect">
            <a:avLst/>
          </a:prstGeom>
        </p:spPr>
        <p:txBody>
          <a:bodyPr anchor="t" rtlCol="false" tIns="0" lIns="0" bIns="0" rIns="0">
            <a:spAutoFit/>
          </a:bodyPr>
          <a:lstStyle/>
          <a:p>
            <a:pPr algn="l">
              <a:lnSpc>
                <a:spcPts val="2091"/>
              </a:lnSpc>
            </a:pPr>
            <a:r>
              <a:rPr lang="en-US" b="true" sz="1494">
                <a:solidFill>
                  <a:srgbClr val="F01E1E"/>
                </a:solidFill>
                <a:latin typeface="Arial Bold"/>
                <a:ea typeface="Arial Bold"/>
                <a:cs typeface="Arial Bold"/>
                <a:sym typeface="Arial Bold"/>
              </a:rPr>
              <a:t>Score brut par </a:t>
            </a:r>
          </a:p>
        </p:txBody>
      </p:sp>
      <p:sp>
        <p:nvSpPr>
          <p:cNvPr name="TextBox 14" id="14"/>
          <p:cNvSpPr txBox="true"/>
          <p:nvPr/>
        </p:nvSpPr>
        <p:spPr>
          <a:xfrm rot="0">
            <a:off x="7435401" y="4707536"/>
            <a:ext cx="375576" cy="261857"/>
          </a:xfrm>
          <a:prstGeom prst="rect">
            <a:avLst/>
          </a:prstGeom>
        </p:spPr>
        <p:txBody>
          <a:bodyPr anchor="t" rtlCol="false" tIns="0" lIns="0" bIns="0" rIns="0">
            <a:spAutoFit/>
          </a:bodyPr>
          <a:lstStyle/>
          <a:p>
            <a:pPr algn="l">
              <a:lnSpc>
                <a:spcPts val="2091"/>
              </a:lnSpc>
            </a:pPr>
            <a:r>
              <a:rPr lang="en-US" b="true" sz="1494">
                <a:solidFill>
                  <a:srgbClr val="F01E1E"/>
                </a:solidFill>
                <a:latin typeface="Arial Bold"/>
                <a:ea typeface="Arial Bold"/>
                <a:cs typeface="Arial Bold"/>
                <a:sym typeface="Arial Bold"/>
              </a:rPr>
              <a:t>aléa</a:t>
            </a:r>
          </a:p>
        </p:txBody>
      </p:sp>
      <p:sp>
        <p:nvSpPr>
          <p:cNvPr name="TextBox 15" id="15"/>
          <p:cNvSpPr txBox="true"/>
          <p:nvPr/>
        </p:nvSpPr>
        <p:spPr>
          <a:xfrm rot="0">
            <a:off x="9207051" y="5669942"/>
            <a:ext cx="956248" cy="261857"/>
          </a:xfrm>
          <a:prstGeom prst="rect">
            <a:avLst/>
          </a:prstGeom>
        </p:spPr>
        <p:txBody>
          <a:bodyPr anchor="t" rtlCol="false" tIns="0" lIns="0" bIns="0" rIns="0">
            <a:spAutoFit/>
          </a:bodyPr>
          <a:lstStyle/>
          <a:p>
            <a:pPr algn="l">
              <a:lnSpc>
                <a:spcPts val="2091"/>
              </a:lnSpc>
            </a:pPr>
            <a:r>
              <a:rPr lang="en-US" b="true" sz="1494">
                <a:solidFill>
                  <a:srgbClr val="CB1D29"/>
                </a:solidFill>
                <a:latin typeface="Arial Bold"/>
                <a:ea typeface="Arial Bold"/>
                <a:cs typeface="Arial Bold"/>
                <a:sym typeface="Arial Bold"/>
              </a:rPr>
              <a:t>sectorielle</a:t>
            </a:r>
          </a:p>
        </p:txBody>
      </p:sp>
      <p:sp>
        <p:nvSpPr>
          <p:cNvPr name="TextBox 16" id="16"/>
          <p:cNvSpPr txBox="true"/>
          <p:nvPr/>
        </p:nvSpPr>
        <p:spPr>
          <a:xfrm rot="0">
            <a:off x="10993374" y="4478936"/>
            <a:ext cx="1567424" cy="261857"/>
          </a:xfrm>
          <a:prstGeom prst="rect">
            <a:avLst/>
          </a:prstGeom>
        </p:spPr>
        <p:txBody>
          <a:bodyPr anchor="t" rtlCol="false" tIns="0" lIns="0" bIns="0" rIns="0">
            <a:spAutoFit/>
          </a:bodyPr>
          <a:lstStyle/>
          <a:p>
            <a:pPr algn="l">
              <a:lnSpc>
                <a:spcPts val="2091"/>
              </a:lnSpc>
            </a:pPr>
            <a:r>
              <a:rPr lang="en-US" b="true" sz="1494">
                <a:solidFill>
                  <a:srgbClr val="F01E1E"/>
                </a:solidFill>
                <a:latin typeface="Arial Bold"/>
                <a:ea typeface="Arial Bold"/>
                <a:cs typeface="Arial Bold"/>
                <a:sym typeface="Arial Bold"/>
              </a:rPr>
              <a:t>Score croisé par </a:t>
            </a:r>
          </a:p>
        </p:txBody>
      </p:sp>
      <p:sp>
        <p:nvSpPr>
          <p:cNvPr name="TextBox 17" id="17"/>
          <p:cNvSpPr txBox="true"/>
          <p:nvPr/>
        </p:nvSpPr>
        <p:spPr>
          <a:xfrm rot="0">
            <a:off x="11551158" y="4707536"/>
            <a:ext cx="375576" cy="261857"/>
          </a:xfrm>
          <a:prstGeom prst="rect">
            <a:avLst/>
          </a:prstGeom>
        </p:spPr>
        <p:txBody>
          <a:bodyPr anchor="t" rtlCol="false" tIns="0" lIns="0" bIns="0" rIns="0">
            <a:spAutoFit/>
          </a:bodyPr>
          <a:lstStyle/>
          <a:p>
            <a:pPr algn="l">
              <a:lnSpc>
                <a:spcPts val="2091"/>
              </a:lnSpc>
            </a:pPr>
            <a:r>
              <a:rPr lang="en-US" b="true" sz="1494">
                <a:solidFill>
                  <a:srgbClr val="F01E1E"/>
                </a:solidFill>
                <a:latin typeface="Arial Bold"/>
                <a:ea typeface="Arial Bold"/>
                <a:cs typeface="Arial Bold"/>
                <a:sym typeface="Arial Bold"/>
              </a:rPr>
              <a:t>aléa</a:t>
            </a:r>
          </a:p>
        </p:txBody>
      </p:sp>
      <p:sp>
        <p:nvSpPr>
          <p:cNvPr name="TextBox 18" id="18"/>
          <p:cNvSpPr txBox="true"/>
          <p:nvPr/>
        </p:nvSpPr>
        <p:spPr>
          <a:xfrm rot="0">
            <a:off x="13089250" y="5464588"/>
            <a:ext cx="1568582" cy="261857"/>
          </a:xfrm>
          <a:prstGeom prst="rect">
            <a:avLst/>
          </a:prstGeom>
        </p:spPr>
        <p:txBody>
          <a:bodyPr anchor="t" rtlCol="false" tIns="0" lIns="0" bIns="0" rIns="0">
            <a:spAutoFit/>
          </a:bodyPr>
          <a:lstStyle/>
          <a:p>
            <a:pPr algn="l">
              <a:lnSpc>
                <a:spcPts val="2091"/>
              </a:lnSpc>
            </a:pPr>
            <a:r>
              <a:rPr lang="en-US" b="true" sz="1494">
                <a:solidFill>
                  <a:srgbClr val="077CB7"/>
                </a:solidFill>
                <a:latin typeface="Arial Bold"/>
                <a:ea typeface="Arial Bold"/>
                <a:cs typeface="Arial Bold"/>
                <a:sym typeface="Arial Bold"/>
              </a:rPr>
              <a:t>Caractéristiques </a:t>
            </a:r>
          </a:p>
        </p:txBody>
      </p:sp>
      <p:sp>
        <p:nvSpPr>
          <p:cNvPr name="TextBox 19" id="19"/>
          <p:cNvSpPr txBox="true"/>
          <p:nvPr/>
        </p:nvSpPr>
        <p:spPr>
          <a:xfrm rot="0">
            <a:off x="12917800" y="5670328"/>
            <a:ext cx="1861976" cy="261857"/>
          </a:xfrm>
          <a:prstGeom prst="rect">
            <a:avLst/>
          </a:prstGeom>
        </p:spPr>
        <p:txBody>
          <a:bodyPr anchor="t" rtlCol="false" tIns="0" lIns="0" bIns="0" rIns="0">
            <a:spAutoFit/>
          </a:bodyPr>
          <a:lstStyle/>
          <a:p>
            <a:pPr algn="l">
              <a:lnSpc>
                <a:spcPts val="2091"/>
              </a:lnSpc>
            </a:pPr>
            <a:r>
              <a:rPr lang="en-US" b="true" sz="1494">
                <a:solidFill>
                  <a:srgbClr val="077CB7"/>
                </a:solidFill>
                <a:latin typeface="Arial Bold"/>
                <a:ea typeface="Arial Bold"/>
                <a:cs typeface="Arial Bold"/>
                <a:sym typeface="Arial Bold"/>
              </a:rPr>
              <a:t>actif ou contrepartie</a:t>
            </a:r>
          </a:p>
        </p:txBody>
      </p:sp>
      <p:sp>
        <p:nvSpPr>
          <p:cNvPr name="TextBox 20" id="20"/>
          <p:cNvSpPr txBox="true"/>
          <p:nvPr/>
        </p:nvSpPr>
        <p:spPr>
          <a:xfrm rot="0">
            <a:off x="15054267" y="4478936"/>
            <a:ext cx="988366" cy="261857"/>
          </a:xfrm>
          <a:prstGeom prst="rect">
            <a:avLst/>
          </a:prstGeom>
        </p:spPr>
        <p:txBody>
          <a:bodyPr anchor="t" rtlCol="false" tIns="0" lIns="0" bIns="0" rIns="0">
            <a:spAutoFit/>
          </a:bodyPr>
          <a:lstStyle/>
          <a:p>
            <a:pPr algn="l">
              <a:lnSpc>
                <a:spcPts val="2091"/>
              </a:lnSpc>
            </a:pPr>
            <a:r>
              <a:rPr lang="en-US" b="true" sz="1494">
                <a:solidFill>
                  <a:srgbClr val="F01E1E"/>
                </a:solidFill>
                <a:latin typeface="Arial Bold"/>
                <a:ea typeface="Arial Bold"/>
                <a:cs typeface="Arial Bold"/>
                <a:sym typeface="Arial Bold"/>
              </a:rPr>
              <a:t>Score final</a:t>
            </a:r>
          </a:p>
        </p:txBody>
      </p:sp>
      <p:sp>
        <p:nvSpPr>
          <p:cNvPr name="TextBox 21" id="21"/>
          <p:cNvSpPr txBox="true"/>
          <p:nvPr/>
        </p:nvSpPr>
        <p:spPr>
          <a:xfrm rot="0">
            <a:off x="3773229" y="6084113"/>
            <a:ext cx="3620810" cy="426987"/>
          </a:xfrm>
          <a:prstGeom prst="rect">
            <a:avLst/>
          </a:prstGeom>
        </p:spPr>
        <p:txBody>
          <a:bodyPr anchor="t" rtlCol="false" tIns="0" lIns="0" bIns="0" rIns="0">
            <a:spAutoFit/>
          </a:bodyPr>
          <a:lstStyle/>
          <a:p>
            <a:pPr algn="l">
              <a:lnSpc>
                <a:spcPts val="1620"/>
              </a:lnSpc>
            </a:pPr>
            <a:r>
              <a:rPr lang="en-US" sz="1350">
                <a:solidFill>
                  <a:srgbClr val="000000"/>
                </a:solidFill>
                <a:latin typeface="Arial"/>
                <a:ea typeface="Arial"/>
                <a:cs typeface="Arial"/>
                <a:sym typeface="Arial"/>
              </a:rPr>
              <a:t>•</a:t>
            </a:r>
            <a:r>
              <a:rPr lang="en-US" b="true" sz="1350">
                <a:solidFill>
                  <a:srgbClr val="000000"/>
                </a:solidFill>
                <a:latin typeface="Arial Bold"/>
                <a:ea typeface="Arial Bold"/>
                <a:cs typeface="Arial Bold"/>
                <a:sym typeface="Arial Bold"/>
              </a:rPr>
              <a:t>9 aléas couverts </a:t>
            </a:r>
            <a:r>
              <a:rPr lang="en-US" sz="1350">
                <a:solidFill>
                  <a:srgbClr val="000000"/>
                </a:solidFill>
                <a:latin typeface="Arial"/>
                <a:ea typeface="Arial"/>
                <a:cs typeface="Arial"/>
                <a:sym typeface="Arial"/>
              </a:rPr>
              <a:t>(chroniques et aigus) </a:t>
            </a:r>
          </a:p>
          <a:p>
            <a:pPr algn="l">
              <a:lnSpc>
                <a:spcPts val="1620"/>
              </a:lnSpc>
            </a:pPr>
            <a:r>
              <a:rPr lang="en-US" sz="1350">
                <a:solidFill>
                  <a:srgbClr val="000000"/>
                </a:solidFill>
                <a:latin typeface="Arial"/>
                <a:ea typeface="Arial"/>
                <a:cs typeface="Arial"/>
                <a:sym typeface="Arial"/>
              </a:rPr>
              <a:t>•</a:t>
            </a:r>
            <a:r>
              <a:rPr lang="en-US" b="true" sz="1350">
                <a:solidFill>
                  <a:srgbClr val="000000"/>
                </a:solidFill>
                <a:latin typeface="Arial Bold"/>
                <a:ea typeface="Arial Bold"/>
                <a:cs typeface="Arial Bold"/>
                <a:sym typeface="Arial Bold"/>
              </a:rPr>
              <a:t>3 scénarios </a:t>
            </a:r>
            <a:r>
              <a:rPr lang="en-US" sz="1350">
                <a:solidFill>
                  <a:srgbClr val="000000"/>
                </a:solidFill>
                <a:latin typeface="Arial"/>
                <a:ea typeface="Arial"/>
                <a:cs typeface="Arial"/>
                <a:sym typeface="Arial"/>
              </a:rPr>
              <a:t>de réchauffement sur 3 horizons de </a:t>
            </a:r>
          </a:p>
        </p:txBody>
      </p:sp>
      <p:sp>
        <p:nvSpPr>
          <p:cNvPr name="TextBox 22" id="22"/>
          <p:cNvSpPr txBox="true"/>
          <p:nvPr/>
        </p:nvSpPr>
        <p:spPr>
          <a:xfrm rot="0">
            <a:off x="3935535" y="6476543"/>
            <a:ext cx="451185" cy="240297"/>
          </a:xfrm>
          <a:prstGeom prst="rect">
            <a:avLst/>
          </a:prstGeom>
        </p:spPr>
        <p:txBody>
          <a:bodyPr anchor="t" rtlCol="false" tIns="0" lIns="0" bIns="0" rIns="0">
            <a:spAutoFit/>
          </a:bodyPr>
          <a:lstStyle/>
          <a:p>
            <a:pPr algn="l">
              <a:lnSpc>
                <a:spcPts val="1889"/>
              </a:lnSpc>
            </a:pPr>
            <a:r>
              <a:rPr lang="en-US" sz="1349">
                <a:solidFill>
                  <a:srgbClr val="000000"/>
                </a:solidFill>
                <a:latin typeface="Arial"/>
                <a:ea typeface="Arial"/>
                <a:cs typeface="Arial"/>
                <a:sym typeface="Arial"/>
              </a:rPr>
              <a:t>temps</a:t>
            </a:r>
          </a:p>
        </p:txBody>
      </p:sp>
      <p:sp>
        <p:nvSpPr>
          <p:cNvPr name="TextBox 23" id="23"/>
          <p:cNvSpPr txBox="true"/>
          <p:nvPr/>
        </p:nvSpPr>
        <p:spPr>
          <a:xfrm rot="0">
            <a:off x="3773229" y="6682283"/>
            <a:ext cx="3731452" cy="240297"/>
          </a:xfrm>
          <a:prstGeom prst="rect">
            <a:avLst/>
          </a:prstGeom>
        </p:spPr>
        <p:txBody>
          <a:bodyPr anchor="t" rtlCol="false" tIns="0" lIns="0" bIns="0" rIns="0">
            <a:spAutoFit/>
          </a:bodyPr>
          <a:lstStyle/>
          <a:p>
            <a:pPr algn="l">
              <a:lnSpc>
                <a:spcPts val="1889"/>
              </a:lnSpc>
            </a:pPr>
            <a:r>
              <a:rPr lang="en-US" sz="1350">
                <a:solidFill>
                  <a:srgbClr val="000000"/>
                </a:solidFill>
                <a:latin typeface="Arial"/>
                <a:ea typeface="Arial"/>
                <a:cs typeface="Arial"/>
                <a:sym typeface="Arial"/>
              </a:rPr>
              <a:t>•</a:t>
            </a:r>
            <a:r>
              <a:rPr lang="en-US" b="true" sz="1350">
                <a:solidFill>
                  <a:srgbClr val="000000"/>
                </a:solidFill>
                <a:latin typeface="Arial Bold"/>
                <a:ea typeface="Arial Bold"/>
                <a:cs typeface="Arial Bold"/>
                <a:sym typeface="Arial Bold"/>
              </a:rPr>
              <a:t>Maille géo </a:t>
            </a:r>
            <a:r>
              <a:rPr lang="en-US" sz="1350">
                <a:solidFill>
                  <a:srgbClr val="000000"/>
                </a:solidFill>
                <a:latin typeface="Arial"/>
                <a:ea typeface="Arial"/>
                <a:cs typeface="Arial"/>
                <a:sym typeface="Arial"/>
              </a:rPr>
              <a:t>: commune pour la France, région </a:t>
            </a:r>
          </a:p>
        </p:txBody>
      </p:sp>
      <p:sp>
        <p:nvSpPr>
          <p:cNvPr name="TextBox 24" id="24"/>
          <p:cNvSpPr txBox="true"/>
          <p:nvPr/>
        </p:nvSpPr>
        <p:spPr>
          <a:xfrm rot="0">
            <a:off x="3935535" y="6888023"/>
            <a:ext cx="1433479" cy="240297"/>
          </a:xfrm>
          <a:prstGeom prst="rect">
            <a:avLst/>
          </a:prstGeom>
        </p:spPr>
        <p:txBody>
          <a:bodyPr anchor="t" rtlCol="false" tIns="0" lIns="0" bIns="0" rIns="0">
            <a:spAutoFit/>
          </a:bodyPr>
          <a:lstStyle/>
          <a:p>
            <a:pPr algn="l">
              <a:lnSpc>
                <a:spcPts val="1889"/>
              </a:lnSpc>
            </a:pPr>
            <a:r>
              <a:rPr lang="en-US" sz="1350" spc="1">
                <a:solidFill>
                  <a:srgbClr val="000000"/>
                </a:solidFill>
                <a:latin typeface="Arial"/>
                <a:ea typeface="Arial"/>
                <a:cs typeface="Arial"/>
                <a:sym typeface="Arial"/>
              </a:rPr>
              <a:t>pour l’international</a:t>
            </a:r>
          </a:p>
        </p:txBody>
      </p:sp>
      <p:sp>
        <p:nvSpPr>
          <p:cNvPr name="TextBox 25" id="25"/>
          <p:cNvSpPr txBox="true"/>
          <p:nvPr/>
        </p:nvSpPr>
        <p:spPr>
          <a:xfrm rot="0">
            <a:off x="7888986" y="6065063"/>
            <a:ext cx="3148908" cy="240297"/>
          </a:xfrm>
          <a:prstGeom prst="rect">
            <a:avLst/>
          </a:prstGeom>
        </p:spPr>
        <p:txBody>
          <a:bodyPr anchor="t" rtlCol="false" tIns="0" lIns="0" bIns="0" rIns="0">
            <a:spAutoFit/>
          </a:bodyPr>
          <a:lstStyle/>
          <a:p>
            <a:pPr algn="l">
              <a:lnSpc>
                <a:spcPts val="1889"/>
              </a:lnSpc>
            </a:pPr>
            <a:r>
              <a:rPr lang="en-US" sz="1350">
                <a:solidFill>
                  <a:srgbClr val="000000"/>
                </a:solidFill>
                <a:latin typeface="Arial"/>
                <a:ea typeface="Arial"/>
                <a:cs typeface="Arial"/>
                <a:sym typeface="Arial"/>
              </a:rPr>
              <a:t>•</a:t>
            </a:r>
            <a:r>
              <a:rPr lang="en-US" b="true" sz="1350">
                <a:solidFill>
                  <a:srgbClr val="000000"/>
                </a:solidFill>
                <a:latin typeface="Arial Bold"/>
                <a:ea typeface="Arial Bold"/>
                <a:cs typeface="Arial Bold"/>
                <a:sym typeface="Arial Bold"/>
              </a:rPr>
              <a:t>Vulnérabilités sectorielles </a:t>
            </a:r>
            <a:r>
              <a:rPr lang="en-US" sz="1350">
                <a:solidFill>
                  <a:srgbClr val="000000"/>
                </a:solidFill>
                <a:latin typeface="Arial"/>
                <a:ea typeface="Arial"/>
                <a:cs typeface="Arial"/>
                <a:sym typeface="Arial"/>
              </a:rPr>
              <a:t>par aléa : </a:t>
            </a:r>
          </a:p>
        </p:txBody>
      </p:sp>
      <p:sp>
        <p:nvSpPr>
          <p:cNvPr name="TextBox 26" id="26"/>
          <p:cNvSpPr txBox="true"/>
          <p:nvPr/>
        </p:nvSpPr>
        <p:spPr>
          <a:xfrm rot="0">
            <a:off x="8051292" y="6289853"/>
            <a:ext cx="3078228" cy="426987"/>
          </a:xfrm>
          <a:prstGeom prst="rect">
            <a:avLst/>
          </a:prstGeom>
        </p:spPr>
        <p:txBody>
          <a:bodyPr anchor="t" rtlCol="false" tIns="0" lIns="0" bIns="0" rIns="0">
            <a:spAutoFit/>
          </a:bodyPr>
          <a:lstStyle/>
          <a:p>
            <a:pPr algn="l">
              <a:lnSpc>
                <a:spcPts val="1619"/>
              </a:lnSpc>
            </a:pPr>
            <a:r>
              <a:rPr lang="en-US" sz="1349">
                <a:solidFill>
                  <a:srgbClr val="000000"/>
                </a:solidFill>
                <a:latin typeface="Arial"/>
                <a:ea typeface="Arial"/>
                <a:cs typeface="Arial"/>
                <a:sym typeface="Arial"/>
              </a:rPr>
              <a:t>chaque secteur n’est pas impacté de la même façon par les différents aléas</a:t>
            </a:r>
          </a:p>
        </p:txBody>
      </p:sp>
      <p:sp>
        <p:nvSpPr>
          <p:cNvPr name="TextBox 27" id="27"/>
          <p:cNvSpPr txBox="true"/>
          <p:nvPr/>
        </p:nvSpPr>
        <p:spPr>
          <a:xfrm rot="0">
            <a:off x="7888986" y="6682283"/>
            <a:ext cx="3418927" cy="240297"/>
          </a:xfrm>
          <a:prstGeom prst="rect">
            <a:avLst/>
          </a:prstGeom>
        </p:spPr>
        <p:txBody>
          <a:bodyPr anchor="t" rtlCol="false" tIns="0" lIns="0" bIns="0" rIns="0">
            <a:spAutoFit/>
          </a:bodyPr>
          <a:lstStyle/>
          <a:p>
            <a:pPr algn="l">
              <a:lnSpc>
                <a:spcPts val="1889"/>
              </a:lnSpc>
            </a:pPr>
            <a:r>
              <a:rPr lang="en-US" sz="1350">
                <a:solidFill>
                  <a:srgbClr val="000000"/>
                </a:solidFill>
                <a:latin typeface="Arial"/>
                <a:ea typeface="Arial"/>
                <a:cs typeface="Arial"/>
                <a:sym typeface="Arial"/>
              </a:rPr>
              <a:t>•</a:t>
            </a:r>
            <a:r>
              <a:rPr lang="en-US" b="true" sz="1350">
                <a:solidFill>
                  <a:srgbClr val="000000"/>
                </a:solidFill>
                <a:latin typeface="Arial Bold"/>
                <a:ea typeface="Arial Bold"/>
                <a:cs typeface="Arial Bold"/>
                <a:sym typeface="Arial Bold"/>
              </a:rPr>
              <a:t>Croisement </a:t>
            </a:r>
            <a:r>
              <a:rPr lang="en-US" sz="1350">
                <a:solidFill>
                  <a:srgbClr val="000000"/>
                </a:solidFill>
                <a:latin typeface="Arial"/>
                <a:ea typeface="Arial"/>
                <a:cs typeface="Arial"/>
                <a:sym typeface="Arial"/>
              </a:rPr>
              <a:t>entre le score climatique et le </a:t>
            </a:r>
          </a:p>
        </p:txBody>
      </p:sp>
      <p:sp>
        <p:nvSpPr>
          <p:cNvPr name="TextBox 28" id="28"/>
          <p:cNvSpPr txBox="true"/>
          <p:nvPr/>
        </p:nvSpPr>
        <p:spPr>
          <a:xfrm rot="0">
            <a:off x="8051292" y="6888023"/>
            <a:ext cx="1102095" cy="240297"/>
          </a:xfrm>
          <a:prstGeom prst="rect">
            <a:avLst/>
          </a:prstGeom>
        </p:spPr>
        <p:txBody>
          <a:bodyPr anchor="t" rtlCol="false" tIns="0" lIns="0" bIns="0" rIns="0">
            <a:spAutoFit/>
          </a:bodyPr>
          <a:lstStyle/>
          <a:p>
            <a:pPr algn="l">
              <a:lnSpc>
                <a:spcPts val="1889"/>
              </a:lnSpc>
            </a:pPr>
            <a:r>
              <a:rPr lang="en-US" sz="1350">
                <a:solidFill>
                  <a:srgbClr val="000000"/>
                </a:solidFill>
                <a:latin typeface="Arial"/>
                <a:ea typeface="Arial"/>
                <a:cs typeface="Arial"/>
                <a:sym typeface="Arial"/>
              </a:rPr>
              <a:t>score sectoriel</a:t>
            </a:r>
          </a:p>
        </p:txBody>
      </p:sp>
      <p:sp>
        <p:nvSpPr>
          <p:cNvPr name="TextBox 29" id="29"/>
          <p:cNvSpPr txBox="true"/>
          <p:nvPr/>
        </p:nvSpPr>
        <p:spPr>
          <a:xfrm rot="0">
            <a:off x="12005115" y="6065063"/>
            <a:ext cx="3113903" cy="240297"/>
          </a:xfrm>
          <a:prstGeom prst="rect">
            <a:avLst/>
          </a:prstGeom>
        </p:spPr>
        <p:txBody>
          <a:bodyPr anchor="t" rtlCol="false" tIns="0" lIns="0" bIns="0" rIns="0">
            <a:spAutoFit/>
          </a:bodyPr>
          <a:lstStyle/>
          <a:p>
            <a:pPr algn="l">
              <a:lnSpc>
                <a:spcPts val="1889"/>
              </a:lnSpc>
            </a:pPr>
            <a:r>
              <a:rPr lang="en-US" sz="1350">
                <a:solidFill>
                  <a:srgbClr val="000000"/>
                </a:solidFill>
                <a:latin typeface="Arial"/>
                <a:ea typeface="Arial"/>
                <a:cs typeface="Arial"/>
                <a:sym typeface="Arial"/>
              </a:rPr>
              <a:t>•</a:t>
            </a:r>
            <a:r>
              <a:rPr lang="en-US" b="true" sz="1350">
                <a:solidFill>
                  <a:srgbClr val="000000"/>
                </a:solidFill>
                <a:latin typeface="Arial Bold"/>
                <a:ea typeface="Arial Bold"/>
                <a:cs typeface="Arial Bold"/>
                <a:sym typeface="Arial Bold"/>
              </a:rPr>
              <a:t>Mesure </a:t>
            </a:r>
            <a:r>
              <a:rPr lang="en-US" sz="1350">
                <a:solidFill>
                  <a:srgbClr val="000000"/>
                </a:solidFill>
                <a:latin typeface="Arial"/>
                <a:ea typeface="Arial"/>
                <a:cs typeface="Arial"/>
                <a:sym typeface="Arial"/>
              </a:rPr>
              <a:t>plus fine des risques liée aux </a:t>
            </a:r>
          </a:p>
        </p:txBody>
      </p:sp>
      <p:sp>
        <p:nvSpPr>
          <p:cNvPr name="TextBox 30" id="30"/>
          <p:cNvSpPr txBox="true"/>
          <p:nvPr/>
        </p:nvSpPr>
        <p:spPr>
          <a:xfrm rot="0">
            <a:off x="12167421" y="6270803"/>
            <a:ext cx="2442548" cy="240297"/>
          </a:xfrm>
          <a:prstGeom prst="rect">
            <a:avLst/>
          </a:prstGeom>
        </p:spPr>
        <p:txBody>
          <a:bodyPr anchor="t" rtlCol="false" tIns="0" lIns="0" bIns="0" rIns="0">
            <a:spAutoFit/>
          </a:bodyPr>
          <a:lstStyle/>
          <a:p>
            <a:pPr algn="l">
              <a:lnSpc>
                <a:spcPts val="1889"/>
              </a:lnSpc>
            </a:pPr>
            <a:r>
              <a:rPr lang="en-US" sz="1350" spc="1">
                <a:solidFill>
                  <a:srgbClr val="000000"/>
                </a:solidFill>
                <a:latin typeface="Arial"/>
                <a:ea typeface="Arial"/>
                <a:cs typeface="Arial"/>
                <a:sym typeface="Arial"/>
              </a:rPr>
              <a:t>spécificités de contrepartie/actif</a:t>
            </a:r>
          </a:p>
        </p:txBody>
      </p:sp>
      <p:sp>
        <p:nvSpPr>
          <p:cNvPr name="TextBox 31" id="31"/>
          <p:cNvSpPr txBox="true"/>
          <p:nvPr/>
        </p:nvSpPr>
        <p:spPr>
          <a:xfrm rot="0">
            <a:off x="12005115" y="6495593"/>
            <a:ext cx="3217431" cy="426987"/>
          </a:xfrm>
          <a:prstGeom prst="rect">
            <a:avLst/>
          </a:prstGeom>
        </p:spPr>
        <p:txBody>
          <a:bodyPr anchor="t" rtlCol="false" tIns="0" lIns="0" bIns="0" rIns="0">
            <a:spAutoFit/>
          </a:bodyPr>
          <a:lstStyle/>
          <a:p>
            <a:pPr algn="ctr">
              <a:lnSpc>
                <a:spcPts val="1620"/>
              </a:lnSpc>
            </a:pPr>
            <a:r>
              <a:rPr lang="en-US" sz="1350">
                <a:solidFill>
                  <a:srgbClr val="000000"/>
                </a:solidFill>
                <a:latin typeface="Arial"/>
                <a:ea typeface="Arial"/>
                <a:cs typeface="Arial"/>
                <a:sym typeface="Arial"/>
              </a:rPr>
              <a:t>•</a:t>
            </a:r>
            <a:r>
              <a:rPr lang="en-US" b="true" sz="1350">
                <a:solidFill>
                  <a:srgbClr val="000000"/>
                </a:solidFill>
                <a:latin typeface="Arial Bold"/>
                <a:ea typeface="Arial Bold"/>
                <a:cs typeface="Arial Bold"/>
                <a:sym typeface="Arial Bold"/>
              </a:rPr>
              <a:t>Prise en compte de la stratégie </a:t>
            </a:r>
            <a:r>
              <a:rPr lang="en-US" sz="1350">
                <a:solidFill>
                  <a:srgbClr val="000000"/>
                </a:solidFill>
                <a:latin typeface="Arial"/>
                <a:ea typeface="Arial"/>
                <a:cs typeface="Arial"/>
                <a:sym typeface="Arial"/>
              </a:rPr>
              <a:t>de la contrepartie pour réduire ces risques </a:t>
            </a:r>
          </a:p>
        </p:txBody>
      </p:sp>
      <p:sp>
        <p:nvSpPr>
          <p:cNvPr name="TextBox 32" id="32"/>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10</a:t>
            </a:r>
          </a:p>
        </p:txBody>
      </p:sp>
    </p:spTree>
  </p:cSld>
  <p:clrMapOvr>
    <a:masterClrMapping/>
  </p:clrMapOvr>
  <p:transition spd="slow">
    <p:fade/>
  </p:transition>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8606819"/>
            <a:ext cx="17255057" cy="1775422"/>
          </a:xfrm>
          <a:custGeom>
            <a:avLst/>
            <a:gdLst/>
            <a:ahLst/>
            <a:cxnLst/>
            <a:rect r="r" b="b" t="t" l="l"/>
            <a:pathLst>
              <a:path h="1775422" w="17255057">
                <a:moveTo>
                  <a:pt x="0" y="0"/>
                </a:moveTo>
                <a:lnTo>
                  <a:pt x="17255057" y="0"/>
                </a:lnTo>
                <a:lnTo>
                  <a:pt x="17255057" y="1775421"/>
                </a:lnTo>
                <a:lnTo>
                  <a:pt x="0" y="177542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9487857" y="3955137"/>
            <a:ext cx="5153973" cy="4929759"/>
            <a:chOff x="0" y="0"/>
            <a:chExt cx="4581309" cy="4382008"/>
          </a:xfrm>
        </p:grpSpPr>
        <p:sp>
          <p:nvSpPr>
            <p:cNvPr name="Freeform 4" id="4"/>
            <p:cNvSpPr/>
            <p:nvPr/>
          </p:nvSpPr>
          <p:spPr>
            <a:xfrm flipH="false" flipV="false" rot="0">
              <a:off x="0" y="0"/>
              <a:ext cx="4581271" cy="4382008"/>
            </a:xfrm>
            <a:custGeom>
              <a:avLst/>
              <a:gdLst/>
              <a:ahLst/>
              <a:cxnLst/>
              <a:rect r="r" b="b" t="t" l="l"/>
              <a:pathLst>
                <a:path h="4382008" w="4581271">
                  <a:moveTo>
                    <a:pt x="0" y="0"/>
                  </a:moveTo>
                  <a:lnTo>
                    <a:pt x="4581271" y="0"/>
                  </a:lnTo>
                  <a:lnTo>
                    <a:pt x="4581271" y="4382008"/>
                  </a:lnTo>
                  <a:lnTo>
                    <a:pt x="0" y="4382008"/>
                  </a:lnTo>
                  <a:lnTo>
                    <a:pt x="0" y="0"/>
                  </a:lnTo>
                  <a:close/>
                </a:path>
              </a:pathLst>
            </a:custGeom>
            <a:blipFill>
              <a:blip r:embed="rId4"/>
              <a:stretch>
                <a:fillRect l="0" t="0" r="0" b="0"/>
              </a:stretch>
            </a:blipFill>
          </p:spPr>
        </p:sp>
      </p:grpSp>
      <p:grpSp>
        <p:nvGrpSpPr>
          <p:cNvPr name="Group 5" id="5"/>
          <p:cNvGrpSpPr/>
          <p:nvPr/>
        </p:nvGrpSpPr>
        <p:grpSpPr>
          <a:xfrm rot="0">
            <a:off x="9685596" y="4000771"/>
            <a:ext cx="747636" cy="438269"/>
            <a:chOff x="0" y="0"/>
            <a:chExt cx="664566" cy="389572"/>
          </a:xfrm>
        </p:grpSpPr>
        <p:sp>
          <p:nvSpPr>
            <p:cNvPr name="Freeform 6" id="6"/>
            <p:cNvSpPr/>
            <p:nvPr/>
          </p:nvSpPr>
          <p:spPr>
            <a:xfrm flipH="false" flipV="false" rot="0">
              <a:off x="0" y="0"/>
              <a:ext cx="664591" cy="389509"/>
            </a:xfrm>
            <a:custGeom>
              <a:avLst/>
              <a:gdLst/>
              <a:ahLst/>
              <a:cxnLst/>
              <a:rect r="r" b="b" t="t" l="l"/>
              <a:pathLst>
                <a:path h="389509" w="664591">
                  <a:moveTo>
                    <a:pt x="0" y="0"/>
                  </a:moveTo>
                  <a:lnTo>
                    <a:pt x="664591" y="0"/>
                  </a:lnTo>
                  <a:lnTo>
                    <a:pt x="664591" y="389509"/>
                  </a:lnTo>
                  <a:lnTo>
                    <a:pt x="0" y="389509"/>
                  </a:lnTo>
                  <a:lnTo>
                    <a:pt x="0" y="0"/>
                  </a:lnTo>
                  <a:close/>
                </a:path>
              </a:pathLst>
            </a:custGeom>
            <a:blipFill>
              <a:blip r:embed="rId5"/>
              <a:stretch>
                <a:fillRect l="0" t="0" r="3" b="-16"/>
              </a:stretch>
            </a:blipFill>
          </p:spPr>
        </p:sp>
      </p:grpSp>
      <p:grpSp>
        <p:nvGrpSpPr>
          <p:cNvPr name="Group 7" id="7"/>
          <p:cNvGrpSpPr/>
          <p:nvPr/>
        </p:nvGrpSpPr>
        <p:grpSpPr>
          <a:xfrm rot="0">
            <a:off x="4046406" y="4295208"/>
            <a:ext cx="6013137" cy="1704213"/>
            <a:chOff x="0" y="0"/>
            <a:chExt cx="4008755" cy="1136142"/>
          </a:xfrm>
        </p:grpSpPr>
        <p:sp>
          <p:nvSpPr>
            <p:cNvPr name="Freeform 8" id="8"/>
            <p:cNvSpPr/>
            <p:nvPr/>
          </p:nvSpPr>
          <p:spPr>
            <a:xfrm flipH="false" flipV="false" rot="0">
              <a:off x="0" y="0"/>
              <a:ext cx="4008755" cy="1136142"/>
            </a:xfrm>
            <a:custGeom>
              <a:avLst/>
              <a:gdLst/>
              <a:ahLst/>
              <a:cxnLst/>
              <a:rect r="r" b="b" t="t" l="l"/>
              <a:pathLst>
                <a:path h="1136142" w="4008755">
                  <a:moveTo>
                    <a:pt x="9906" y="0"/>
                  </a:moveTo>
                  <a:lnTo>
                    <a:pt x="3921887" y="1067562"/>
                  </a:lnTo>
                  <a:lnTo>
                    <a:pt x="3911854" y="1104392"/>
                  </a:lnTo>
                  <a:lnTo>
                    <a:pt x="0" y="36703"/>
                  </a:lnTo>
                  <a:close/>
                  <a:moveTo>
                    <a:pt x="3913505" y="1025779"/>
                  </a:moveTo>
                  <a:lnTo>
                    <a:pt x="4008755" y="1110996"/>
                  </a:lnTo>
                  <a:lnTo>
                    <a:pt x="3883406" y="1136142"/>
                  </a:lnTo>
                  <a:close/>
                </a:path>
              </a:pathLst>
            </a:custGeom>
            <a:solidFill>
              <a:srgbClr val="FADCDE"/>
            </a:solidFill>
          </p:spPr>
        </p:sp>
      </p:grpSp>
      <p:grpSp>
        <p:nvGrpSpPr>
          <p:cNvPr name="Group 9" id="9"/>
          <p:cNvGrpSpPr/>
          <p:nvPr/>
        </p:nvGrpSpPr>
        <p:grpSpPr>
          <a:xfrm rot="0">
            <a:off x="572872" y="2669291"/>
            <a:ext cx="3922019" cy="3306699"/>
            <a:chOff x="0" y="0"/>
            <a:chExt cx="3486239" cy="2939288"/>
          </a:xfrm>
        </p:grpSpPr>
        <p:sp>
          <p:nvSpPr>
            <p:cNvPr name="Freeform 10" id="10"/>
            <p:cNvSpPr/>
            <p:nvPr/>
          </p:nvSpPr>
          <p:spPr>
            <a:xfrm flipH="false" flipV="false" rot="0">
              <a:off x="0" y="0"/>
              <a:ext cx="3486277" cy="2939288"/>
            </a:xfrm>
            <a:custGeom>
              <a:avLst/>
              <a:gdLst/>
              <a:ahLst/>
              <a:cxnLst/>
              <a:rect r="r" b="b" t="t" l="l"/>
              <a:pathLst>
                <a:path h="2939288" w="3486277">
                  <a:moveTo>
                    <a:pt x="0" y="0"/>
                  </a:moveTo>
                  <a:lnTo>
                    <a:pt x="3486277" y="0"/>
                  </a:lnTo>
                  <a:lnTo>
                    <a:pt x="3486277" y="2939288"/>
                  </a:lnTo>
                  <a:lnTo>
                    <a:pt x="0" y="2939288"/>
                  </a:lnTo>
                  <a:lnTo>
                    <a:pt x="0" y="0"/>
                  </a:lnTo>
                  <a:close/>
                </a:path>
              </a:pathLst>
            </a:custGeom>
            <a:blipFill>
              <a:blip r:embed="rId6"/>
              <a:stretch>
                <a:fillRect l="0" t="0" r="1" b="0"/>
              </a:stretch>
            </a:blipFill>
          </p:spPr>
        </p:sp>
      </p:grpSp>
      <p:grpSp>
        <p:nvGrpSpPr>
          <p:cNvPr name="Group 11" id="11"/>
          <p:cNvGrpSpPr/>
          <p:nvPr/>
        </p:nvGrpSpPr>
        <p:grpSpPr>
          <a:xfrm rot="0">
            <a:off x="777311" y="2565749"/>
            <a:ext cx="1270730" cy="511392"/>
            <a:chOff x="0" y="0"/>
            <a:chExt cx="1129538" cy="454571"/>
          </a:xfrm>
        </p:grpSpPr>
        <p:sp>
          <p:nvSpPr>
            <p:cNvPr name="Freeform 12" id="12"/>
            <p:cNvSpPr/>
            <p:nvPr/>
          </p:nvSpPr>
          <p:spPr>
            <a:xfrm flipH="false" flipV="false" rot="0">
              <a:off x="0" y="0"/>
              <a:ext cx="1129538" cy="454533"/>
            </a:xfrm>
            <a:custGeom>
              <a:avLst/>
              <a:gdLst/>
              <a:ahLst/>
              <a:cxnLst/>
              <a:rect r="r" b="b" t="t" l="l"/>
              <a:pathLst>
                <a:path h="454533" w="1129538">
                  <a:moveTo>
                    <a:pt x="0" y="0"/>
                  </a:moveTo>
                  <a:lnTo>
                    <a:pt x="1129538" y="0"/>
                  </a:lnTo>
                  <a:lnTo>
                    <a:pt x="1129538" y="454533"/>
                  </a:lnTo>
                  <a:lnTo>
                    <a:pt x="0" y="454533"/>
                  </a:lnTo>
                  <a:lnTo>
                    <a:pt x="0" y="0"/>
                  </a:lnTo>
                  <a:close/>
                </a:path>
              </a:pathLst>
            </a:custGeom>
            <a:blipFill>
              <a:blip r:embed="rId7"/>
              <a:stretch>
                <a:fillRect l="0" t="0" r="0" b="-8"/>
              </a:stretch>
            </a:blipFill>
          </p:spPr>
        </p:sp>
      </p:grpSp>
      <p:grpSp>
        <p:nvGrpSpPr>
          <p:cNvPr name="Group 13" id="13"/>
          <p:cNvGrpSpPr/>
          <p:nvPr/>
        </p:nvGrpSpPr>
        <p:grpSpPr>
          <a:xfrm rot="0">
            <a:off x="375876" y="6585980"/>
            <a:ext cx="3826950" cy="3458904"/>
            <a:chOff x="0" y="0"/>
            <a:chExt cx="3401733" cy="3074581"/>
          </a:xfrm>
        </p:grpSpPr>
        <p:sp>
          <p:nvSpPr>
            <p:cNvPr name="Freeform 14" id="14"/>
            <p:cNvSpPr/>
            <p:nvPr/>
          </p:nvSpPr>
          <p:spPr>
            <a:xfrm flipH="false" flipV="false" rot="0">
              <a:off x="0" y="0"/>
              <a:ext cx="3401695" cy="3074543"/>
            </a:xfrm>
            <a:custGeom>
              <a:avLst/>
              <a:gdLst/>
              <a:ahLst/>
              <a:cxnLst/>
              <a:rect r="r" b="b" t="t" l="l"/>
              <a:pathLst>
                <a:path h="3074543" w="3401695">
                  <a:moveTo>
                    <a:pt x="0" y="0"/>
                  </a:moveTo>
                  <a:lnTo>
                    <a:pt x="3401695" y="0"/>
                  </a:lnTo>
                  <a:lnTo>
                    <a:pt x="3401695" y="3074543"/>
                  </a:lnTo>
                  <a:lnTo>
                    <a:pt x="0" y="3074543"/>
                  </a:lnTo>
                  <a:lnTo>
                    <a:pt x="0" y="0"/>
                  </a:lnTo>
                  <a:close/>
                </a:path>
              </a:pathLst>
            </a:custGeom>
            <a:blipFill>
              <a:blip r:embed="rId8"/>
              <a:stretch>
                <a:fillRect l="0" t="0" r="-1" b="-1"/>
              </a:stretch>
            </a:blipFill>
          </p:spPr>
        </p:sp>
      </p:grpSp>
      <p:grpSp>
        <p:nvGrpSpPr>
          <p:cNvPr name="Group 15" id="15"/>
          <p:cNvGrpSpPr/>
          <p:nvPr/>
        </p:nvGrpSpPr>
        <p:grpSpPr>
          <a:xfrm rot="0">
            <a:off x="691858" y="6398214"/>
            <a:ext cx="1494687" cy="601518"/>
            <a:chOff x="0" y="0"/>
            <a:chExt cx="1328610" cy="534683"/>
          </a:xfrm>
        </p:grpSpPr>
        <p:sp>
          <p:nvSpPr>
            <p:cNvPr name="Freeform 16" id="16"/>
            <p:cNvSpPr/>
            <p:nvPr/>
          </p:nvSpPr>
          <p:spPr>
            <a:xfrm flipH="false" flipV="false" rot="0">
              <a:off x="0" y="0"/>
              <a:ext cx="1328547" cy="534670"/>
            </a:xfrm>
            <a:custGeom>
              <a:avLst/>
              <a:gdLst/>
              <a:ahLst/>
              <a:cxnLst/>
              <a:rect r="r" b="b" t="t" l="l"/>
              <a:pathLst>
                <a:path h="534670" w="1328547">
                  <a:moveTo>
                    <a:pt x="0" y="0"/>
                  </a:moveTo>
                  <a:lnTo>
                    <a:pt x="1328547" y="0"/>
                  </a:lnTo>
                  <a:lnTo>
                    <a:pt x="1328547" y="534670"/>
                  </a:lnTo>
                  <a:lnTo>
                    <a:pt x="0" y="534670"/>
                  </a:lnTo>
                  <a:lnTo>
                    <a:pt x="0" y="0"/>
                  </a:lnTo>
                  <a:close/>
                </a:path>
              </a:pathLst>
            </a:custGeom>
            <a:blipFill>
              <a:blip r:embed="rId7"/>
              <a:stretch>
                <a:fillRect l="0" t="0" r="-4" b="-2"/>
              </a:stretch>
            </a:blipFill>
          </p:spPr>
        </p:sp>
      </p:grpSp>
      <p:sp>
        <p:nvSpPr>
          <p:cNvPr name="Freeform 17" id="17"/>
          <p:cNvSpPr/>
          <p:nvPr/>
        </p:nvSpPr>
        <p:spPr>
          <a:xfrm flipH="false" flipV="false" rot="0">
            <a:off x="4645724" y="2176001"/>
            <a:ext cx="1002468" cy="360888"/>
          </a:xfrm>
          <a:custGeom>
            <a:avLst/>
            <a:gdLst/>
            <a:ahLst/>
            <a:cxnLst/>
            <a:rect r="r" b="b" t="t" l="l"/>
            <a:pathLst>
              <a:path h="360888" w="1002468">
                <a:moveTo>
                  <a:pt x="0" y="0"/>
                </a:moveTo>
                <a:lnTo>
                  <a:pt x="1002468" y="0"/>
                </a:lnTo>
                <a:lnTo>
                  <a:pt x="1002468" y="360887"/>
                </a:lnTo>
                <a:lnTo>
                  <a:pt x="0" y="36088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8" id="18"/>
          <p:cNvGrpSpPr/>
          <p:nvPr/>
        </p:nvGrpSpPr>
        <p:grpSpPr>
          <a:xfrm rot="0">
            <a:off x="4645724" y="2176001"/>
            <a:ext cx="3524440" cy="3179326"/>
            <a:chOff x="0" y="0"/>
            <a:chExt cx="3132836" cy="2826068"/>
          </a:xfrm>
        </p:grpSpPr>
        <p:sp>
          <p:nvSpPr>
            <p:cNvPr name="Freeform 19" id="19"/>
            <p:cNvSpPr/>
            <p:nvPr/>
          </p:nvSpPr>
          <p:spPr>
            <a:xfrm flipH="false" flipV="false" rot="0">
              <a:off x="0" y="0"/>
              <a:ext cx="3132836" cy="2826131"/>
            </a:xfrm>
            <a:custGeom>
              <a:avLst/>
              <a:gdLst/>
              <a:ahLst/>
              <a:cxnLst/>
              <a:rect r="r" b="b" t="t" l="l"/>
              <a:pathLst>
                <a:path h="2826131" w="3132836">
                  <a:moveTo>
                    <a:pt x="0" y="0"/>
                  </a:moveTo>
                  <a:lnTo>
                    <a:pt x="3132836" y="0"/>
                  </a:lnTo>
                  <a:lnTo>
                    <a:pt x="3132836" y="2826131"/>
                  </a:lnTo>
                  <a:lnTo>
                    <a:pt x="0" y="2826131"/>
                  </a:lnTo>
                  <a:lnTo>
                    <a:pt x="0" y="0"/>
                  </a:lnTo>
                  <a:close/>
                </a:path>
              </a:pathLst>
            </a:custGeom>
            <a:blipFill>
              <a:blip r:embed="rId11"/>
              <a:stretch>
                <a:fillRect l="0" t="0" r="0" b="2"/>
              </a:stretch>
            </a:blipFill>
          </p:spPr>
        </p:sp>
      </p:grpSp>
      <p:grpSp>
        <p:nvGrpSpPr>
          <p:cNvPr name="Group 20" id="20"/>
          <p:cNvGrpSpPr/>
          <p:nvPr/>
        </p:nvGrpSpPr>
        <p:grpSpPr>
          <a:xfrm rot="0">
            <a:off x="4863465" y="2393828"/>
            <a:ext cx="3524440" cy="3179255"/>
            <a:chOff x="0" y="0"/>
            <a:chExt cx="3132836" cy="2826004"/>
          </a:xfrm>
        </p:grpSpPr>
        <p:sp>
          <p:nvSpPr>
            <p:cNvPr name="Freeform 21" id="21"/>
            <p:cNvSpPr/>
            <p:nvPr/>
          </p:nvSpPr>
          <p:spPr>
            <a:xfrm flipH="false" flipV="false" rot="0">
              <a:off x="0" y="0"/>
              <a:ext cx="3132836" cy="2826004"/>
            </a:xfrm>
            <a:custGeom>
              <a:avLst/>
              <a:gdLst/>
              <a:ahLst/>
              <a:cxnLst/>
              <a:rect r="r" b="b" t="t" l="l"/>
              <a:pathLst>
                <a:path h="2826004" w="3132836">
                  <a:moveTo>
                    <a:pt x="0" y="0"/>
                  </a:moveTo>
                  <a:lnTo>
                    <a:pt x="3132836" y="0"/>
                  </a:lnTo>
                  <a:lnTo>
                    <a:pt x="3132836" y="2826004"/>
                  </a:lnTo>
                  <a:lnTo>
                    <a:pt x="0" y="2826004"/>
                  </a:lnTo>
                  <a:lnTo>
                    <a:pt x="0" y="0"/>
                  </a:lnTo>
                  <a:close/>
                </a:path>
              </a:pathLst>
            </a:custGeom>
            <a:blipFill>
              <a:blip r:embed="rId12"/>
              <a:stretch>
                <a:fillRect l="0" t="0" r="0" b="0"/>
              </a:stretch>
            </a:blipFill>
          </p:spPr>
        </p:sp>
      </p:grpSp>
      <p:grpSp>
        <p:nvGrpSpPr>
          <p:cNvPr name="Group 22" id="22"/>
          <p:cNvGrpSpPr/>
          <p:nvPr/>
        </p:nvGrpSpPr>
        <p:grpSpPr>
          <a:xfrm rot="0">
            <a:off x="5081021" y="2611569"/>
            <a:ext cx="3524440" cy="3179255"/>
            <a:chOff x="0" y="0"/>
            <a:chExt cx="3132836" cy="2826004"/>
          </a:xfrm>
        </p:grpSpPr>
        <p:sp>
          <p:nvSpPr>
            <p:cNvPr name="Freeform 23" id="23"/>
            <p:cNvSpPr/>
            <p:nvPr/>
          </p:nvSpPr>
          <p:spPr>
            <a:xfrm flipH="false" flipV="false" rot="0">
              <a:off x="0" y="0"/>
              <a:ext cx="3132836" cy="2826004"/>
            </a:xfrm>
            <a:custGeom>
              <a:avLst/>
              <a:gdLst/>
              <a:ahLst/>
              <a:cxnLst/>
              <a:rect r="r" b="b" t="t" l="l"/>
              <a:pathLst>
                <a:path h="2826004" w="3132836">
                  <a:moveTo>
                    <a:pt x="0" y="0"/>
                  </a:moveTo>
                  <a:lnTo>
                    <a:pt x="3132836" y="0"/>
                  </a:lnTo>
                  <a:lnTo>
                    <a:pt x="3132836" y="2826004"/>
                  </a:lnTo>
                  <a:lnTo>
                    <a:pt x="0" y="2826004"/>
                  </a:lnTo>
                  <a:lnTo>
                    <a:pt x="0" y="0"/>
                  </a:lnTo>
                  <a:close/>
                </a:path>
              </a:pathLst>
            </a:custGeom>
            <a:blipFill>
              <a:blip r:embed="rId13"/>
              <a:stretch>
                <a:fillRect l="0" t="0" r="0" b="0"/>
              </a:stretch>
            </a:blipFill>
          </p:spPr>
        </p:sp>
      </p:grpSp>
      <p:grpSp>
        <p:nvGrpSpPr>
          <p:cNvPr name="Group 24" id="24"/>
          <p:cNvGrpSpPr/>
          <p:nvPr/>
        </p:nvGrpSpPr>
        <p:grpSpPr>
          <a:xfrm rot="0">
            <a:off x="5298762" y="2829111"/>
            <a:ext cx="3524440" cy="3179255"/>
            <a:chOff x="0" y="0"/>
            <a:chExt cx="3132836" cy="2826004"/>
          </a:xfrm>
        </p:grpSpPr>
        <p:sp>
          <p:nvSpPr>
            <p:cNvPr name="Freeform 25" id="25"/>
            <p:cNvSpPr/>
            <p:nvPr/>
          </p:nvSpPr>
          <p:spPr>
            <a:xfrm flipH="false" flipV="false" rot="0">
              <a:off x="0" y="0"/>
              <a:ext cx="3132836" cy="2826004"/>
            </a:xfrm>
            <a:custGeom>
              <a:avLst/>
              <a:gdLst/>
              <a:ahLst/>
              <a:cxnLst/>
              <a:rect r="r" b="b" t="t" l="l"/>
              <a:pathLst>
                <a:path h="2826004" w="3132836">
                  <a:moveTo>
                    <a:pt x="0" y="0"/>
                  </a:moveTo>
                  <a:lnTo>
                    <a:pt x="3132836" y="0"/>
                  </a:lnTo>
                  <a:lnTo>
                    <a:pt x="3132836" y="2826004"/>
                  </a:lnTo>
                  <a:lnTo>
                    <a:pt x="0" y="2826004"/>
                  </a:lnTo>
                  <a:lnTo>
                    <a:pt x="0" y="0"/>
                  </a:lnTo>
                  <a:close/>
                </a:path>
              </a:pathLst>
            </a:custGeom>
            <a:blipFill>
              <a:blip r:embed="rId14"/>
              <a:stretch>
                <a:fillRect l="0" t="0" r="0" b="0"/>
              </a:stretch>
            </a:blipFill>
          </p:spPr>
        </p:sp>
      </p:grpSp>
      <p:grpSp>
        <p:nvGrpSpPr>
          <p:cNvPr name="Group 26" id="26"/>
          <p:cNvGrpSpPr/>
          <p:nvPr/>
        </p:nvGrpSpPr>
        <p:grpSpPr>
          <a:xfrm rot="0">
            <a:off x="5516504" y="3046852"/>
            <a:ext cx="3524440" cy="3179255"/>
            <a:chOff x="0" y="0"/>
            <a:chExt cx="3132836" cy="2826004"/>
          </a:xfrm>
        </p:grpSpPr>
        <p:sp>
          <p:nvSpPr>
            <p:cNvPr name="Freeform 27" id="27"/>
            <p:cNvSpPr/>
            <p:nvPr/>
          </p:nvSpPr>
          <p:spPr>
            <a:xfrm flipH="false" flipV="false" rot="0">
              <a:off x="0" y="0"/>
              <a:ext cx="3132836" cy="2826004"/>
            </a:xfrm>
            <a:custGeom>
              <a:avLst/>
              <a:gdLst/>
              <a:ahLst/>
              <a:cxnLst/>
              <a:rect r="r" b="b" t="t" l="l"/>
              <a:pathLst>
                <a:path h="2826004" w="3132836">
                  <a:moveTo>
                    <a:pt x="0" y="0"/>
                  </a:moveTo>
                  <a:lnTo>
                    <a:pt x="3132836" y="0"/>
                  </a:lnTo>
                  <a:lnTo>
                    <a:pt x="3132836" y="2826004"/>
                  </a:lnTo>
                  <a:lnTo>
                    <a:pt x="0" y="2826004"/>
                  </a:lnTo>
                  <a:lnTo>
                    <a:pt x="0" y="0"/>
                  </a:lnTo>
                  <a:close/>
                </a:path>
              </a:pathLst>
            </a:custGeom>
            <a:blipFill>
              <a:blip r:embed="rId15"/>
              <a:stretch>
                <a:fillRect l="0" t="0" r="0" b="0"/>
              </a:stretch>
            </a:blipFill>
          </p:spPr>
        </p:sp>
      </p:grpSp>
      <p:grpSp>
        <p:nvGrpSpPr>
          <p:cNvPr name="Group 28" id="28"/>
          <p:cNvGrpSpPr/>
          <p:nvPr/>
        </p:nvGrpSpPr>
        <p:grpSpPr>
          <a:xfrm rot="0">
            <a:off x="5734245" y="3264594"/>
            <a:ext cx="3524440" cy="3179255"/>
            <a:chOff x="0" y="0"/>
            <a:chExt cx="3132836" cy="2826004"/>
          </a:xfrm>
        </p:grpSpPr>
        <p:sp>
          <p:nvSpPr>
            <p:cNvPr name="Freeform 29" id="29"/>
            <p:cNvSpPr/>
            <p:nvPr/>
          </p:nvSpPr>
          <p:spPr>
            <a:xfrm flipH="false" flipV="false" rot="0">
              <a:off x="0" y="0"/>
              <a:ext cx="3132836" cy="2826004"/>
            </a:xfrm>
            <a:custGeom>
              <a:avLst/>
              <a:gdLst/>
              <a:ahLst/>
              <a:cxnLst/>
              <a:rect r="r" b="b" t="t" l="l"/>
              <a:pathLst>
                <a:path h="2826004" w="3132836">
                  <a:moveTo>
                    <a:pt x="0" y="0"/>
                  </a:moveTo>
                  <a:lnTo>
                    <a:pt x="3132836" y="0"/>
                  </a:lnTo>
                  <a:lnTo>
                    <a:pt x="3132836" y="2826004"/>
                  </a:lnTo>
                  <a:lnTo>
                    <a:pt x="0" y="2826004"/>
                  </a:lnTo>
                  <a:lnTo>
                    <a:pt x="0" y="0"/>
                  </a:lnTo>
                  <a:close/>
                </a:path>
              </a:pathLst>
            </a:custGeom>
            <a:blipFill>
              <a:blip r:embed="rId16"/>
              <a:stretch>
                <a:fillRect l="0" t="0" r="0" b="0"/>
              </a:stretch>
            </a:blipFill>
          </p:spPr>
        </p:sp>
      </p:grpSp>
      <p:sp>
        <p:nvSpPr>
          <p:cNvPr name="Freeform 30" id="30"/>
          <p:cNvSpPr/>
          <p:nvPr/>
        </p:nvSpPr>
        <p:spPr>
          <a:xfrm flipH="false" flipV="false" rot="0">
            <a:off x="3544057" y="6357752"/>
            <a:ext cx="6846384" cy="1940814"/>
          </a:xfrm>
          <a:custGeom>
            <a:avLst/>
            <a:gdLst/>
            <a:ahLst/>
            <a:cxnLst/>
            <a:rect r="r" b="b" t="t" l="l"/>
            <a:pathLst>
              <a:path h="1940814" w="6846384">
                <a:moveTo>
                  <a:pt x="0" y="0"/>
                </a:moveTo>
                <a:lnTo>
                  <a:pt x="6846385" y="0"/>
                </a:lnTo>
                <a:lnTo>
                  <a:pt x="6846385" y="1940814"/>
                </a:lnTo>
                <a:lnTo>
                  <a:pt x="0" y="1940814"/>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31" id="31"/>
          <p:cNvGrpSpPr/>
          <p:nvPr/>
        </p:nvGrpSpPr>
        <p:grpSpPr>
          <a:xfrm rot="0">
            <a:off x="8668326" y="4732206"/>
            <a:ext cx="1040130" cy="511307"/>
            <a:chOff x="0" y="0"/>
            <a:chExt cx="693420" cy="340868"/>
          </a:xfrm>
        </p:grpSpPr>
        <p:sp>
          <p:nvSpPr>
            <p:cNvPr name="Freeform 32" id="32"/>
            <p:cNvSpPr/>
            <p:nvPr/>
          </p:nvSpPr>
          <p:spPr>
            <a:xfrm flipH="false" flipV="false" rot="0">
              <a:off x="0" y="0"/>
              <a:ext cx="693420" cy="340868"/>
            </a:xfrm>
            <a:custGeom>
              <a:avLst/>
              <a:gdLst/>
              <a:ahLst/>
              <a:cxnLst/>
              <a:rect r="r" b="b" t="t" l="l"/>
              <a:pathLst>
                <a:path h="340868" w="693420">
                  <a:moveTo>
                    <a:pt x="16129" y="0"/>
                  </a:moveTo>
                  <a:lnTo>
                    <a:pt x="615188" y="279908"/>
                  </a:lnTo>
                  <a:lnTo>
                    <a:pt x="599059" y="314452"/>
                  </a:lnTo>
                  <a:lnTo>
                    <a:pt x="0" y="34544"/>
                  </a:lnTo>
                  <a:close/>
                  <a:moveTo>
                    <a:pt x="614045" y="237236"/>
                  </a:moveTo>
                  <a:lnTo>
                    <a:pt x="693420" y="337439"/>
                  </a:lnTo>
                  <a:lnTo>
                    <a:pt x="565658" y="340868"/>
                  </a:lnTo>
                  <a:close/>
                </a:path>
              </a:pathLst>
            </a:custGeom>
            <a:solidFill>
              <a:srgbClr val="FADCDE"/>
            </a:solidFill>
          </p:spPr>
        </p:sp>
      </p:grpSp>
      <p:sp>
        <p:nvSpPr>
          <p:cNvPr name="Freeform 33" id="33"/>
          <p:cNvSpPr/>
          <p:nvPr/>
        </p:nvSpPr>
        <p:spPr>
          <a:xfrm flipH="false" flipV="false" rot="0">
            <a:off x="12688729" y="2140739"/>
            <a:ext cx="4127373" cy="6791320"/>
          </a:xfrm>
          <a:custGeom>
            <a:avLst/>
            <a:gdLst/>
            <a:ahLst/>
            <a:cxnLst/>
            <a:rect r="r" b="b" t="t" l="l"/>
            <a:pathLst>
              <a:path h="6791320" w="4127373">
                <a:moveTo>
                  <a:pt x="0" y="0"/>
                </a:moveTo>
                <a:lnTo>
                  <a:pt x="4127373" y="0"/>
                </a:lnTo>
                <a:lnTo>
                  <a:pt x="4127373" y="6791320"/>
                </a:lnTo>
                <a:lnTo>
                  <a:pt x="0" y="679132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grpSp>
        <p:nvGrpSpPr>
          <p:cNvPr name="Group 34" id="34"/>
          <p:cNvGrpSpPr/>
          <p:nvPr/>
        </p:nvGrpSpPr>
        <p:grpSpPr>
          <a:xfrm rot="0">
            <a:off x="4599818" y="6376954"/>
            <a:ext cx="3800861" cy="3604065"/>
            <a:chOff x="0" y="0"/>
            <a:chExt cx="3378543" cy="3203613"/>
          </a:xfrm>
        </p:grpSpPr>
        <p:sp>
          <p:nvSpPr>
            <p:cNvPr name="Freeform 35" id="35"/>
            <p:cNvSpPr/>
            <p:nvPr/>
          </p:nvSpPr>
          <p:spPr>
            <a:xfrm flipH="false" flipV="false" rot="0">
              <a:off x="0" y="0"/>
              <a:ext cx="3378581" cy="3203575"/>
            </a:xfrm>
            <a:custGeom>
              <a:avLst/>
              <a:gdLst/>
              <a:ahLst/>
              <a:cxnLst/>
              <a:rect r="r" b="b" t="t" l="l"/>
              <a:pathLst>
                <a:path h="3203575" w="3378581">
                  <a:moveTo>
                    <a:pt x="0" y="0"/>
                  </a:moveTo>
                  <a:lnTo>
                    <a:pt x="3378581" y="0"/>
                  </a:lnTo>
                  <a:lnTo>
                    <a:pt x="3378581" y="3203575"/>
                  </a:lnTo>
                  <a:lnTo>
                    <a:pt x="0" y="3203575"/>
                  </a:lnTo>
                  <a:lnTo>
                    <a:pt x="0" y="0"/>
                  </a:lnTo>
                  <a:close/>
                </a:path>
              </a:pathLst>
            </a:custGeom>
            <a:blipFill>
              <a:blip r:embed="rId21"/>
              <a:stretch>
                <a:fillRect l="0" t="0" r="1" b="-1"/>
              </a:stretch>
            </a:blipFill>
          </p:spPr>
        </p:sp>
      </p:grpSp>
      <p:grpSp>
        <p:nvGrpSpPr>
          <p:cNvPr name="Group 36" id="36"/>
          <p:cNvGrpSpPr/>
          <p:nvPr/>
        </p:nvGrpSpPr>
        <p:grpSpPr>
          <a:xfrm rot="0">
            <a:off x="6804465" y="6406386"/>
            <a:ext cx="1563167" cy="748222"/>
            <a:chOff x="0" y="0"/>
            <a:chExt cx="1389482" cy="665086"/>
          </a:xfrm>
        </p:grpSpPr>
        <p:sp>
          <p:nvSpPr>
            <p:cNvPr name="Freeform 37" id="37"/>
            <p:cNvSpPr/>
            <p:nvPr/>
          </p:nvSpPr>
          <p:spPr>
            <a:xfrm flipH="false" flipV="false" rot="0">
              <a:off x="0" y="0"/>
              <a:ext cx="1389507" cy="665099"/>
            </a:xfrm>
            <a:custGeom>
              <a:avLst/>
              <a:gdLst/>
              <a:ahLst/>
              <a:cxnLst/>
              <a:rect r="r" b="b" t="t" l="l"/>
              <a:pathLst>
                <a:path h="665099" w="1389507">
                  <a:moveTo>
                    <a:pt x="0" y="0"/>
                  </a:moveTo>
                  <a:lnTo>
                    <a:pt x="1389507" y="0"/>
                  </a:lnTo>
                  <a:lnTo>
                    <a:pt x="1389507" y="665099"/>
                  </a:lnTo>
                  <a:lnTo>
                    <a:pt x="0" y="665099"/>
                  </a:lnTo>
                  <a:lnTo>
                    <a:pt x="0" y="0"/>
                  </a:lnTo>
                  <a:close/>
                </a:path>
              </a:pathLst>
            </a:custGeom>
            <a:blipFill>
              <a:blip r:embed="rId22"/>
              <a:stretch>
                <a:fillRect l="0" t="0" r="1" b="1"/>
              </a:stretch>
            </a:blipFill>
          </p:spPr>
        </p:sp>
      </p:grpSp>
      <p:sp>
        <p:nvSpPr>
          <p:cNvPr name="TextBox 38" id="38"/>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39" id="39"/>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40" id="40"/>
          <p:cNvSpPr txBox="true"/>
          <p:nvPr/>
        </p:nvSpPr>
        <p:spPr>
          <a:xfrm rot="0">
            <a:off x="1534820" y="1575273"/>
            <a:ext cx="8041634" cy="471054"/>
          </a:xfrm>
          <a:prstGeom prst="rect">
            <a:avLst/>
          </a:prstGeom>
        </p:spPr>
        <p:txBody>
          <a:bodyPr anchor="t" rtlCol="false" tIns="0" lIns="0" bIns="0" rIns="0">
            <a:spAutoFit/>
          </a:bodyPr>
          <a:lstStyle/>
          <a:p>
            <a:pPr algn="l">
              <a:lnSpc>
                <a:spcPts val="3779"/>
              </a:lnSpc>
            </a:pPr>
            <a:r>
              <a:rPr lang="en-US" b="true" sz="2700">
                <a:solidFill>
                  <a:srgbClr val="000000"/>
                </a:solidFill>
                <a:latin typeface="Arial Bold"/>
                <a:ea typeface="Arial Bold"/>
                <a:cs typeface="Arial Bold"/>
                <a:sym typeface="Arial Bold"/>
              </a:rPr>
              <a:t>Travaux de cartographie sur le territoire français</a:t>
            </a:r>
          </a:p>
        </p:txBody>
      </p:sp>
      <p:sp>
        <p:nvSpPr>
          <p:cNvPr name="TextBox 41" id="41"/>
          <p:cNvSpPr txBox="true"/>
          <p:nvPr/>
        </p:nvSpPr>
        <p:spPr>
          <a:xfrm rot="0">
            <a:off x="1534820" y="781117"/>
            <a:ext cx="14528430"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Risques physiques : travaux de scoring géographique</a:t>
            </a:r>
          </a:p>
        </p:txBody>
      </p:sp>
      <p:sp>
        <p:nvSpPr>
          <p:cNvPr name="TextBox 42" id="42"/>
          <p:cNvSpPr txBox="true"/>
          <p:nvPr/>
        </p:nvSpPr>
        <p:spPr>
          <a:xfrm rot="0">
            <a:off x="914400" y="3026483"/>
            <a:ext cx="1022342" cy="281473"/>
          </a:xfrm>
          <a:prstGeom prst="rect">
            <a:avLst/>
          </a:prstGeom>
        </p:spPr>
        <p:txBody>
          <a:bodyPr anchor="t" rtlCol="false" tIns="0" lIns="0" bIns="0" rIns="0">
            <a:spAutoFit/>
          </a:bodyPr>
          <a:lstStyle/>
          <a:p>
            <a:pPr algn="l">
              <a:lnSpc>
                <a:spcPts val="1080"/>
              </a:lnSpc>
            </a:pPr>
            <a:r>
              <a:rPr lang="en-US" b="true" sz="900">
                <a:solidFill>
                  <a:srgbClr val="000000"/>
                </a:solidFill>
                <a:latin typeface="Arial Bold"/>
                <a:ea typeface="Arial Bold"/>
                <a:cs typeface="Arial Bold"/>
                <a:sym typeface="Arial Bold"/>
              </a:rPr>
              <a:t>Territoire à risque d’inondation </a:t>
            </a:r>
          </a:p>
        </p:txBody>
      </p:sp>
      <p:sp>
        <p:nvSpPr>
          <p:cNvPr name="TextBox 43" id="43"/>
          <p:cNvSpPr txBox="true"/>
          <p:nvPr/>
        </p:nvSpPr>
        <p:spPr>
          <a:xfrm rot="0">
            <a:off x="829361" y="6929642"/>
            <a:ext cx="1064319" cy="281473"/>
          </a:xfrm>
          <a:prstGeom prst="rect">
            <a:avLst/>
          </a:prstGeom>
        </p:spPr>
        <p:txBody>
          <a:bodyPr anchor="t" rtlCol="false" tIns="0" lIns="0" bIns="0" rIns="0">
            <a:spAutoFit/>
          </a:bodyPr>
          <a:lstStyle/>
          <a:p>
            <a:pPr algn="l">
              <a:lnSpc>
                <a:spcPts val="1080"/>
              </a:lnSpc>
            </a:pPr>
            <a:r>
              <a:rPr lang="en-US" b="true" sz="900" spc="0">
                <a:solidFill>
                  <a:srgbClr val="000000"/>
                </a:solidFill>
                <a:latin typeface="Arial Bold"/>
                <a:ea typeface="Arial Bold"/>
                <a:cs typeface="Arial Bold"/>
                <a:sym typeface="Arial Bold"/>
              </a:rPr>
              <a:t>Retrait gonflement des argiles</a:t>
            </a:r>
          </a:p>
        </p:txBody>
      </p:sp>
      <p:sp>
        <p:nvSpPr>
          <p:cNvPr name="TextBox 44" id="44"/>
          <p:cNvSpPr txBox="true"/>
          <p:nvPr/>
        </p:nvSpPr>
        <p:spPr>
          <a:xfrm rot="0">
            <a:off x="4635622" y="2601854"/>
            <a:ext cx="1108153" cy="163363"/>
          </a:xfrm>
          <a:prstGeom prst="rect">
            <a:avLst/>
          </a:prstGeom>
        </p:spPr>
        <p:txBody>
          <a:bodyPr anchor="t" rtlCol="false" tIns="0" lIns="0" bIns="0" rIns="0">
            <a:spAutoFit/>
          </a:bodyPr>
          <a:lstStyle/>
          <a:p>
            <a:pPr algn="l">
              <a:lnSpc>
                <a:spcPts val="1260"/>
              </a:lnSpc>
            </a:pPr>
            <a:r>
              <a:rPr lang="en-US" b="true" sz="900">
                <a:solidFill>
                  <a:srgbClr val="000000"/>
                </a:solidFill>
                <a:latin typeface="Arial Bold"/>
                <a:ea typeface="Arial Bold"/>
                <a:cs typeface="Arial Bold"/>
                <a:sym typeface="Arial Bold"/>
              </a:rPr>
              <a:t>Indicateurs projetés</a:t>
            </a:r>
          </a:p>
        </p:txBody>
      </p:sp>
      <p:sp>
        <p:nvSpPr>
          <p:cNvPr name="TextBox 45" id="45"/>
          <p:cNvSpPr txBox="true"/>
          <p:nvPr/>
        </p:nvSpPr>
        <p:spPr>
          <a:xfrm rot="0">
            <a:off x="6802179" y="7130420"/>
            <a:ext cx="930945" cy="163363"/>
          </a:xfrm>
          <a:prstGeom prst="rect">
            <a:avLst/>
          </a:prstGeom>
        </p:spPr>
        <p:txBody>
          <a:bodyPr anchor="t" rtlCol="false" tIns="0" lIns="0" bIns="0" rIns="0">
            <a:spAutoFit/>
          </a:bodyPr>
          <a:lstStyle/>
          <a:p>
            <a:pPr algn="l">
              <a:lnSpc>
                <a:spcPts val="1260"/>
              </a:lnSpc>
            </a:pPr>
            <a:r>
              <a:rPr lang="en-US" b="true" sz="900">
                <a:solidFill>
                  <a:srgbClr val="000000"/>
                </a:solidFill>
                <a:latin typeface="Arial Bold"/>
                <a:ea typeface="Arial Bold"/>
                <a:cs typeface="Arial Bold"/>
                <a:sym typeface="Arial Bold"/>
              </a:rPr>
              <a:t>Forêts et maquis</a:t>
            </a:r>
          </a:p>
        </p:txBody>
      </p:sp>
      <p:sp>
        <p:nvSpPr>
          <p:cNvPr name="TextBox 46" id="46"/>
          <p:cNvSpPr txBox="true"/>
          <p:nvPr/>
        </p:nvSpPr>
        <p:spPr>
          <a:xfrm rot="0">
            <a:off x="9749790" y="4411994"/>
            <a:ext cx="631193" cy="163363"/>
          </a:xfrm>
          <a:prstGeom prst="rect">
            <a:avLst/>
          </a:prstGeom>
        </p:spPr>
        <p:txBody>
          <a:bodyPr anchor="t" rtlCol="false" tIns="0" lIns="0" bIns="0" rIns="0">
            <a:spAutoFit/>
          </a:bodyPr>
          <a:lstStyle/>
          <a:p>
            <a:pPr algn="l">
              <a:lnSpc>
                <a:spcPts val="1260"/>
              </a:lnSpc>
            </a:pPr>
            <a:r>
              <a:rPr lang="en-US" b="true" sz="900">
                <a:solidFill>
                  <a:srgbClr val="000000"/>
                </a:solidFill>
                <a:latin typeface="Arial Bold"/>
                <a:ea typeface="Arial Bold"/>
                <a:cs typeface="Arial Bold"/>
                <a:sym typeface="Arial Bold"/>
              </a:rPr>
              <a:t>Communes</a:t>
            </a:r>
          </a:p>
        </p:txBody>
      </p:sp>
      <p:sp>
        <p:nvSpPr>
          <p:cNvPr name="TextBox 47" id="47"/>
          <p:cNvSpPr txBox="true"/>
          <p:nvPr/>
        </p:nvSpPr>
        <p:spPr>
          <a:xfrm rot="0">
            <a:off x="12930002" y="2365848"/>
            <a:ext cx="3675774" cy="1272907"/>
          </a:xfrm>
          <a:prstGeom prst="rect">
            <a:avLst/>
          </a:prstGeom>
        </p:spPr>
        <p:txBody>
          <a:bodyPr anchor="t" rtlCol="false" tIns="0" lIns="0" bIns="0" rIns="0">
            <a:spAutoFit/>
          </a:bodyPr>
          <a:lstStyle/>
          <a:p>
            <a:pPr algn="l">
              <a:lnSpc>
                <a:spcPts val="1980"/>
              </a:lnSpc>
            </a:pPr>
            <a:r>
              <a:rPr lang="en-US" sz="1655">
                <a:solidFill>
                  <a:srgbClr val="000000"/>
                </a:solidFill>
                <a:latin typeface="Arial"/>
                <a:ea typeface="Arial"/>
                <a:cs typeface="Arial"/>
                <a:sym typeface="Arial"/>
              </a:rPr>
              <a:t>Jointures de couches cartographiques réalisées en interne à la CDC afin de rapporter toutes les données cartographiques brutes à l’échelon communal :</a:t>
            </a:r>
          </a:p>
        </p:txBody>
      </p:sp>
      <p:sp>
        <p:nvSpPr>
          <p:cNvPr name="TextBox 48" id="48"/>
          <p:cNvSpPr txBox="true"/>
          <p:nvPr/>
        </p:nvSpPr>
        <p:spPr>
          <a:xfrm rot="0">
            <a:off x="12930002" y="3699920"/>
            <a:ext cx="178551"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1.</a:t>
            </a:r>
          </a:p>
        </p:txBody>
      </p:sp>
      <p:sp>
        <p:nvSpPr>
          <p:cNvPr name="TextBox 49" id="49"/>
          <p:cNvSpPr txBox="true"/>
          <p:nvPr/>
        </p:nvSpPr>
        <p:spPr>
          <a:xfrm rot="0">
            <a:off x="13272902" y="3738020"/>
            <a:ext cx="3197057" cy="1021447"/>
          </a:xfrm>
          <a:prstGeom prst="rect">
            <a:avLst/>
          </a:prstGeom>
        </p:spPr>
        <p:txBody>
          <a:bodyPr anchor="t" rtlCol="false" tIns="0" lIns="0" bIns="0" rIns="0">
            <a:spAutoFit/>
          </a:bodyPr>
          <a:lstStyle/>
          <a:p>
            <a:pPr algn="just">
              <a:lnSpc>
                <a:spcPts val="1980"/>
              </a:lnSpc>
            </a:pPr>
            <a:r>
              <a:rPr lang="en-US" b="true" sz="1655">
                <a:solidFill>
                  <a:srgbClr val="000000"/>
                </a:solidFill>
                <a:latin typeface="Arial Bold"/>
                <a:ea typeface="Arial Bold"/>
                <a:cs typeface="Arial Bold"/>
                <a:sym typeface="Arial Bold"/>
              </a:rPr>
              <a:t>DRIAS </a:t>
            </a:r>
            <a:r>
              <a:rPr lang="en-US" sz="1655">
                <a:solidFill>
                  <a:srgbClr val="000000"/>
                </a:solidFill>
                <a:latin typeface="Arial"/>
                <a:ea typeface="Arial"/>
                <a:cs typeface="Arial"/>
                <a:sym typeface="Arial"/>
              </a:rPr>
              <a:t>: 9 indicateurs DRIAS (en historique et en projeté) sur 8981 points rapprochés des 35000 communes</a:t>
            </a:r>
          </a:p>
        </p:txBody>
      </p:sp>
      <p:sp>
        <p:nvSpPr>
          <p:cNvPr name="TextBox 50" id="50"/>
          <p:cNvSpPr txBox="true"/>
          <p:nvPr/>
        </p:nvSpPr>
        <p:spPr>
          <a:xfrm rot="0">
            <a:off x="12930002" y="4820060"/>
            <a:ext cx="2831782"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2.BRGM </a:t>
            </a:r>
            <a:r>
              <a:rPr lang="en-US" sz="1655">
                <a:solidFill>
                  <a:srgbClr val="000000"/>
                </a:solidFill>
                <a:latin typeface="Arial"/>
                <a:ea typeface="Arial"/>
                <a:cs typeface="Arial"/>
                <a:sym typeface="Arial"/>
              </a:rPr>
              <a:t>: identification des </a:t>
            </a:r>
          </a:p>
        </p:txBody>
      </p:sp>
      <p:sp>
        <p:nvSpPr>
          <p:cNvPr name="TextBox 51" id="51"/>
          <p:cNvSpPr txBox="true"/>
          <p:nvPr/>
        </p:nvSpPr>
        <p:spPr>
          <a:xfrm rot="0">
            <a:off x="13272902" y="5109620"/>
            <a:ext cx="3358277" cy="2607680"/>
          </a:xfrm>
          <a:prstGeom prst="rect">
            <a:avLst/>
          </a:prstGeom>
        </p:spPr>
        <p:txBody>
          <a:bodyPr anchor="t" rtlCol="false" tIns="0" lIns="0" bIns="0" rIns="0">
            <a:spAutoFit/>
          </a:bodyPr>
          <a:lstStyle/>
          <a:p>
            <a:pPr algn="l">
              <a:lnSpc>
                <a:spcPts val="1980"/>
              </a:lnSpc>
            </a:pPr>
            <a:r>
              <a:rPr lang="en-US" sz="1655">
                <a:solidFill>
                  <a:srgbClr val="000000"/>
                </a:solidFill>
                <a:latin typeface="Arial"/>
                <a:ea typeface="Arial"/>
                <a:cs typeface="Arial"/>
                <a:sym typeface="Arial"/>
              </a:rPr>
              <a:t>communes concernées par le risque inondation et gonflement des argiles, constituant l’assiette des indicateurs inondation et RGA</a:t>
            </a:r>
          </a:p>
          <a:p>
            <a:pPr algn="l">
              <a:lnSpc>
                <a:spcPts val="3767"/>
              </a:lnSpc>
            </a:pPr>
            <a:r>
              <a:rPr lang="en-US" b="true" sz="1655">
                <a:solidFill>
                  <a:srgbClr val="000000"/>
                </a:solidFill>
                <a:latin typeface="Arial Bold"/>
                <a:ea typeface="Arial Bold"/>
                <a:cs typeface="Arial Bold"/>
                <a:sym typeface="Arial Bold"/>
              </a:rPr>
              <a:t>CORINE Land Cover</a:t>
            </a:r>
            <a:r>
              <a:rPr lang="en-US" sz="1655">
                <a:solidFill>
                  <a:srgbClr val="000000"/>
                </a:solidFill>
                <a:latin typeface="Arial"/>
                <a:ea typeface="Arial"/>
                <a:cs typeface="Arial"/>
                <a:sym typeface="Arial"/>
              </a:rPr>
              <a:t> : </a:t>
            </a:r>
          </a:p>
          <a:p>
            <a:pPr algn="l">
              <a:lnSpc>
                <a:spcPts val="827"/>
              </a:lnSpc>
            </a:pPr>
            <a:r>
              <a:rPr lang="en-US" sz="1655">
                <a:solidFill>
                  <a:srgbClr val="000000"/>
                </a:solidFill>
                <a:latin typeface="Arial"/>
                <a:ea typeface="Arial"/>
                <a:cs typeface="Arial"/>
                <a:sym typeface="Arial"/>
              </a:rPr>
              <a:t>identification des communes </a:t>
            </a:r>
          </a:p>
          <a:p>
            <a:pPr algn="l">
              <a:lnSpc>
                <a:spcPts val="3131"/>
              </a:lnSpc>
            </a:pPr>
            <a:r>
              <a:rPr lang="en-US" sz="1655">
                <a:solidFill>
                  <a:srgbClr val="000000"/>
                </a:solidFill>
                <a:latin typeface="Arial"/>
                <a:ea typeface="Arial"/>
                <a:cs typeface="Arial"/>
                <a:sym typeface="Arial"/>
              </a:rPr>
              <a:t>disposant d’une couverture </a:t>
            </a:r>
          </a:p>
          <a:p>
            <a:pPr algn="l">
              <a:lnSpc>
                <a:spcPts val="827"/>
              </a:lnSpc>
            </a:pPr>
            <a:r>
              <a:rPr lang="en-US" sz="1655">
                <a:solidFill>
                  <a:srgbClr val="000000"/>
                </a:solidFill>
                <a:latin typeface="Arial"/>
                <a:ea typeface="Arial"/>
                <a:cs typeface="Arial"/>
                <a:sym typeface="Arial"/>
              </a:rPr>
              <a:t>forestière supérieure à 20% </a:t>
            </a:r>
          </a:p>
          <a:p>
            <a:pPr algn="l">
              <a:lnSpc>
                <a:spcPts val="3131"/>
              </a:lnSpc>
            </a:pPr>
            <a:r>
              <a:rPr lang="en-US" sz="1655">
                <a:solidFill>
                  <a:srgbClr val="000000"/>
                </a:solidFill>
                <a:latin typeface="Arial"/>
                <a:ea typeface="Arial"/>
                <a:cs typeface="Arial"/>
                <a:sym typeface="Arial"/>
              </a:rPr>
              <a:t>constituant l’assiette de l’indicateur </a:t>
            </a:r>
          </a:p>
          <a:p>
            <a:pPr algn="l">
              <a:lnSpc>
                <a:spcPts val="827"/>
              </a:lnSpc>
            </a:pPr>
            <a:r>
              <a:rPr lang="en-US" sz="1655">
                <a:solidFill>
                  <a:srgbClr val="000000"/>
                </a:solidFill>
                <a:latin typeface="Arial"/>
                <a:ea typeface="Arial"/>
                <a:cs typeface="Arial"/>
                <a:sym typeface="Arial"/>
              </a:rPr>
              <a:t>feux de forêts</a:t>
            </a:r>
          </a:p>
        </p:txBody>
      </p:sp>
      <p:sp>
        <p:nvSpPr>
          <p:cNvPr name="TextBox 52" id="52"/>
          <p:cNvSpPr txBox="true"/>
          <p:nvPr/>
        </p:nvSpPr>
        <p:spPr>
          <a:xfrm rot="0">
            <a:off x="12930002" y="6192045"/>
            <a:ext cx="178551"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3.</a:t>
            </a:r>
          </a:p>
        </p:txBody>
      </p:sp>
      <p:sp>
        <p:nvSpPr>
          <p:cNvPr name="TextBox 53" id="53"/>
          <p:cNvSpPr txBox="true"/>
          <p:nvPr/>
        </p:nvSpPr>
        <p:spPr>
          <a:xfrm rot="0">
            <a:off x="12930002" y="7815491"/>
            <a:ext cx="3251392"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4.IGN :</a:t>
            </a:r>
            <a:r>
              <a:rPr lang="en-US" sz="1655">
                <a:solidFill>
                  <a:srgbClr val="000000"/>
                </a:solidFill>
                <a:latin typeface="Arial"/>
                <a:ea typeface="Arial"/>
                <a:cs typeface="Arial"/>
                <a:sym typeface="Arial"/>
              </a:rPr>
              <a:t> carte des communes de </a:t>
            </a:r>
          </a:p>
        </p:txBody>
      </p:sp>
      <p:sp>
        <p:nvSpPr>
          <p:cNvPr name="TextBox 54" id="54"/>
          <p:cNvSpPr txBox="true"/>
          <p:nvPr/>
        </p:nvSpPr>
        <p:spPr>
          <a:xfrm rot="0">
            <a:off x="13272902" y="8105051"/>
            <a:ext cx="3407840" cy="518612"/>
          </a:xfrm>
          <a:prstGeom prst="rect">
            <a:avLst/>
          </a:prstGeom>
        </p:spPr>
        <p:txBody>
          <a:bodyPr anchor="t" rtlCol="false" tIns="0" lIns="0" bIns="0" rIns="0">
            <a:spAutoFit/>
          </a:bodyPr>
          <a:lstStyle/>
          <a:p>
            <a:pPr algn="l">
              <a:lnSpc>
                <a:spcPts val="1980"/>
              </a:lnSpc>
            </a:pPr>
            <a:r>
              <a:rPr lang="en-US" sz="1655">
                <a:solidFill>
                  <a:srgbClr val="000000"/>
                </a:solidFill>
                <a:latin typeface="Arial"/>
                <a:ea typeface="Arial"/>
                <a:cs typeface="Arial"/>
                <a:sym typeface="Arial"/>
              </a:rPr>
              <a:t>France de référence au 31/12/2022 tenant compte des fusions </a:t>
            </a:r>
          </a:p>
        </p:txBody>
      </p:sp>
      <p:sp>
        <p:nvSpPr>
          <p:cNvPr name="TextBox 55" id="5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11</a:t>
            </a:r>
          </a:p>
        </p:txBody>
      </p:sp>
    </p:spTree>
  </p:cSld>
  <p:clrMapOvr>
    <a:masterClrMapping/>
  </p:clrMapOvr>
  <p:transition spd="slow">
    <p:fade/>
  </p:transition>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19106" y="8670612"/>
            <a:ext cx="17098894" cy="927244"/>
          </a:xfrm>
          <a:custGeom>
            <a:avLst/>
            <a:gdLst/>
            <a:ahLst/>
            <a:cxnLst/>
            <a:rect r="r" b="b" t="t" l="l"/>
            <a:pathLst>
              <a:path h="927244" w="17098894">
                <a:moveTo>
                  <a:pt x="0" y="0"/>
                </a:moveTo>
                <a:lnTo>
                  <a:pt x="17098894" y="0"/>
                </a:lnTo>
                <a:lnTo>
                  <a:pt x="17098894" y="927245"/>
                </a:lnTo>
                <a:lnTo>
                  <a:pt x="0" y="92724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5708328" y="1350483"/>
            <a:ext cx="9723115" cy="8855964"/>
            <a:chOff x="0" y="0"/>
            <a:chExt cx="8642769" cy="7871968"/>
          </a:xfrm>
        </p:grpSpPr>
        <p:sp>
          <p:nvSpPr>
            <p:cNvPr name="Freeform 5" id="5"/>
            <p:cNvSpPr/>
            <p:nvPr/>
          </p:nvSpPr>
          <p:spPr>
            <a:xfrm flipH="false" flipV="false" rot="0">
              <a:off x="0" y="0"/>
              <a:ext cx="8642731" cy="7871968"/>
            </a:xfrm>
            <a:custGeom>
              <a:avLst/>
              <a:gdLst/>
              <a:ahLst/>
              <a:cxnLst/>
              <a:rect r="r" b="b" t="t" l="l"/>
              <a:pathLst>
                <a:path h="7871968" w="8642731">
                  <a:moveTo>
                    <a:pt x="0" y="0"/>
                  </a:moveTo>
                  <a:lnTo>
                    <a:pt x="8642731" y="0"/>
                  </a:lnTo>
                  <a:lnTo>
                    <a:pt x="8642731" y="7871968"/>
                  </a:lnTo>
                  <a:lnTo>
                    <a:pt x="0" y="7871968"/>
                  </a:lnTo>
                  <a:lnTo>
                    <a:pt x="0" y="0"/>
                  </a:lnTo>
                  <a:close/>
                </a:path>
              </a:pathLst>
            </a:custGeom>
            <a:blipFill>
              <a:blip r:embed="rId6"/>
              <a:stretch>
                <a:fillRect l="0" t="0" r="0" b="0"/>
              </a:stretch>
            </a:blipFill>
          </p:spPr>
        </p:sp>
      </p:grpSp>
      <p:sp>
        <p:nvSpPr>
          <p:cNvPr name="Freeform 6" id="6"/>
          <p:cNvSpPr/>
          <p:nvPr/>
        </p:nvSpPr>
        <p:spPr>
          <a:xfrm flipH="false" flipV="false" rot="0">
            <a:off x="1294919" y="2646302"/>
            <a:ext cx="2798921" cy="6361195"/>
          </a:xfrm>
          <a:custGeom>
            <a:avLst/>
            <a:gdLst/>
            <a:ahLst/>
            <a:cxnLst/>
            <a:rect r="r" b="b" t="t" l="l"/>
            <a:pathLst>
              <a:path h="6361195" w="2798921">
                <a:moveTo>
                  <a:pt x="0" y="0"/>
                </a:moveTo>
                <a:lnTo>
                  <a:pt x="2798921" y="0"/>
                </a:lnTo>
                <a:lnTo>
                  <a:pt x="2798921" y="6361195"/>
                </a:lnTo>
                <a:lnTo>
                  <a:pt x="0" y="63611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4164335" y="9785223"/>
            <a:ext cx="637794" cy="14288"/>
          </a:xfrm>
          <a:custGeom>
            <a:avLst/>
            <a:gdLst/>
            <a:ahLst/>
            <a:cxnLst/>
            <a:rect r="r" b="b" t="t" l="l"/>
            <a:pathLst>
              <a:path h="14288" w="637794">
                <a:moveTo>
                  <a:pt x="0" y="0"/>
                </a:moveTo>
                <a:lnTo>
                  <a:pt x="637794" y="0"/>
                </a:lnTo>
                <a:lnTo>
                  <a:pt x="637794" y="14287"/>
                </a:lnTo>
                <a:lnTo>
                  <a:pt x="0" y="1428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8" id="8"/>
          <p:cNvGrpSpPr/>
          <p:nvPr/>
        </p:nvGrpSpPr>
        <p:grpSpPr>
          <a:xfrm rot="0">
            <a:off x="15753398" y="4336356"/>
            <a:ext cx="757338" cy="3372236"/>
            <a:chOff x="0" y="0"/>
            <a:chExt cx="673189" cy="2997543"/>
          </a:xfrm>
        </p:grpSpPr>
        <p:sp>
          <p:nvSpPr>
            <p:cNvPr name="Freeform 9" id="9"/>
            <p:cNvSpPr/>
            <p:nvPr/>
          </p:nvSpPr>
          <p:spPr>
            <a:xfrm flipH="false" flipV="false" rot="0">
              <a:off x="0" y="0"/>
              <a:ext cx="673227" cy="2997581"/>
            </a:xfrm>
            <a:custGeom>
              <a:avLst/>
              <a:gdLst/>
              <a:ahLst/>
              <a:cxnLst/>
              <a:rect r="r" b="b" t="t" l="l"/>
              <a:pathLst>
                <a:path h="2997581" w="673227">
                  <a:moveTo>
                    <a:pt x="0" y="0"/>
                  </a:moveTo>
                  <a:lnTo>
                    <a:pt x="673227" y="0"/>
                  </a:lnTo>
                  <a:lnTo>
                    <a:pt x="673227" y="2997581"/>
                  </a:lnTo>
                  <a:lnTo>
                    <a:pt x="0" y="2997581"/>
                  </a:lnTo>
                  <a:lnTo>
                    <a:pt x="0" y="0"/>
                  </a:lnTo>
                  <a:close/>
                </a:path>
              </a:pathLst>
            </a:custGeom>
            <a:blipFill>
              <a:blip r:embed="rId11"/>
              <a:stretch>
                <a:fillRect l="0" t="0" r="5" b="1"/>
              </a:stretch>
            </a:blipFill>
          </p:spPr>
        </p:sp>
      </p:grpSp>
      <p:sp>
        <p:nvSpPr>
          <p:cNvPr name="TextBox 10" id="10"/>
          <p:cNvSpPr txBox="true"/>
          <p:nvPr/>
        </p:nvSpPr>
        <p:spPr>
          <a:xfrm rot="0">
            <a:off x="1763420" y="3208615"/>
            <a:ext cx="1558995"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Aléas couverts</a:t>
            </a:r>
          </a:p>
        </p:txBody>
      </p:sp>
      <p:sp>
        <p:nvSpPr>
          <p:cNvPr name="TextBox 11" id="11"/>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12" id="12"/>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13" id="13"/>
          <p:cNvSpPr txBox="true"/>
          <p:nvPr/>
        </p:nvSpPr>
        <p:spPr>
          <a:xfrm rot="0">
            <a:off x="4164706" y="9569687"/>
            <a:ext cx="9277731" cy="461010"/>
          </a:xfrm>
          <a:prstGeom prst="rect">
            <a:avLst/>
          </a:prstGeom>
        </p:spPr>
        <p:txBody>
          <a:bodyPr anchor="t" rtlCol="false" tIns="0" lIns="0" bIns="0" rIns="0">
            <a:spAutoFit/>
          </a:bodyPr>
          <a:lstStyle/>
          <a:p>
            <a:pPr algn="l">
              <a:lnSpc>
                <a:spcPts val="1889"/>
              </a:lnSpc>
            </a:pPr>
            <a:r>
              <a:rPr lang="en-US" sz="1350" i="true">
                <a:solidFill>
                  <a:srgbClr val="000000"/>
                </a:solidFill>
                <a:latin typeface="Arial Italics"/>
                <a:ea typeface="Arial Italics"/>
                <a:cs typeface="Arial Italics"/>
                <a:sym typeface="Arial Italics"/>
              </a:rPr>
              <a:t>Source : analyse CDC sur la base des méthodologies internes de cotation des risques physiques agrégeant 9 aléas sur l’horizon</a:t>
            </a:r>
            <a:r>
              <a:rPr lang="en-US" sz="1350" i="true">
                <a:solidFill>
                  <a:srgbClr val="FFFFFF"/>
                </a:solidFill>
                <a:latin typeface="Arial Italics"/>
                <a:ea typeface="Arial Italics"/>
                <a:cs typeface="Arial Italics"/>
                <a:sym typeface="Arial Italics"/>
              </a:rPr>
              <a:t> </a:t>
            </a:r>
            <a:r>
              <a:rPr lang="en-US" sz="1350" i="true">
                <a:solidFill>
                  <a:srgbClr val="000000"/>
                </a:solidFill>
                <a:latin typeface="Arial Italics"/>
                <a:ea typeface="Arial Italics"/>
                <a:cs typeface="Arial Italics"/>
                <a:sym typeface="Arial Italics"/>
              </a:rPr>
              <a:t>2050 et</a:t>
            </a:r>
            <a:r>
              <a:rPr lang="en-US" sz="1350" i="true">
                <a:solidFill>
                  <a:srgbClr val="FFFFFF"/>
                </a:solidFill>
                <a:latin typeface="Arial Italics"/>
                <a:ea typeface="Arial Italics"/>
                <a:cs typeface="Arial Italics"/>
                <a:sym typeface="Arial Italics"/>
              </a:rPr>
              <a:t> </a:t>
            </a:r>
            <a:r>
              <a:rPr lang="en-US" sz="1350" i="true">
                <a:solidFill>
                  <a:srgbClr val="000000"/>
                </a:solidFill>
                <a:latin typeface="Arial Italics"/>
                <a:ea typeface="Arial Italics"/>
                <a:cs typeface="Arial Italics"/>
                <a:sym typeface="Arial Italics"/>
              </a:rPr>
              <a:t>tenant compte des spécificités du secteur immobilier</a:t>
            </a:r>
          </a:p>
        </p:txBody>
      </p:sp>
      <p:sp>
        <p:nvSpPr>
          <p:cNvPr name="TextBox 14" id="14"/>
          <p:cNvSpPr txBox="true"/>
          <p:nvPr/>
        </p:nvSpPr>
        <p:spPr>
          <a:xfrm rot="0">
            <a:off x="1534820" y="1876273"/>
            <a:ext cx="6422031" cy="518527"/>
          </a:xfrm>
          <a:prstGeom prst="rect">
            <a:avLst/>
          </a:prstGeom>
        </p:spPr>
        <p:txBody>
          <a:bodyPr anchor="t" rtlCol="false" tIns="0" lIns="0" bIns="0" rIns="0">
            <a:spAutoFit/>
          </a:bodyPr>
          <a:lstStyle/>
          <a:p>
            <a:pPr algn="l">
              <a:lnSpc>
                <a:spcPts val="1980"/>
              </a:lnSpc>
            </a:pPr>
            <a:r>
              <a:rPr lang="en-US" b="true" sz="1655">
                <a:solidFill>
                  <a:srgbClr val="000000"/>
                </a:solidFill>
                <a:latin typeface="Arial Bold"/>
                <a:ea typeface="Arial Bold"/>
                <a:cs typeface="Arial Bold"/>
                <a:sym typeface="Arial Bold"/>
              </a:rPr>
              <a:t>Les risques physiques en France métropolitaine en 2050 selon le modèle de cotation CDC</a:t>
            </a:r>
            <a:r>
              <a:rPr lang="en-US" sz="1655">
                <a:solidFill>
                  <a:srgbClr val="000000"/>
                </a:solidFill>
                <a:latin typeface="Arial"/>
                <a:ea typeface="Arial"/>
                <a:cs typeface="Arial"/>
                <a:sym typeface="Arial"/>
              </a:rPr>
              <a:t> (échelle 1 à 10)</a:t>
            </a:r>
          </a:p>
        </p:txBody>
      </p:sp>
      <p:sp>
        <p:nvSpPr>
          <p:cNvPr name="TextBox 15" id="15"/>
          <p:cNvSpPr txBox="true"/>
          <p:nvPr/>
        </p:nvSpPr>
        <p:spPr>
          <a:xfrm rot="0">
            <a:off x="2010351" y="6204509"/>
            <a:ext cx="690772" cy="240297"/>
          </a:xfrm>
          <a:prstGeom prst="rect">
            <a:avLst/>
          </a:prstGeom>
        </p:spPr>
        <p:txBody>
          <a:bodyPr anchor="t" rtlCol="false" tIns="0" lIns="0" bIns="0" rIns="0">
            <a:spAutoFit/>
          </a:bodyPr>
          <a:lstStyle/>
          <a:p>
            <a:pPr algn="l">
              <a:lnSpc>
                <a:spcPts val="1889"/>
              </a:lnSpc>
            </a:pPr>
            <a:r>
              <a:rPr lang="en-US" sz="1349" spc="1">
                <a:solidFill>
                  <a:srgbClr val="000000"/>
                </a:solidFill>
                <a:latin typeface="Arial"/>
                <a:ea typeface="Arial"/>
                <a:cs typeface="Arial"/>
                <a:sym typeface="Arial"/>
              </a:rPr>
              <a:t>Tempête</a:t>
            </a:r>
          </a:p>
        </p:txBody>
      </p:sp>
      <p:sp>
        <p:nvSpPr>
          <p:cNvPr name="TextBox 16" id="16"/>
          <p:cNvSpPr txBox="true"/>
          <p:nvPr/>
        </p:nvSpPr>
        <p:spPr>
          <a:xfrm rot="0">
            <a:off x="2010351" y="5085312"/>
            <a:ext cx="909199" cy="240297"/>
          </a:xfrm>
          <a:prstGeom prst="rect">
            <a:avLst/>
          </a:prstGeom>
        </p:spPr>
        <p:txBody>
          <a:bodyPr anchor="t" rtlCol="false" tIns="0" lIns="0" bIns="0" rIns="0">
            <a:spAutoFit/>
          </a:bodyPr>
          <a:lstStyle/>
          <a:p>
            <a:pPr algn="l">
              <a:lnSpc>
                <a:spcPts val="1889"/>
              </a:lnSpc>
            </a:pPr>
            <a:r>
              <a:rPr lang="en-US" sz="1350" spc="4">
                <a:solidFill>
                  <a:srgbClr val="000000"/>
                </a:solidFill>
                <a:latin typeface="Arial"/>
                <a:ea typeface="Arial"/>
                <a:cs typeface="Arial"/>
                <a:sym typeface="Arial"/>
              </a:rPr>
              <a:t>Inondations</a:t>
            </a:r>
          </a:p>
        </p:txBody>
      </p:sp>
      <p:sp>
        <p:nvSpPr>
          <p:cNvPr name="TextBox 17" id="17"/>
          <p:cNvSpPr txBox="true"/>
          <p:nvPr/>
        </p:nvSpPr>
        <p:spPr>
          <a:xfrm rot="0">
            <a:off x="2010351" y="5645010"/>
            <a:ext cx="928602" cy="240297"/>
          </a:xfrm>
          <a:prstGeom prst="rect">
            <a:avLst/>
          </a:prstGeom>
        </p:spPr>
        <p:txBody>
          <a:bodyPr anchor="t" rtlCol="false" tIns="0" lIns="0" bIns="0" rIns="0">
            <a:spAutoFit/>
          </a:bodyPr>
          <a:lstStyle/>
          <a:p>
            <a:pPr algn="l">
              <a:lnSpc>
                <a:spcPts val="1889"/>
              </a:lnSpc>
            </a:pPr>
            <a:r>
              <a:rPr lang="en-US" sz="1350" spc="4">
                <a:solidFill>
                  <a:srgbClr val="000000"/>
                </a:solidFill>
                <a:latin typeface="Arial"/>
                <a:ea typeface="Arial"/>
                <a:cs typeface="Arial"/>
                <a:sym typeface="Arial"/>
              </a:rPr>
              <a:t>Sécheresse</a:t>
            </a:r>
          </a:p>
        </p:txBody>
      </p:sp>
      <p:sp>
        <p:nvSpPr>
          <p:cNvPr name="TextBox 18" id="18"/>
          <p:cNvSpPr txBox="true"/>
          <p:nvPr/>
        </p:nvSpPr>
        <p:spPr>
          <a:xfrm rot="0">
            <a:off x="2010351" y="3881923"/>
            <a:ext cx="1035101" cy="986571"/>
          </a:xfrm>
          <a:prstGeom prst="rect">
            <a:avLst/>
          </a:prstGeom>
        </p:spPr>
        <p:txBody>
          <a:bodyPr anchor="t" rtlCol="false" tIns="0" lIns="0" bIns="0" rIns="0">
            <a:spAutoFit/>
          </a:bodyPr>
          <a:lstStyle/>
          <a:p>
            <a:pPr algn="l">
              <a:lnSpc>
                <a:spcPts val="1620"/>
              </a:lnSpc>
            </a:pPr>
            <a:r>
              <a:rPr lang="en-US" sz="1350" spc="1">
                <a:solidFill>
                  <a:srgbClr val="000000"/>
                </a:solidFill>
                <a:latin typeface="Arial"/>
                <a:ea typeface="Arial"/>
                <a:cs typeface="Arial"/>
                <a:sym typeface="Arial"/>
              </a:rPr>
              <a:t>Hausse des températures</a:t>
            </a:r>
          </a:p>
          <a:p>
            <a:pPr algn="l" rtl="true">
              <a:lnSpc>
                <a:spcPts val="1620"/>
              </a:lnSpc>
            </a:pPr>
          </a:p>
          <a:p>
            <a:pPr algn="l">
              <a:lnSpc>
                <a:spcPts val="1620"/>
              </a:lnSpc>
            </a:pPr>
            <a:r>
              <a:rPr lang="en-US" sz="1350" spc="1">
                <a:solidFill>
                  <a:srgbClr val="000000"/>
                </a:solidFill>
                <a:latin typeface="Arial"/>
                <a:ea typeface="Arial"/>
                <a:cs typeface="Arial"/>
                <a:sym typeface="Arial"/>
              </a:rPr>
              <a:t>Hausse des précipitations</a:t>
            </a:r>
          </a:p>
        </p:txBody>
      </p:sp>
      <p:sp>
        <p:nvSpPr>
          <p:cNvPr name="TextBox 19" id="19"/>
          <p:cNvSpPr txBox="true"/>
          <p:nvPr/>
        </p:nvSpPr>
        <p:spPr>
          <a:xfrm rot="0">
            <a:off x="2010351" y="7883376"/>
            <a:ext cx="1031257" cy="240297"/>
          </a:xfrm>
          <a:prstGeom prst="rect">
            <a:avLst/>
          </a:prstGeom>
        </p:spPr>
        <p:txBody>
          <a:bodyPr anchor="t" rtlCol="false" tIns="0" lIns="0" bIns="0" rIns="0">
            <a:spAutoFit/>
          </a:bodyPr>
          <a:lstStyle/>
          <a:p>
            <a:pPr algn="l">
              <a:lnSpc>
                <a:spcPts val="1889"/>
              </a:lnSpc>
            </a:pPr>
            <a:r>
              <a:rPr lang="en-US" sz="1350">
                <a:solidFill>
                  <a:srgbClr val="000000"/>
                </a:solidFill>
                <a:latin typeface="Arial"/>
                <a:ea typeface="Arial"/>
                <a:cs typeface="Arial"/>
                <a:sym typeface="Arial"/>
              </a:rPr>
              <a:t>Feux de forêt</a:t>
            </a:r>
          </a:p>
        </p:txBody>
      </p:sp>
      <p:sp>
        <p:nvSpPr>
          <p:cNvPr name="TextBox 20" id="20"/>
          <p:cNvSpPr txBox="true"/>
          <p:nvPr/>
        </p:nvSpPr>
        <p:spPr>
          <a:xfrm rot="0">
            <a:off x="2010351" y="6764193"/>
            <a:ext cx="1187077" cy="240297"/>
          </a:xfrm>
          <a:prstGeom prst="rect">
            <a:avLst/>
          </a:prstGeom>
        </p:spPr>
        <p:txBody>
          <a:bodyPr anchor="t" rtlCol="false" tIns="0" lIns="0" bIns="0" rIns="0">
            <a:spAutoFit/>
          </a:bodyPr>
          <a:lstStyle/>
          <a:p>
            <a:pPr algn="l">
              <a:lnSpc>
                <a:spcPts val="1889"/>
              </a:lnSpc>
            </a:pPr>
            <a:r>
              <a:rPr lang="en-US" sz="1350">
                <a:solidFill>
                  <a:srgbClr val="000000"/>
                </a:solidFill>
                <a:latin typeface="Arial"/>
                <a:ea typeface="Arial"/>
                <a:cs typeface="Arial"/>
                <a:sym typeface="Arial"/>
              </a:rPr>
              <a:t>Vague de froid </a:t>
            </a:r>
          </a:p>
        </p:txBody>
      </p:sp>
      <p:sp>
        <p:nvSpPr>
          <p:cNvPr name="TextBox 21" id="21"/>
          <p:cNvSpPr txBox="true"/>
          <p:nvPr/>
        </p:nvSpPr>
        <p:spPr>
          <a:xfrm rot="0">
            <a:off x="2010351" y="7323877"/>
            <a:ext cx="1373672" cy="240297"/>
          </a:xfrm>
          <a:prstGeom prst="rect">
            <a:avLst/>
          </a:prstGeom>
        </p:spPr>
        <p:txBody>
          <a:bodyPr anchor="t" rtlCol="false" tIns="0" lIns="0" bIns="0" rIns="0">
            <a:spAutoFit/>
          </a:bodyPr>
          <a:lstStyle/>
          <a:p>
            <a:pPr algn="l">
              <a:lnSpc>
                <a:spcPts val="1889"/>
              </a:lnSpc>
            </a:pPr>
            <a:r>
              <a:rPr lang="en-US" sz="1350" spc="1">
                <a:solidFill>
                  <a:srgbClr val="000000"/>
                </a:solidFill>
                <a:latin typeface="Arial"/>
                <a:ea typeface="Arial"/>
                <a:cs typeface="Arial"/>
                <a:sym typeface="Arial"/>
              </a:rPr>
              <a:t>Vague de chaleur</a:t>
            </a:r>
          </a:p>
        </p:txBody>
      </p:sp>
      <p:sp>
        <p:nvSpPr>
          <p:cNvPr name="TextBox 22" id="22"/>
          <p:cNvSpPr txBox="true"/>
          <p:nvPr/>
        </p:nvSpPr>
        <p:spPr>
          <a:xfrm rot="0">
            <a:off x="2010351" y="8442603"/>
            <a:ext cx="449228" cy="240825"/>
          </a:xfrm>
          <a:prstGeom prst="rect">
            <a:avLst/>
          </a:prstGeom>
        </p:spPr>
        <p:txBody>
          <a:bodyPr anchor="t" rtlCol="false" tIns="0" lIns="0" bIns="0" rIns="0">
            <a:spAutoFit/>
          </a:bodyPr>
          <a:lstStyle/>
          <a:p>
            <a:pPr algn="l">
              <a:lnSpc>
                <a:spcPts val="1895"/>
              </a:lnSpc>
            </a:pPr>
            <a:r>
              <a:rPr lang="en-US" sz="1353" spc="1">
                <a:solidFill>
                  <a:srgbClr val="000000"/>
                </a:solidFill>
                <a:latin typeface="Arial"/>
                <a:ea typeface="Arial"/>
                <a:cs typeface="Arial"/>
                <a:sym typeface="Arial"/>
              </a:rPr>
              <a:t>Argile</a:t>
            </a:r>
          </a:p>
        </p:txBody>
      </p:sp>
      <p:sp>
        <p:nvSpPr>
          <p:cNvPr name="TextBox 23" id="23"/>
          <p:cNvSpPr txBox="true"/>
          <p:nvPr/>
        </p:nvSpPr>
        <p:spPr>
          <a:xfrm rot="0">
            <a:off x="15797217" y="4159191"/>
            <a:ext cx="726105" cy="163363"/>
          </a:xfrm>
          <a:prstGeom prst="rect">
            <a:avLst/>
          </a:prstGeom>
        </p:spPr>
        <p:txBody>
          <a:bodyPr anchor="t" rtlCol="false" tIns="0" lIns="0" bIns="0" rIns="0">
            <a:spAutoFit/>
          </a:bodyPr>
          <a:lstStyle/>
          <a:p>
            <a:pPr algn="l">
              <a:lnSpc>
                <a:spcPts val="1260"/>
              </a:lnSpc>
            </a:pPr>
            <a:r>
              <a:rPr lang="en-US" b="true" sz="900">
                <a:solidFill>
                  <a:srgbClr val="000000"/>
                </a:solidFill>
                <a:latin typeface="Arial Bold"/>
                <a:ea typeface="Arial Bold"/>
                <a:cs typeface="Arial Bold"/>
                <a:sym typeface="Arial Bold"/>
              </a:rPr>
              <a:t>Risque faible</a:t>
            </a:r>
          </a:p>
        </p:txBody>
      </p:sp>
      <p:sp>
        <p:nvSpPr>
          <p:cNvPr name="TextBox 24" id="24"/>
          <p:cNvSpPr txBox="true"/>
          <p:nvPr/>
        </p:nvSpPr>
        <p:spPr>
          <a:xfrm rot="0">
            <a:off x="15797217" y="7705549"/>
            <a:ext cx="956948" cy="163363"/>
          </a:xfrm>
          <a:prstGeom prst="rect">
            <a:avLst/>
          </a:prstGeom>
        </p:spPr>
        <p:txBody>
          <a:bodyPr anchor="t" rtlCol="false" tIns="0" lIns="0" bIns="0" rIns="0">
            <a:spAutoFit/>
          </a:bodyPr>
          <a:lstStyle/>
          <a:p>
            <a:pPr algn="l">
              <a:lnSpc>
                <a:spcPts val="1260"/>
              </a:lnSpc>
            </a:pPr>
            <a:r>
              <a:rPr lang="en-US" b="true" sz="900">
                <a:solidFill>
                  <a:srgbClr val="000000"/>
                </a:solidFill>
                <a:latin typeface="Arial Bold"/>
                <a:ea typeface="Arial Bold"/>
                <a:cs typeface="Arial Bold"/>
                <a:sym typeface="Arial Bold"/>
              </a:rPr>
              <a:t>Risque très élevé</a:t>
            </a:r>
          </a:p>
        </p:txBody>
      </p:sp>
      <p:sp>
        <p:nvSpPr>
          <p:cNvPr name="TextBox 25" id="25"/>
          <p:cNvSpPr txBox="true"/>
          <p:nvPr/>
        </p:nvSpPr>
        <p:spPr>
          <a:xfrm rot="0">
            <a:off x="1534820" y="781117"/>
            <a:ext cx="15307127"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Les risques physiques en France métropolitaine en 2050 </a:t>
            </a:r>
          </a:p>
        </p:txBody>
      </p:sp>
      <p:sp>
        <p:nvSpPr>
          <p:cNvPr name="TextBox 26" id="26"/>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12</a:t>
            </a:r>
          </a:p>
        </p:txBody>
      </p:sp>
    </p:spTree>
  </p:cSld>
  <p:clrMapOvr>
    <a:masterClrMapping/>
  </p:clrMapOvr>
  <p:transition spd="slow">
    <p:fade/>
  </p:transition>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83018" y="9086850"/>
            <a:ext cx="15614337" cy="495305"/>
          </a:xfrm>
          <a:custGeom>
            <a:avLst/>
            <a:gdLst/>
            <a:ahLst/>
            <a:cxnLst/>
            <a:rect r="r" b="b" t="t" l="l"/>
            <a:pathLst>
              <a:path h="495305" w="15614337">
                <a:moveTo>
                  <a:pt x="0" y="0"/>
                </a:moveTo>
                <a:lnTo>
                  <a:pt x="15614337" y="0"/>
                </a:lnTo>
                <a:lnTo>
                  <a:pt x="15614337" y="495305"/>
                </a:lnTo>
                <a:lnTo>
                  <a:pt x="0" y="4953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8898641" y="2103463"/>
            <a:ext cx="8158920" cy="7728394"/>
            <a:chOff x="0" y="0"/>
            <a:chExt cx="7252373" cy="6869684"/>
          </a:xfrm>
        </p:grpSpPr>
        <p:sp>
          <p:nvSpPr>
            <p:cNvPr name="Freeform 5" id="5"/>
            <p:cNvSpPr/>
            <p:nvPr/>
          </p:nvSpPr>
          <p:spPr>
            <a:xfrm flipH="false" flipV="false" rot="0">
              <a:off x="0" y="0"/>
              <a:ext cx="7252335" cy="6869684"/>
            </a:xfrm>
            <a:custGeom>
              <a:avLst/>
              <a:gdLst/>
              <a:ahLst/>
              <a:cxnLst/>
              <a:rect r="r" b="b" t="t" l="l"/>
              <a:pathLst>
                <a:path h="6869684" w="7252335">
                  <a:moveTo>
                    <a:pt x="0" y="0"/>
                  </a:moveTo>
                  <a:lnTo>
                    <a:pt x="7252335" y="0"/>
                  </a:lnTo>
                  <a:lnTo>
                    <a:pt x="7252335" y="6869684"/>
                  </a:lnTo>
                  <a:lnTo>
                    <a:pt x="0" y="6869684"/>
                  </a:lnTo>
                  <a:lnTo>
                    <a:pt x="0" y="0"/>
                  </a:lnTo>
                  <a:close/>
                </a:path>
              </a:pathLst>
            </a:custGeom>
            <a:blipFill>
              <a:blip r:embed="rId6"/>
              <a:stretch>
                <a:fillRect l="0" t="0" r="0" b="0"/>
              </a:stretch>
            </a:blipFill>
          </p:spPr>
        </p:sp>
      </p:grpSp>
      <p:grpSp>
        <p:nvGrpSpPr>
          <p:cNvPr name="Group 6" id="6"/>
          <p:cNvGrpSpPr/>
          <p:nvPr/>
        </p:nvGrpSpPr>
        <p:grpSpPr>
          <a:xfrm rot="0">
            <a:off x="9011226" y="2001493"/>
            <a:ext cx="8102913" cy="7719436"/>
            <a:chOff x="0" y="0"/>
            <a:chExt cx="7202589" cy="6861721"/>
          </a:xfrm>
        </p:grpSpPr>
        <p:sp>
          <p:nvSpPr>
            <p:cNvPr name="Freeform 7" id="7"/>
            <p:cNvSpPr/>
            <p:nvPr/>
          </p:nvSpPr>
          <p:spPr>
            <a:xfrm flipH="false" flipV="false" rot="0">
              <a:off x="0" y="0"/>
              <a:ext cx="7202551" cy="6861683"/>
            </a:xfrm>
            <a:custGeom>
              <a:avLst/>
              <a:gdLst/>
              <a:ahLst/>
              <a:cxnLst/>
              <a:rect r="r" b="b" t="t" l="l"/>
              <a:pathLst>
                <a:path h="6861683" w="7202551">
                  <a:moveTo>
                    <a:pt x="0" y="0"/>
                  </a:moveTo>
                  <a:lnTo>
                    <a:pt x="0" y="6861683"/>
                  </a:lnTo>
                  <a:lnTo>
                    <a:pt x="7202551" y="6861683"/>
                  </a:lnTo>
                  <a:lnTo>
                    <a:pt x="7202551" y="0"/>
                  </a:lnTo>
                  <a:close/>
                </a:path>
              </a:pathLst>
            </a:custGeom>
            <a:blipFill>
              <a:blip r:embed="rId7"/>
              <a:stretch>
                <a:fillRect l="0" t="0" r="0" b="0"/>
              </a:stretch>
            </a:blipFill>
          </p:spPr>
        </p:sp>
      </p:grpSp>
      <p:grpSp>
        <p:nvGrpSpPr>
          <p:cNvPr name="Group 8" id="8"/>
          <p:cNvGrpSpPr/>
          <p:nvPr/>
        </p:nvGrpSpPr>
        <p:grpSpPr>
          <a:xfrm rot="0">
            <a:off x="6294315" y="4062608"/>
            <a:ext cx="2971800" cy="1099180"/>
            <a:chOff x="0" y="0"/>
            <a:chExt cx="1981200" cy="732790"/>
          </a:xfrm>
        </p:grpSpPr>
        <p:sp>
          <p:nvSpPr>
            <p:cNvPr name="Freeform 9" id="9"/>
            <p:cNvSpPr/>
            <p:nvPr/>
          </p:nvSpPr>
          <p:spPr>
            <a:xfrm flipH="false" flipV="false" rot="0">
              <a:off x="0" y="0"/>
              <a:ext cx="1981200" cy="732790"/>
            </a:xfrm>
            <a:custGeom>
              <a:avLst/>
              <a:gdLst/>
              <a:ahLst/>
              <a:cxnLst/>
              <a:rect r="r" b="b" t="t" l="l"/>
              <a:pathLst>
                <a:path h="732790" w="1981200">
                  <a:moveTo>
                    <a:pt x="2286" y="0"/>
                  </a:moveTo>
                  <a:lnTo>
                    <a:pt x="1922526" y="698373"/>
                  </a:lnTo>
                  <a:lnTo>
                    <a:pt x="1920367" y="704342"/>
                  </a:lnTo>
                  <a:lnTo>
                    <a:pt x="0" y="5969"/>
                  </a:lnTo>
                  <a:close/>
                  <a:moveTo>
                    <a:pt x="1920240" y="667131"/>
                  </a:moveTo>
                  <a:lnTo>
                    <a:pt x="1981200" y="723011"/>
                  </a:lnTo>
                  <a:lnTo>
                    <a:pt x="1896491" y="732790"/>
                  </a:lnTo>
                  <a:close/>
                </a:path>
              </a:pathLst>
            </a:custGeom>
            <a:solidFill>
              <a:srgbClr val="F01E1E"/>
            </a:solidFill>
          </p:spPr>
        </p:sp>
      </p:grpSp>
      <p:grpSp>
        <p:nvGrpSpPr>
          <p:cNvPr name="Group 10" id="10"/>
          <p:cNvGrpSpPr/>
          <p:nvPr/>
        </p:nvGrpSpPr>
        <p:grpSpPr>
          <a:xfrm rot="0">
            <a:off x="6294315" y="6290886"/>
            <a:ext cx="2971800" cy="1099180"/>
            <a:chOff x="0" y="0"/>
            <a:chExt cx="1981200" cy="732790"/>
          </a:xfrm>
        </p:grpSpPr>
        <p:sp>
          <p:nvSpPr>
            <p:cNvPr name="Freeform 11" id="11"/>
            <p:cNvSpPr/>
            <p:nvPr/>
          </p:nvSpPr>
          <p:spPr>
            <a:xfrm flipH="false" flipV="false" rot="0">
              <a:off x="0" y="0"/>
              <a:ext cx="1981200" cy="732790"/>
            </a:xfrm>
            <a:custGeom>
              <a:avLst/>
              <a:gdLst/>
              <a:ahLst/>
              <a:cxnLst/>
              <a:rect r="r" b="b" t="t" l="l"/>
              <a:pathLst>
                <a:path h="732790" w="1981200">
                  <a:moveTo>
                    <a:pt x="2286" y="732790"/>
                  </a:moveTo>
                  <a:lnTo>
                    <a:pt x="1922526" y="34417"/>
                  </a:lnTo>
                  <a:lnTo>
                    <a:pt x="1920367" y="28448"/>
                  </a:lnTo>
                  <a:lnTo>
                    <a:pt x="0" y="726821"/>
                  </a:lnTo>
                  <a:close/>
                  <a:moveTo>
                    <a:pt x="1922526" y="71628"/>
                  </a:moveTo>
                  <a:lnTo>
                    <a:pt x="1981200" y="9779"/>
                  </a:lnTo>
                  <a:lnTo>
                    <a:pt x="1896491" y="0"/>
                  </a:lnTo>
                  <a:close/>
                </a:path>
              </a:pathLst>
            </a:custGeom>
            <a:solidFill>
              <a:srgbClr val="F01E1E"/>
            </a:solidFill>
          </p:spPr>
        </p:sp>
      </p:grpSp>
      <p:sp>
        <p:nvSpPr>
          <p:cNvPr name="Freeform 12" id="12"/>
          <p:cNvSpPr/>
          <p:nvPr/>
        </p:nvSpPr>
        <p:spPr>
          <a:xfrm flipH="false" flipV="false" rot="0">
            <a:off x="10463493" y="6355180"/>
            <a:ext cx="1174618" cy="1361456"/>
          </a:xfrm>
          <a:custGeom>
            <a:avLst/>
            <a:gdLst/>
            <a:ahLst/>
            <a:cxnLst/>
            <a:rect r="r" b="b" t="t" l="l"/>
            <a:pathLst>
              <a:path h="1361456" w="1174618">
                <a:moveTo>
                  <a:pt x="0" y="0"/>
                </a:moveTo>
                <a:lnTo>
                  <a:pt x="1174619" y="0"/>
                </a:lnTo>
                <a:lnTo>
                  <a:pt x="1174619" y="1361456"/>
                </a:lnTo>
                <a:lnTo>
                  <a:pt x="0" y="136145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0">
            <a:off x="12177622" y="3309271"/>
            <a:ext cx="1318451" cy="1178819"/>
          </a:xfrm>
          <a:custGeom>
            <a:avLst/>
            <a:gdLst/>
            <a:ahLst/>
            <a:cxnLst/>
            <a:rect r="r" b="b" t="t" l="l"/>
            <a:pathLst>
              <a:path h="1178819" w="1318451">
                <a:moveTo>
                  <a:pt x="0" y="0"/>
                </a:moveTo>
                <a:lnTo>
                  <a:pt x="1318451" y="0"/>
                </a:lnTo>
                <a:lnTo>
                  <a:pt x="1318451" y="1178819"/>
                </a:lnTo>
                <a:lnTo>
                  <a:pt x="0" y="11788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12566242" y="2195232"/>
            <a:ext cx="929645" cy="798000"/>
          </a:xfrm>
          <a:custGeom>
            <a:avLst/>
            <a:gdLst/>
            <a:ahLst/>
            <a:cxnLst/>
            <a:rect r="r" b="b" t="t" l="l"/>
            <a:pathLst>
              <a:path h="798000" w="929645">
                <a:moveTo>
                  <a:pt x="0" y="0"/>
                </a:moveTo>
                <a:lnTo>
                  <a:pt x="929645" y="0"/>
                </a:lnTo>
                <a:lnTo>
                  <a:pt x="929645" y="797999"/>
                </a:lnTo>
                <a:lnTo>
                  <a:pt x="0" y="79799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5" id="15"/>
          <p:cNvSpPr/>
          <p:nvPr/>
        </p:nvSpPr>
        <p:spPr>
          <a:xfrm flipH="false" flipV="false" rot="0">
            <a:off x="13084593" y="7317086"/>
            <a:ext cx="2344864" cy="1178719"/>
          </a:xfrm>
          <a:custGeom>
            <a:avLst/>
            <a:gdLst/>
            <a:ahLst/>
            <a:cxnLst/>
            <a:rect r="r" b="b" t="t" l="l"/>
            <a:pathLst>
              <a:path h="1178719" w="2344864">
                <a:moveTo>
                  <a:pt x="0" y="0"/>
                </a:moveTo>
                <a:lnTo>
                  <a:pt x="2344864" y="0"/>
                </a:lnTo>
                <a:lnTo>
                  <a:pt x="2344864" y="1178719"/>
                </a:lnTo>
                <a:lnTo>
                  <a:pt x="0" y="117871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grpSp>
        <p:nvGrpSpPr>
          <p:cNvPr name="Group 16" id="16"/>
          <p:cNvGrpSpPr/>
          <p:nvPr/>
        </p:nvGrpSpPr>
        <p:grpSpPr>
          <a:xfrm rot="0">
            <a:off x="1904338" y="2186745"/>
            <a:ext cx="3905917" cy="7423342"/>
            <a:chOff x="0" y="0"/>
            <a:chExt cx="3471926" cy="6598526"/>
          </a:xfrm>
        </p:grpSpPr>
        <p:sp>
          <p:nvSpPr>
            <p:cNvPr name="Freeform 17" id="17"/>
            <p:cNvSpPr/>
            <p:nvPr/>
          </p:nvSpPr>
          <p:spPr>
            <a:xfrm flipH="false" flipV="false" rot="0">
              <a:off x="0" y="0"/>
              <a:ext cx="3471926" cy="6598539"/>
            </a:xfrm>
            <a:custGeom>
              <a:avLst/>
              <a:gdLst/>
              <a:ahLst/>
              <a:cxnLst/>
              <a:rect r="r" b="b" t="t" l="l"/>
              <a:pathLst>
                <a:path h="6598539" w="3471926">
                  <a:moveTo>
                    <a:pt x="0" y="0"/>
                  </a:moveTo>
                  <a:lnTo>
                    <a:pt x="3471926" y="0"/>
                  </a:lnTo>
                  <a:lnTo>
                    <a:pt x="3471926" y="6598539"/>
                  </a:lnTo>
                  <a:lnTo>
                    <a:pt x="0" y="6598539"/>
                  </a:lnTo>
                  <a:lnTo>
                    <a:pt x="0" y="0"/>
                  </a:lnTo>
                  <a:close/>
                </a:path>
              </a:pathLst>
            </a:custGeom>
            <a:blipFill>
              <a:blip r:embed="rId16"/>
              <a:stretch>
                <a:fillRect l="0" t="0" r="0" b="0"/>
              </a:stretch>
            </a:blipFill>
          </p:spPr>
        </p:sp>
      </p:grpSp>
      <p:sp>
        <p:nvSpPr>
          <p:cNvPr name="Freeform 18" id="18"/>
          <p:cNvSpPr/>
          <p:nvPr/>
        </p:nvSpPr>
        <p:spPr>
          <a:xfrm flipH="false" flipV="false" rot="0">
            <a:off x="1302063" y="2036726"/>
            <a:ext cx="4590874" cy="7675759"/>
          </a:xfrm>
          <a:custGeom>
            <a:avLst/>
            <a:gdLst/>
            <a:ahLst/>
            <a:cxnLst/>
            <a:rect r="r" b="b" t="t" l="l"/>
            <a:pathLst>
              <a:path h="7675759" w="4590874">
                <a:moveTo>
                  <a:pt x="0" y="0"/>
                </a:moveTo>
                <a:lnTo>
                  <a:pt x="4590874" y="0"/>
                </a:lnTo>
                <a:lnTo>
                  <a:pt x="4590874" y="7675759"/>
                </a:lnTo>
                <a:lnTo>
                  <a:pt x="0" y="767575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TextBox 19" id="19"/>
          <p:cNvSpPr txBox="true"/>
          <p:nvPr/>
        </p:nvSpPr>
        <p:spPr>
          <a:xfrm rot="0">
            <a:off x="3038223" y="9313026"/>
            <a:ext cx="43434" cy="218723"/>
          </a:xfrm>
          <a:prstGeom prst="rect">
            <a:avLst/>
          </a:prstGeom>
        </p:spPr>
        <p:txBody>
          <a:bodyPr anchor="t" rtlCol="false" tIns="0" lIns="0" bIns="0" rIns="0">
            <a:spAutoFit/>
          </a:bodyPr>
          <a:lstStyle/>
          <a:p>
            <a:pPr algn="l">
              <a:lnSpc>
                <a:spcPts val="1688"/>
              </a:lnSpc>
            </a:pPr>
            <a:r>
              <a:rPr lang="en-US" sz="1205" i="true">
                <a:solidFill>
                  <a:srgbClr val="000000"/>
                </a:solidFill>
                <a:latin typeface="Arial Italics"/>
                <a:ea typeface="Arial Italics"/>
                <a:cs typeface="Arial Italics"/>
                <a:sym typeface="Arial Italics"/>
              </a:rPr>
              <a:t> </a:t>
            </a:r>
          </a:p>
        </p:txBody>
      </p:sp>
      <p:sp>
        <p:nvSpPr>
          <p:cNvPr name="TextBox 20" id="20"/>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21" id="21"/>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22" id="22"/>
          <p:cNvSpPr txBox="true"/>
          <p:nvPr/>
        </p:nvSpPr>
        <p:spPr>
          <a:xfrm rot="0">
            <a:off x="1534820" y="1575273"/>
            <a:ext cx="9810012" cy="471054"/>
          </a:xfrm>
          <a:prstGeom prst="rect">
            <a:avLst/>
          </a:prstGeom>
        </p:spPr>
        <p:txBody>
          <a:bodyPr anchor="t" rtlCol="false" tIns="0" lIns="0" bIns="0" rIns="0">
            <a:spAutoFit/>
          </a:bodyPr>
          <a:lstStyle/>
          <a:p>
            <a:pPr algn="l">
              <a:lnSpc>
                <a:spcPts val="3780"/>
              </a:lnSpc>
            </a:pPr>
            <a:r>
              <a:rPr lang="en-US" b="true" sz="2700">
                <a:solidFill>
                  <a:srgbClr val="000000"/>
                </a:solidFill>
                <a:latin typeface="Arial Bold"/>
                <a:ea typeface="Arial Bold"/>
                <a:cs typeface="Arial Bold"/>
                <a:sym typeface="Arial Bold"/>
              </a:rPr>
              <a:t>Des risques concentrés sur les zones densément peuplées</a:t>
            </a:r>
          </a:p>
        </p:txBody>
      </p:sp>
      <p:sp>
        <p:nvSpPr>
          <p:cNvPr name="TextBox 23" id="23"/>
          <p:cNvSpPr txBox="true"/>
          <p:nvPr/>
        </p:nvSpPr>
        <p:spPr>
          <a:xfrm rot="0">
            <a:off x="1534820" y="781117"/>
            <a:ext cx="9106852"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Risques climatiques et immobilier</a:t>
            </a:r>
          </a:p>
        </p:txBody>
      </p:sp>
      <p:sp>
        <p:nvSpPr>
          <p:cNvPr name="TextBox 24" id="24"/>
          <p:cNvSpPr txBox="true"/>
          <p:nvPr/>
        </p:nvSpPr>
        <p:spPr>
          <a:xfrm rot="-5400000">
            <a:off x="-719376" y="7096390"/>
            <a:ext cx="4643216" cy="283210"/>
          </a:xfrm>
          <a:prstGeom prst="rect">
            <a:avLst/>
          </a:prstGeom>
        </p:spPr>
        <p:txBody>
          <a:bodyPr anchor="t" rtlCol="false" tIns="0" lIns="0" bIns="0" rIns="0">
            <a:spAutoFit/>
          </a:bodyPr>
          <a:lstStyle/>
          <a:p>
            <a:pPr algn="l">
              <a:lnSpc>
                <a:spcPts val="2240"/>
              </a:lnSpc>
            </a:pPr>
            <a:r>
              <a:rPr lang="en-US" b="true" sz="1600">
                <a:solidFill>
                  <a:srgbClr val="FFFFFF"/>
                </a:solidFill>
                <a:latin typeface="Arial Bold"/>
                <a:ea typeface="Arial Bold"/>
                <a:cs typeface="Arial Bold"/>
                <a:sym typeface="Arial Bold"/>
              </a:rPr>
              <a:t>Zones à forte densité de population</a:t>
            </a:r>
          </a:p>
        </p:txBody>
      </p:sp>
      <p:sp>
        <p:nvSpPr>
          <p:cNvPr name="TextBox 25" id="25"/>
          <p:cNvSpPr txBox="true"/>
          <p:nvPr/>
        </p:nvSpPr>
        <p:spPr>
          <a:xfrm rot="-5400000">
            <a:off x="404936" y="3852367"/>
            <a:ext cx="2436647"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Zones en risque élevé</a:t>
            </a:r>
          </a:p>
        </p:txBody>
      </p:sp>
      <p:sp>
        <p:nvSpPr>
          <p:cNvPr name="TextBox 26" id="26"/>
          <p:cNvSpPr txBox="true"/>
          <p:nvPr/>
        </p:nvSpPr>
        <p:spPr>
          <a:xfrm rot="0">
            <a:off x="1962717" y="5600133"/>
            <a:ext cx="1622088" cy="218723"/>
          </a:xfrm>
          <a:prstGeom prst="rect">
            <a:avLst/>
          </a:prstGeom>
        </p:spPr>
        <p:txBody>
          <a:bodyPr anchor="t" rtlCol="false" tIns="0" lIns="0" bIns="0" rIns="0">
            <a:spAutoFit/>
          </a:bodyPr>
          <a:lstStyle/>
          <a:p>
            <a:pPr algn="l">
              <a:lnSpc>
                <a:spcPts val="1688"/>
              </a:lnSpc>
            </a:pPr>
            <a:r>
              <a:rPr lang="en-US" sz="1205" i="true">
                <a:solidFill>
                  <a:srgbClr val="000000"/>
                </a:solidFill>
                <a:latin typeface="Arial Italics"/>
                <a:ea typeface="Arial Italics"/>
                <a:cs typeface="Arial Italics"/>
                <a:sym typeface="Arial Italics"/>
              </a:rPr>
              <a:t>Source : analyses CDC</a:t>
            </a:r>
          </a:p>
        </p:txBody>
      </p:sp>
      <p:sp>
        <p:nvSpPr>
          <p:cNvPr name="TextBox 27" id="27"/>
          <p:cNvSpPr txBox="true"/>
          <p:nvPr/>
        </p:nvSpPr>
        <p:spPr>
          <a:xfrm rot="0">
            <a:off x="1962717" y="9313026"/>
            <a:ext cx="3548658" cy="218723"/>
          </a:xfrm>
          <a:prstGeom prst="rect">
            <a:avLst/>
          </a:prstGeom>
        </p:spPr>
        <p:txBody>
          <a:bodyPr anchor="t" rtlCol="false" tIns="0" lIns="0" bIns="0" rIns="0">
            <a:spAutoFit/>
          </a:bodyPr>
          <a:lstStyle/>
          <a:p>
            <a:pPr algn="l">
              <a:lnSpc>
                <a:spcPts val="1688"/>
              </a:lnSpc>
            </a:pPr>
            <a:r>
              <a:rPr lang="en-US" sz="1205" i="true">
                <a:solidFill>
                  <a:srgbClr val="000000"/>
                </a:solidFill>
                <a:latin typeface="Arial Italics"/>
                <a:ea typeface="Arial Italics"/>
                <a:cs typeface="Arial Italics"/>
                <a:sym typeface="Arial Italics"/>
              </a:rPr>
              <a:t>Source : INSEE2021,Grille de densité communale</a:t>
            </a:r>
          </a:p>
        </p:txBody>
      </p:sp>
      <p:sp>
        <p:nvSpPr>
          <p:cNvPr name="TextBox 28" id="28"/>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13</a:t>
            </a:r>
          </a:p>
        </p:txBody>
      </p:sp>
    </p:spTree>
  </p:cSld>
  <p:clrMapOvr>
    <a:masterClrMapping/>
  </p:clrMapOvr>
  <p:transition spd="slow">
    <p:fade/>
  </p:transition>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19106" y="2646302"/>
            <a:ext cx="17098894" cy="6951555"/>
          </a:xfrm>
          <a:custGeom>
            <a:avLst/>
            <a:gdLst/>
            <a:ahLst/>
            <a:cxnLst/>
            <a:rect r="r" b="b" t="t" l="l"/>
            <a:pathLst>
              <a:path h="6951555" w="17098894">
                <a:moveTo>
                  <a:pt x="0" y="0"/>
                </a:moveTo>
                <a:lnTo>
                  <a:pt x="17098894" y="0"/>
                </a:lnTo>
                <a:lnTo>
                  <a:pt x="17098894" y="6951555"/>
                </a:lnTo>
                <a:lnTo>
                  <a:pt x="0" y="695155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164335" y="9785223"/>
            <a:ext cx="637794" cy="14288"/>
          </a:xfrm>
          <a:custGeom>
            <a:avLst/>
            <a:gdLst/>
            <a:ahLst/>
            <a:cxnLst/>
            <a:rect r="r" b="b" t="t" l="l"/>
            <a:pathLst>
              <a:path h="14288" w="637794">
                <a:moveTo>
                  <a:pt x="0" y="0"/>
                </a:moveTo>
                <a:lnTo>
                  <a:pt x="637794" y="0"/>
                </a:lnTo>
                <a:lnTo>
                  <a:pt x="637794" y="14287"/>
                </a:lnTo>
                <a:lnTo>
                  <a:pt x="0" y="142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15753398" y="4336356"/>
            <a:ext cx="757338" cy="3372236"/>
            <a:chOff x="0" y="0"/>
            <a:chExt cx="673189" cy="2997543"/>
          </a:xfrm>
        </p:grpSpPr>
        <p:sp>
          <p:nvSpPr>
            <p:cNvPr name="Freeform 6" id="6"/>
            <p:cNvSpPr/>
            <p:nvPr/>
          </p:nvSpPr>
          <p:spPr>
            <a:xfrm flipH="false" flipV="false" rot="0">
              <a:off x="0" y="0"/>
              <a:ext cx="673227" cy="2997581"/>
            </a:xfrm>
            <a:custGeom>
              <a:avLst/>
              <a:gdLst/>
              <a:ahLst/>
              <a:cxnLst/>
              <a:rect r="r" b="b" t="t" l="l"/>
              <a:pathLst>
                <a:path h="2997581" w="673227">
                  <a:moveTo>
                    <a:pt x="0" y="0"/>
                  </a:moveTo>
                  <a:lnTo>
                    <a:pt x="673227" y="0"/>
                  </a:lnTo>
                  <a:lnTo>
                    <a:pt x="673227" y="2997581"/>
                  </a:lnTo>
                  <a:lnTo>
                    <a:pt x="0" y="2997581"/>
                  </a:lnTo>
                  <a:lnTo>
                    <a:pt x="0" y="0"/>
                  </a:lnTo>
                  <a:close/>
                </a:path>
              </a:pathLst>
            </a:custGeom>
            <a:blipFill>
              <a:blip r:embed="rId8"/>
              <a:stretch>
                <a:fillRect l="0" t="0" r="5" b="1"/>
              </a:stretch>
            </a:blipFill>
          </p:spPr>
        </p:sp>
      </p:grpSp>
      <p:grpSp>
        <p:nvGrpSpPr>
          <p:cNvPr name="Group 7" id="7"/>
          <p:cNvGrpSpPr/>
          <p:nvPr/>
        </p:nvGrpSpPr>
        <p:grpSpPr>
          <a:xfrm rot="0">
            <a:off x="5729102" y="1737974"/>
            <a:ext cx="8698044" cy="7804790"/>
            <a:chOff x="0" y="0"/>
            <a:chExt cx="7731595" cy="6937591"/>
          </a:xfrm>
        </p:grpSpPr>
        <p:sp>
          <p:nvSpPr>
            <p:cNvPr name="Freeform 8" id="8"/>
            <p:cNvSpPr/>
            <p:nvPr/>
          </p:nvSpPr>
          <p:spPr>
            <a:xfrm flipH="false" flipV="false" rot="0">
              <a:off x="0" y="0"/>
              <a:ext cx="7731633" cy="6937629"/>
            </a:xfrm>
            <a:custGeom>
              <a:avLst/>
              <a:gdLst/>
              <a:ahLst/>
              <a:cxnLst/>
              <a:rect r="r" b="b" t="t" l="l"/>
              <a:pathLst>
                <a:path h="6937629" w="7731633">
                  <a:moveTo>
                    <a:pt x="0" y="0"/>
                  </a:moveTo>
                  <a:lnTo>
                    <a:pt x="7731633" y="0"/>
                  </a:lnTo>
                  <a:lnTo>
                    <a:pt x="7731633" y="6937629"/>
                  </a:lnTo>
                  <a:lnTo>
                    <a:pt x="0" y="6937629"/>
                  </a:lnTo>
                  <a:lnTo>
                    <a:pt x="0" y="0"/>
                  </a:lnTo>
                  <a:close/>
                </a:path>
              </a:pathLst>
            </a:custGeom>
            <a:blipFill>
              <a:blip r:embed="rId9"/>
              <a:stretch>
                <a:fillRect l="0" t="0" r="0" b="0"/>
              </a:stretch>
            </a:blipFill>
          </p:spPr>
        </p:sp>
      </p:grpSp>
      <p:sp>
        <p:nvSpPr>
          <p:cNvPr name="TextBox 9" id="9"/>
          <p:cNvSpPr txBox="true"/>
          <p:nvPr/>
        </p:nvSpPr>
        <p:spPr>
          <a:xfrm rot="0">
            <a:off x="1763420" y="3208615"/>
            <a:ext cx="1558995"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Aléas couverts</a:t>
            </a:r>
          </a:p>
        </p:txBody>
      </p:sp>
      <p:sp>
        <p:nvSpPr>
          <p:cNvPr name="TextBox 10" id="10"/>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11" id="11"/>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12" id="12"/>
          <p:cNvSpPr txBox="true"/>
          <p:nvPr/>
        </p:nvSpPr>
        <p:spPr>
          <a:xfrm rot="0">
            <a:off x="4164706" y="9569687"/>
            <a:ext cx="9277731" cy="461010"/>
          </a:xfrm>
          <a:prstGeom prst="rect">
            <a:avLst/>
          </a:prstGeom>
        </p:spPr>
        <p:txBody>
          <a:bodyPr anchor="t" rtlCol="false" tIns="0" lIns="0" bIns="0" rIns="0">
            <a:spAutoFit/>
          </a:bodyPr>
          <a:lstStyle/>
          <a:p>
            <a:pPr algn="l">
              <a:lnSpc>
                <a:spcPts val="1889"/>
              </a:lnSpc>
            </a:pPr>
            <a:r>
              <a:rPr lang="en-US" sz="1350" i="true">
                <a:solidFill>
                  <a:srgbClr val="000000"/>
                </a:solidFill>
                <a:latin typeface="Arial Italics"/>
                <a:ea typeface="Arial Italics"/>
                <a:cs typeface="Arial Italics"/>
                <a:sym typeface="Arial Italics"/>
              </a:rPr>
              <a:t>Source : analyse CDC sur la base des méthodologies internes de cotation des risques physiques agrégeant 9 aléas sur l’horizon</a:t>
            </a:r>
            <a:r>
              <a:rPr lang="en-US" sz="1350" i="true">
                <a:solidFill>
                  <a:srgbClr val="FFFFFF"/>
                </a:solidFill>
                <a:latin typeface="Arial Italics"/>
                <a:ea typeface="Arial Italics"/>
                <a:cs typeface="Arial Italics"/>
                <a:sym typeface="Arial Italics"/>
              </a:rPr>
              <a:t> </a:t>
            </a:r>
            <a:r>
              <a:rPr lang="en-US" sz="1350" i="true">
                <a:solidFill>
                  <a:srgbClr val="000000"/>
                </a:solidFill>
                <a:latin typeface="Arial Italics"/>
                <a:ea typeface="Arial Italics"/>
                <a:cs typeface="Arial Italics"/>
                <a:sym typeface="Arial Italics"/>
              </a:rPr>
              <a:t>2050 et</a:t>
            </a:r>
            <a:r>
              <a:rPr lang="en-US" sz="1350" i="true">
                <a:solidFill>
                  <a:srgbClr val="FFFFFF"/>
                </a:solidFill>
                <a:latin typeface="Arial Italics"/>
                <a:ea typeface="Arial Italics"/>
                <a:cs typeface="Arial Italics"/>
                <a:sym typeface="Arial Italics"/>
              </a:rPr>
              <a:t> </a:t>
            </a:r>
            <a:r>
              <a:rPr lang="en-US" sz="1350" i="true">
                <a:solidFill>
                  <a:srgbClr val="000000"/>
                </a:solidFill>
                <a:latin typeface="Arial Italics"/>
                <a:ea typeface="Arial Italics"/>
                <a:cs typeface="Arial Italics"/>
                <a:sym typeface="Arial Italics"/>
              </a:rPr>
              <a:t>tenant compte des spécificités du secteur immobilier</a:t>
            </a:r>
          </a:p>
        </p:txBody>
      </p:sp>
      <p:sp>
        <p:nvSpPr>
          <p:cNvPr name="TextBox 13" id="13"/>
          <p:cNvSpPr txBox="true"/>
          <p:nvPr/>
        </p:nvSpPr>
        <p:spPr>
          <a:xfrm rot="0">
            <a:off x="2010351" y="6204509"/>
            <a:ext cx="690772" cy="240297"/>
          </a:xfrm>
          <a:prstGeom prst="rect">
            <a:avLst/>
          </a:prstGeom>
        </p:spPr>
        <p:txBody>
          <a:bodyPr anchor="t" rtlCol="false" tIns="0" lIns="0" bIns="0" rIns="0">
            <a:spAutoFit/>
          </a:bodyPr>
          <a:lstStyle/>
          <a:p>
            <a:pPr algn="l">
              <a:lnSpc>
                <a:spcPts val="1889"/>
              </a:lnSpc>
            </a:pPr>
            <a:r>
              <a:rPr lang="en-US" sz="1349" spc="1">
                <a:solidFill>
                  <a:srgbClr val="000000"/>
                </a:solidFill>
                <a:latin typeface="Arial"/>
                <a:ea typeface="Arial"/>
                <a:cs typeface="Arial"/>
                <a:sym typeface="Arial"/>
              </a:rPr>
              <a:t>Tempête</a:t>
            </a:r>
          </a:p>
        </p:txBody>
      </p:sp>
      <p:sp>
        <p:nvSpPr>
          <p:cNvPr name="TextBox 14" id="14"/>
          <p:cNvSpPr txBox="true"/>
          <p:nvPr/>
        </p:nvSpPr>
        <p:spPr>
          <a:xfrm rot="0">
            <a:off x="2010351" y="5085312"/>
            <a:ext cx="909199" cy="240297"/>
          </a:xfrm>
          <a:prstGeom prst="rect">
            <a:avLst/>
          </a:prstGeom>
        </p:spPr>
        <p:txBody>
          <a:bodyPr anchor="t" rtlCol="false" tIns="0" lIns="0" bIns="0" rIns="0">
            <a:spAutoFit/>
          </a:bodyPr>
          <a:lstStyle/>
          <a:p>
            <a:pPr algn="l">
              <a:lnSpc>
                <a:spcPts val="1889"/>
              </a:lnSpc>
            </a:pPr>
            <a:r>
              <a:rPr lang="en-US" sz="1350" spc="4">
                <a:solidFill>
                  <a:srgbClr val="000000"/>
                </a:solidFill>
                <a:latin typeface="Arial"/>
                <a:ea typeface="Arial"/>
                <a:cs typeface="Arial"/>
                <a:sym typeface="Arial"/>
              </a:rPr>
              <a:t>Inondations</a:t>
            </a:r>
          </a:p>
        </p:txBody>
      </p:sp>
      <p:sp>
        <p:nvSpPr>
          <p:cNvPr name="TextBox 15" id="15"/>
          <p:cNvSpPr txBox="true"/>
          <p:nvPr/>
        </p:nvSpPr>
        <p:spPr>
          <a:xfrm rot="0">
            <a:off x="2010351" y="5645010"/>
            <a:ext cx="928602" cy="240297"/>
          </a:xfrm>
          <a:prstGeom prst="rect">
            <a:avLst/>
          </a:prstGeom>
        </p:spPr>
        <p:txBody>
          <a:bodyPr anchor="t" rtlCol="false" tIns="0" lIns="0" bIns="0" rIns="0">
            <a:spAutoFit/>
          </a:bodyPr>
          <a:lstStyle/>
          <a:p>
            <a:pPr algn="l">
              <a:lnSpc>
                <a:spcPts val="1889"/>
              </a:lnSpc>
            </a:pPr>
            <a:r>
              <a:rPr lang="en-US" sz="1350" spc="4">
                <a:solidFill>
                  <a:srgbClr val="000000"/>
                </a:solidFill>
                <a:latin typeface="Arial"/>
                <a:ea typeface="Arial"/>
                <a:cs typeface="Arial"/>
                <a:sym typeface="Arial"/>
              </a:rPr>
              <a:t>Sécheresse</a:t>
            </a:r>
          </a:p>
        </p:txBody>
      </p:sp>
      <p:sp>
        <p:nvSpPr>
          <p:cNvPr name="TextBox 16" id="16"/>
          <p:cNvSpPr txBox="true"/>
          <p:nvPr/>
        </p:nvSpPr>
        <p:spPr>
          <a:xfrm rot="0">
            <a:off x="2010351" y="3881923"/>
            <a:ext cx="1035101" cy="986571"/>
          </a:xfrm>
          <a:prstGeom prst="rect">
            <a:avLst/>
          </a:prstGeom>
        </p:spPr>
        <p:txBody>
          <a:bodyPr anchor="t" rtlCol="false" tIns="0" lIns="0" bIns="0" rIns="0">
            <a:spAutoFit/>
          </a:bodyPr>
          <a:lstStyle/>
          <a:p>
            <a:pPr algn="l">
              <a:lnSpc>
                <a:spcPts val="1620"/>
              </a:lnSpc>
            </a:pPr>
            <a:r>
              <a:rPr lang="en-US" sz="1350" spc="1">
                <a:solidFill>
                  <a:srgbClr val="000000"/>
                </a:solidFill>
                <a:latin typeface="Arial"/>
                <a:ea typeface="Arial"/>
                <a:cs typeface="Arial"/>
                <a:sym typeface="Arial"/>
              </a:rPr>
              <a:t>Hausse des températures</a:t>
            </a:r>
          </a:p>
          <a:p>
            <a:pPr algn="l" rtl="true">
              <a:lnSpc>
                <a:spcPts val="1620"/>
              </a:lnSpc>
            </a:pPr>
          </a:p>
          <a:p>
            <a:pPr algn="l">
              <a:lnSpc>
                <a:spcPts val="1620"/>
              </a:lnSpc>
            </a:pPr>
            <a:r>
              <a:rPr lang="en-US" sz="1350" spc="1">
                <a:solidFill>
                  <a:srgbClr val="000000"/>
                </a:solidFill>
                <a:latin typeface="Arial"/>
                <a:ea typeface="Arial"/>
                <a:cs typeface="Arial"/>
                <a:sym typeface="Arial"/>
              </a:rPr>
              <a:t>Hausse des précipitations</a:t>
            </a:r>
          </a:p>
        </p:txBody>
      </p:sp>
      <p:sp>
        <p:nvSpPr>
          <p:cNvPr name="TextBox 17" id="17"/>
          <p:cNvSpPr txBox="true"/>
          <p:nvPr/>
        </p:nvSpPr>
        <p:spPr>
          <a:xfrm rot="0">
            <a:off x="2010351" y="7883376"/>
            <a:ext cx="1031257" cy="240297"/>
          </a:xfrm>
          <a:prstGeom prst="rect">
            <a:avLst/>
          </a:prstGeom>
        </p:spPr>
        <p:txBody>
          <a:bodyPr anchor="t" rtlCol="false" tIns="0" lIns="0" bIns="0" rIns="0">
            <a:spAutoFit/>
          </a:bodyPr>
          <a:lstStyle/>
          <a:p>
            <a:pPr algn="l">
              <a:lnSpc>
                <a:spcPts val="1889"/>
              </a:lnSpc>
            </a:pPr>
            <a:r>
              <a:rPr lang="en-US" sz="1350">
                <a:solidFill>
                  <a:srgbClr val="000000"/>
                </a:solidFill>
                <a:latin typeface="Arial"/>
                <a:ea typeface="Arial"/>
                <a:cs typeface="Arial"/>
                <a:sym typeface="Arial"/>
              </a:rPr>
              <a:t>Feux de forêt</a:t>
            </a:r>
          </a:p>
        </p:txBody>
      </p:sp>
      <p:sp>
        <p:nvSpPr>
          <p:cNvPr name="TextBox 18" id="18"/>
          <p:cNvSpPr txBox="true"/>
          <p:nvPr/>
        </p:nvSpPr>
        <p:spPr>
          <a:xfrm rot="0">
            <a:off x="2010351" y="6764193"/>
            <a:ext cx="1187077" cy="240297"/>
          </a:xfrm>
          <a:prstGeom prst="rect">
            <a:avLst/>
          </a:prstGeom>
        </p:spPr>
        <p:txBody>
          <a:bodyPr anchor="t" rtlCol="false" tIns="0" lIns="0" bIns="0" rIns="0">
            <a:spAutoFit/>
          </a:bodyPr>
          <a:lstStyle/>
          <a:p>
            <a:pPr algn="l">
              <a:lnSpc>
                <a:spcPts val="1889"/>
              </a:lnSpc>
            </a:pPr>
            <a:r>
              <a:rPr lang="en-US" sz="1350">
                <a:solidFill>
                  <a:srgbClr val="000000"/>
                </a:solidFill>
                <a:latin typeface="Arial"/>
                <a:ea typeface="Arial"/>
                <a:cs typeface="Arial"/>
                <a:sym typeface="Arial"/>
              </a:rPr>
              <a:t>Vague de froid </a:t>
            </a:r>
          </a:p>
        </p:txBody>
      </p:sp>
      <p:sp>
        <p:nvSpPr>
          <p:cNvPr name="TextBox 19" id="19"/>
          <p:cNvSpPr txBox="true"/>
          <p:nvPr/>
        </p:nvSpPr>
        <p:spPr>
          <a:xfrm rot="0">
            <a:off x="2010351" y="7323877"/>
            <a:ext cx="1373672" cy="240297"/>
          </a:xfrm>
          <a:prstGeom prst="rect">
            <a:avLst/>
          </a:prstGeom>
        </p:spPr>
        <p:txBody>
          <a:bodyPr anchor="t" rtlCol="false" tIns="0" lIns="0" bIns="0" rIns="0">
            <a:spAutoFit/>
          </a:bodyPr>
          <a:lstStyle/>
          <a:p>
            <a:pPr algn="l">
              <a:lnSpc>
                <a:spcPts val="1889"/>
              </a:lnSpc>
            </a:pPr>
            <a:r>
              <a:rPr lang="en-US" sz="1350" spc="1">
                <a:solidFill>
                  <a:srgbClr val="000000"/>
                </a:solidFill>
                <a:latin typeface="Arial"/>
                <a:ea typeface="Arial"/>
                <a:cs typeface="Arial"/>
                <a:sym typeface="Arial"/>
              </a:rPr>
              <a:t>Vague de chaleur</a:t>
            </a:r>
          </a:p>
        </p:txBody>
      </p:sp>
      <p:sp>
        <p:nvSpPr>
          <p:cNvPr name="TextBox 20" id="20"/>
          <p:cNvSpPr txBox="true"/>
          <p:nvPr/>
        </p:nvSpPr>
        <p:spPr>
          <a:xfrm rot="0">
            <a:off x="2010351" y="8442603"/>
            <a:ext cx="449228" cy="240825"/>
          </a:xfrm>
          <a:prstGeom prst="rect">
            <a:avLst/>
          </a:prstGeom>
        </p:spPr>
        <p:txBody>
          <a:bodyPr anchor="t" rtlCol="false" tIns="0" lIns="0" bIns="0" rIns="0">
            <a:spAutoFit/>
          </a:bodyPr>
          <a:lstStyle/>
          <a:p>
            <a:pPr algn="l">
              <a:lnSpc>
                <a:spcPts val="1895"/>
              </a:lnSpc>
            </a:pPr>
            <a:r>
              <a:rPr lang="en-US" sz="1353" spc="1">
                <a:solidFill>
                  <a:srgbClr val="000000"/>
                </a:solidFill>
                <a:latin typeface="Arial"/>
                <a:ea typeface="Arial"/>
                <a:cs typeface="Arial"/>
                <a:sym typeface="Arial"/>
              </a:rPr>
              <a:t>Argile</a:t>
            </a:r>
          </a:p>
        </p:txBody>
      </p:sp>
      <p:sp>
        <p:nvSpPr>
          <p:cNvPr name="TextBox 21" id="21"/>
          <p:cNvSpPr txBox="true"/>
          <p:nvPr/>
        </p:nvSpPr>
        <p:spPr>
          <a:xfrm rot="0">
            <a:off x="15797217" y="4159191"/>
            <a:ext cx="726105" cy="163363"/>
          </a:xfrm>
          <a:prstGeom prst="rect">
            <a:avLst/>
          </a:prstGeom>
        </p:spPr>
        <p:txBody>
          <a:bodyPr anchor="t" rtlCol="false" tIns="0" lIns="0" bIns="0" rIns="0">
            <a:spAutoFit/>
          </a:bodyPr>
          <a:lstStyle/>
          <a:p>
            <a:pPr algn="l">
              <a:lnSpc>
                <a:spcPts val="1260"/>
              </a:lnSpc>
            </a:pPr>
            <a:r>
              <a:rPr lang="en-US" b="true" sz="900">
                <a:solidFill>
                  <a:srgbClr val="000000"/>
                </a:solidFill>
                <a:latin typeface="Arial Bold"/>
                <a:ea typeface="Arial Bold"/>
                <a:cs typeface="Arial Bold"/>
                <a:sym typeface="Arial Bold"/>
              </a:rPr>
              <a:t>Risque faible</a:t>
            </a:r>
          </a:p>
        </p:txBody>
      </p:sp>
      <p:sp>
        <p:nvSpPr>
          <p:cNvPr name="TextBox 22" id="22"/>
          <p:cNvSpPr txBox="true"/>
          <p:nvPr/>
        </p:nvSpPr>
        <p:spPr>
          <a:xfrm rot="0">
            <a:off x="15797217" y="7705549"/>
            <a:ext cx="956948" cy="163363"/>
          </a:xfrm>
          <a:prstGeom prst="rect">
            <a:avLst/>
          </a:prstGeom>
        </p:spPr>
        <p:txBody>
          <a:bodyPr anchor="t" rtlCol="false" tIns="0" lIns="0" bIns="0" rIns="0">
            <a:spAutoFit/>
          </a:bodyPr>
          <a:lstStyle/>
          <a:p>
            <a:pPr algn="l">
              <a:lnSpc>
                <a:spcPts val="1260"/>
              </a:lnSpc>
            </a:pPr>
            <a:r>
              <a:rPr lang="en-US" b="true" sz="900">
                <a:solidFill>
                  <a:srgbClr val="000000"/>
                </a:solidFill>
                <a:latin typeface="Arial Bold"/>
                <a:ea typeface="Arial Bold"/>
                <a:cs typeface="Arial Bold"/>
                <a:sym typeface="Arial Bold"/>
              </a:rPr>
              <a:t>Risque très élevé</a:t>
            </a:r>
          </a:p>
        </p:txBody>
      </p:sp>
      <p:sp>
        <p:nvSpPr>
          <p:cNvPr name="TextBox 23" id="23"/>
          <p:cNvSpPr txBox="true"/>
          <p:nvPr/>
        </p:nvSpPr>
        <p:spPr>
          <a:xfrm rot="0">
            <a:off x="1534820" y="781117"/>
            <a:ext cx="9394631"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Zoom sur Pays de la Loire en 2050 </a:t>
            </a:r>
          </a:p>
        </p:txBody>
      </p:sp>
      <p:sp>
        <p:nvSpPr>
          <p:cNvPr name="TextBox 24" id="24"/>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14</a:t>
            </a:r>
          </a:p>
        </p:txBody>
      </p:sp>
    </p:spTree>
  </p:cSld>
  <p:clrMapOvr>
    <a:masterClrMapping/>
  </p:clrMapOvr>
  <p:transition spd="slow">
    <p:fade/>
  </p:transition>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94919" y="2109135"/>
            <a:ext cx="2121794" cy="3827893"/>
          </a:xfrm>
          <a:custGeom>
            <a:avLst/>
            <a:gdLst/>
            <a:ahLst/>
            <a:cxnLst/>
            <a:rect r="r" b="b" t="t" l="l"/>
            <a:pathLst>
              <a:path h="3827893" w="2121794">
                <a:moveTo>
                  <a:pt x="0" y="0"/>
                </a:moveTo>
                <a:lnTo>
                  <a:pt x="2121794" y="0"/>
                </a:lnTo>
                <a:lnTo>
                  <a:pt x="2121794" y="3827893"/>
                </a:lnTo>
                <a:lnTo>
                  <a:pt x="0" y="38278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3481107" y="2109135"/>
            <a:ext cx="8767567" cy="1024399"/>
          </a:xfrm>
          <a:custGeom>
            <a:avLst/>
            <a:gdLst/>
            <a:ahLst/>
            <a:cxnLst/>
            <a:rect r="r" b="b" t="t" l="l"/>
            <a:pathLst>
              <a:path h="1024399" w="8767567">
                <a:moveTo>
                  <a:pt x="0" y="0"/>
                </a:moveTo>
                <a:lnTo>
                  <a:pt x="8767567" y="0"/>
                </a:lnTo>
                <a:lnTo>
                  <a:pt x="8767567" y="1024399"/>
                </a:lnTo>
                <a:lnTo>
                  <a:pt x="0" y="102439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2284493" y="2109135"/>
            <a:ext cx="4680014" cy="3848552"/>
          </a:xfrm>
          <a:custGeom>
            <a:avLst/>
            <a:gdLst/>
            <a:ahLst/>
            <a:cxnLst/>
            <a:rect r="r" b="b" t="t" l="l"/>
            <a:pathLst>
              <a:path h="3848552" w="4680014">
                <a:moveTo>
                  <a:pt x="0" y="0"/>
                </a:moveTo>
                <a:lnTo>
                  <a:pt x="4680013" y="0"/>
                </a:lnTo>
                <a:lnTo>
                  <a:pt x="4680013" y="3848552"/>
                </a:lnTo>
                <a:lnTo>
                  <a:pt x="0" y="384855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60908" y="6101791"/>
            <a:ext cx="17098894" cy="3523340"/>
          </a:xfrm>
          <a:custGeom>
            <a:avLst/>
            <a:gdLst/>
            <a:ahLst/>
            <a:cxnLst/>
            <a:rect r="r" b="b" t="t" l="l"/>
            <a:pathLst>
              <a:path h="3523340" w="17098894">
                <a:moveTo>
                  <a:pt x="0" y="0"/>
                </a:moveTo>
                <a:lnTo>
                  <a:pt x="17098894" y="0"/>
                </a:lnTo>
                <a:lnTo>
                  <a:pt x="17098894" y="3523341"/>
                </a:lnTo>
                <a:lnTo>
                  <a:pt x="0" y="352334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7" id="7"/>
          <p:cNvSpPr/>
          <p:nvPr/>
        </p:nvSpPr>
        <p:spPr>
          <a:xfrm flipH="false" flipV="false" rot="0">
            <a:off x="1397303" y="6001893"/>
            <a:ext cx="15306613" cy="63622"/>
          </a:xfrm>
          <a:custGeom>
            <a:avLst/>
            <a:gdLst/>
            <a:ahLst/>
            <a:cxnLst/>
            <a:rect r="r" b="b" t="t" l="l"/>
            <a:pathLst>
              <a:path h="63622" w="15306613">
                <a:moveTo>
                  <a:pt x="0" y="0"/>
                </a:moveTo>
                <a:lnTo>
                  <a:pt x="15306613" y="0"/>
                </a:lnTo>
                <a:lnTo>
                  <a:pt x="15306613" y="63622"/>
                </a:lnTo>
                <a:lnTo>
                  <a:pt x="0" y="6362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8" id="8"/>
          <p:cNvGrpSpPr/>
          <p:nvPr/>
        </p:nvGrpSpPr>
        <p:grpSpPr>
          <a:xfrm rot="0">
            <a:off x="12888282" y="3474591"/>
            <a:ext cx="235515" cy="1379544"/>
            <a:chOff x="0" y="0"/>
            <a:chExt cx="209347" cy="1226261"/>
          </a:xfrm>
        </p:grpSpPr>
        <p:sp>
          <p:nvSpPr>
            <p:cNvPr name="Freeform 9" id="9"/>
            <p:cNvSpPr/>
            <p:nvPr/>
          </p:nvSpPr>
          <p:spPr>
            <a:xfrm flipH="false" flipV="false" rot="0">
              <a:off x="0" y="0"/>
              <a:ext cx="209296" cy="1226312"/>
            </a:xfrm>
            <a:custGeom>
              <a:avLst/>
              <a:gdLst/>
              <a:ahLst/>
              <a:cxnLst/>
              <a:rect r="r" b="b" t="t" l="l"/>
              <a:pathLst>
                <a:path h="1226312" w="209296">
                  <a:moveTo>
                    <a:pt x="0" y="0"/>
                  </a:moveTo>
                  <a:lnTo>
                    <a:pt x="209296" y="0"/>
                  </a:lnTo>
                  <a:lnTo>
                    <a:pt x="209296" y="1226312"/>
                  </a:lnTo>
                  <a:lnTo>
                    <a:pt x="0" y="1226312"/>
                  </a:lnTo>
                  <a:lnTo>
                    <a:pt x="0" y="0"/>
                  </a:lnTo>
                  <a:close/>
                </a:path>
              </a:pathLst>
            </a:custGeom>
            <a:blipFill>
              <a:blip r:embed="rId14"/>
              <a:stretch>
                <a:fillRect l="0" t="0" r="-24" b="4"/>
              </a:stretch>
            </a:blipFill>
          </p:spPr>
        </p:sp>
      </p:grpSp>
      <p:grpSp>
        <p:nvGrpSpPr>
          <p:cNvPr name="Group 10" id="10"/>
          <p:cNvGrpSpPr/>
          <p:nvPr/>
        </p:nvGrpSpPr>
        <p:grpSpPr>
          <a:xfrm rot="0">
            <a:off x="12888282" y="7079856"/>
            <a:ext cx="235515" cy="1379544"/>
            <a:chOff x="0" y="0"/>
            <a:chExt cx="209347" cy="1226261"/>
          </a:xfrm>
        </p:grpSpPr>
        <p:sp>
          <p:nvSpPr>
            <p:cNvPr name="Freeform 11" id="11"/>
            <p:cNvSpPr/>
            <p:nvPr/>
          </p:nvSpPr>
          <p:spPr>
            <a:xfrm flipH="false" flipV="false" rot="0">
              <a:off x="0" y="0"/>
              <a:ext cx="209296" cy="1226312"/>
            </a:xfrm>
            <a:custGeom>
              <a:avLst/>
              <a:gdLst/>
              <a:ahLst/>
              <a:cxnLst/>
              <a:rect r="r" b="b" t="t" l="l"/>
              <a:pathLst>
                <a:path h="1226312" w="209296">
                  <a:moveTo>
                    <a:pt x="0" y="0"/>
                  </a:moveTo>
                  <a:lnTo>
                    <a:pt x="209296" y="0"/>
                  </a:lnTo>
                  <a:lnTo>
                    <a:pt x="209296" y="1226312"/>
                  </a:lnTo>
                  <a:lnTo>
                    <a:pt x="0" y="1226312"/>
                  </a:lnTo>
                  <a:lnTo>
                    <a:pt x="0" y="0"/>
                  </a:lnTo>
                  <a:close/>
                </a:path>
              </a:pathLst>
            </a:custGeom>
            <a:blipFill>
              <a:blip r:embed="rId14"/>
              <a:stretch>
                <a:fillRect l="0" t="0" r="-24" b="4"/>
              </a:stretch>
            </a:blipFill>
          </p:spPr>
        </p:sp>
      </p:grpSp>
      <p:sp>
        <p:nvSpPr>
          <p:cNvPr name="Freeform 12" id="12"/>
          <p:cNvSpPr/>
          <p:nvPr/>
        </p:nvSpPr>
        <p:spPr>
          <a:xfrm flipH="false" flipV="false" rot="0">
            <a:off x="3708278" y="2725884"/>
            <a:ext cx="2699952" cy="312396"/>
          </a:xfrm>
          <a:custGeom>
            <a:avLst/>
            <a:gdLst/>
            <a:ahLst/>
            <a:cxnLst/>
            <a:rect r="r" b="b" t="t" l="l"/>
            <a:pathLst>
              <a:path h="312396" w="2699952">
                <a:moveTo>
                  <a:pt x="0" y="0"/>
                </a:moveTo>
                <a:lnTo>
                  <a:pt x="2699952" y="0"/>
                </a:lnTo>
                <a:lnTo>
                  <a:pt x="2699952" y="312396"/>
                </a:lnTo>
                <a:lnTo>
                  <a:pt x="0" y="312396"/>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13" id="13"/>
          <p:cNvGrpSpPr/>
          <p:nvPr/>
        </p:nvGrpSpPr>
        <p:grpSpPr>
          <a:xfrm rot="0">
            <a:off x="3569775" y="6619056"/>
            <a:ext cx="2793306" cy="2704524"/>
            <a:chOff x="0" y="0"/>
            <a:chExt cx="2482939" cy="2404021"/>
          </a:xfrm>
        </p:grpSpPr>
        <p:sp>
          <p:nvSpPr>
            <p:cNvPr name="Freeform 14" id="14"/>
            <p:cNvSpPr/>
            <p:nvPr/>
          </p:nvSpPr>
          <p:spPr>
            <a:xfrm flipH="false" flipV="false" rot="0">
              <a:off x="0" y="0"/>
              <a:ext cx="2482977" cy="2403983"/>
            </a:xfrm>
            <a:custGeom>
              <a:avLst/>
              <a:gdLst/>
              <a:ahLst/>
              <a:cxnLst/>
              <a:rect r="r" b="b" t="t" l="l"/>
              <a:pathLst>
                <a:path h="2403983" w="2482977">
                  <a:moveTo>
                    <a:pt x="0" y="0"/>
                  </a:moveTo>
                  <a:lnTo>
                    <a:pt x="2482977" y="0"/>
                  </a:lnTo>
                  <a:lnTo>
                    <a:pt x="2482977" y="2403983"/>
                  </a:lnTo>
                  <a:lnTo>
                    <a:pt x="0" y="2403983"/>
                  </a:lnTo>
                  <a:lnTo>
                    <a:pt x="0" y="0"/>
                  </a:lnTo>
                  <a:close/>
                </a:path>
              </a:pathLst>
            </a:custGeom>
            <a:blipFill>
              <a:blip r:embed="rId17"/>
              <a:stretch>
                <a:fillRect l="0" t="0" r="1" b="-1"/>
              </a:stretch>
            </a:blipFill>
          </p:spPr>
        </p:sp>
      </p:grpSp>
      <p:grpSp>
        <p:nvGrpSpPr>
          <p:cNvPr name="Group 15" id="15"/>
          <p:cNvGrpSpPr/>
          <p:nvPr/>
        </p:nvGrpSpPr>
        <p:grpSpPr>
          <a:xfrm rot="0">
            <a:off x="6385755" y="6595810"/>
            <a:ext cx="2966842" cy="2727770"/>
            <a:chOff x="0" y="0"/>
            <a:chExt cx="2637193" cy="2424684"/>
          </a:xfrm>
        </p:grpSpPr>
        <p:sp>
          <p:nvSpPr>
            <p:cNvPr name="Freeform 16" id="16"/>
            <p:cNvSpPr/>
            <p:nvPr/>
          </p:nvSpPr>
          <p:spPr>
            <a:xfrm flipH="false" flipV="false" rot="0">
              <a:off x="0" y="0"/>
              <a:ext cx="2637155" cy="2424684"/>
            </a:xfrm>
            <a:custGeom>
              <a:avLst/>
              <a:gdLst/>
              <a:ahLst/>
              <a:cxnLst/>
              <a:rect r="r" b="b" t="t" l="l"/>
              <a:pathLst>
                <a:path h="2424684" w="2637155">
                  <a:moveTo>
                    <a:pt x="0" y="0"/>
                  </a:moveTo>
                  <a:lnTo>
                    <a:pt x="2637155" y="0"/>
                  </a:lnTo>
                  <a:lnTo>
                    <a:pt x="2637155" y="2424684"/>
                  </a:lnTo>
                  <a:lnTo>
                    <a:pt x="0" y="2424684"/>
                  </a:lnTo>
                  <a:lnTo>
                    <a:pt x="0" y="0"/>
                  </a:lnTo>
                  <a:close/>
                </a:path>
              </a:pathLst>
            </a:custGeom>
            <a:blipFill>
              <a:blip r:embed="rId18"/>
              <a:stretch>
                <a:fillRect l="0" t="0" r="-1" b="0"/>
              </a:stretch>
            </a:blipFill>
          </p:spPr>
        </p:sp>
      </p:grpSp>
      <p:grpSp>
        <p:nvGrpSpPr>
          <p:cNvPr name="Group 17" id="17"/>
          <p:cNvGrpSpPr/>
          <p:nvPr/>
        </p:nvGrpSpPr>
        <p:grpSpPr>
          <a:xfrm rot="0">
            <a:off x="9156759" y="6763188"/>
            <a:ext cx="2935981" cy="2689093"/>
            <a:chOff x="0" y="0"/>
            <a:chExt cx="2609761" cy="2390305"/>
          </a:xfrm>
        </p:grpSpPr>
        <p:sp>
          <p:nvSpPr>
            <p:cNvPr name="Freeform 18" id="18"/>
            <p:cNvSpPr/>
            <p:nvPr/>
          </p:nvSpPr>
          <p:spPr>
            <a:xfrm flipH="false" flipV="false" rot="0">
              <a:off x="0" y="0"/>
              <a:ext cx="2609723" cy="2390267"/>
            </a:xfrm>
            <a:custGeom>
              <a:avLst/>
              <a:gdLst/>
              <a:ahLst/>
              <a:cxnLst/>
              <a:rect r="r" b="b" t="t" l="l"/>
              <a:pathLst>
                <a:path h="2390267" w="2609723">
                  <a:moveTo>
                    <a:pt x="0" y="0"/>
                  </a:moveTo>
                  <a:lnTo>
                    <a:pt x="2609723" y="0"/>
                  </a:lnTo>
                  <a:lnTo>
                    <a:pt x="2609723" y="2390267"/>
                  </a:lnTo>
                  <a:lnTo>
                    <a:pt x="0" y="2390267"/>
                  </a:lnTo>
                  <a:lnTo>
                    <a:pt x="0" y="0"/>
                  </a:lnTo>
                  <a:close/>
                </a:path>
              </a:pathLst>
            </a:custGeom>
            <a:blipFill>
              <a:blip r:embed="rId19"/>
              <a:stretch>
                <a:fillRect l="0" t="0" r="-1" b="-1"/>
              </a:stretch>
            </a:blipFill>
          </p:spPr>
        </p:sp>
      </p:grpSp>
      <p:grpSp>
        <p:nvGrpSpPr>
          <p:cNvPr name="Group 19" id="19"/>
          <p:cNvGrpSpPr/>
          <p:nvPr/>
        </p:nvGrpSpPr>
        <p:grpSpPr>
          <a:xfrm rot="0">
            <a:off x="3767328" y="3148965"/>
            <a:ext cx="2747015" cy="2669862"/>
            <a:chOff x="0" y="0"/>
            <a:chExt cx="2441791" cy="2373211"/>
          </a:xfrm>
        </p:grpSpPr>
        <p:sp>
          <p:nvSpPr>
            <p:cNvPr name="Freeform 20" id="20"/>
            <p:cNvSpPr/>
            <p:nvPr/>
          </p:nvSpPr>
          <p:spPr>
            <a:xfrm flipH="false" flipV="false" rot="0">
              <a:off x="0" y="0"/>
              <a:ext cx="2441829" cy="2373249"/>
            </a:xfrm>
            <a:custGeom>
              <a:avLst/>
              <a:gdLst/>
              <a:ahLst/>
              <a:cxnLst/>
              <a:rect r="r" b="b" t="t" l="l"/>
              <a:pathLst>
                <a:path h="2373249" w="2441829">
                  <a:moveTo>
                    <a:pt x="0" y="0"/>
                  </a:moveTo>
                  <a:lnTo>
                    <a:pt x="2441829" y="0"/>
                  </a:lnTo>
                  <a:lnTo>
                    <a:pt x="2441829" y="2373249"/>
                  </a:lnTo>
                  <a:lnTo>
                    <a:pt x="0" y="2373249"/>
                  </a:lnTo>
                  <a:lnTo>
                    <a:pt x="0" y="0"/>
                  </a:lnTo>
                  <a:close/>
                </a:path>
              </a:pathLst>
            </a:custGeom>
            <a:blipFill>
              <a:blip r:embed="rId20"/>
              <a:stretch>
                <a:fillRect l="0" t="0" r="1" b="1"/>
              </a:stretch>
            </a:blipFill>
          </p:spPr>
        </p:sp>
      </p:grpSp>
      <p:grpSp>
        <p:nvGrpSpPr>
          <p:cNvPr name="Group 21" id="21"/>
          <p:cNvGrpSpPr/>
          <p:nvPr/>
        </p:nvGrpSpPr>
        <p:grpSpPr>
          <a:xfrm rot="0">
            <a:off x="6408415" y="3086286"/>
            <a:ext cx="2935981" cy="2689093"/>
            <a:chOff x="0" y="0"/>
            <a:chExt cx="2609761" cy="2390305"/>
          </a:xfrm>
        </p:grpSpPr>
        <p:sp>
          <p:nvSpPr>
            <p:cNvPr name="Freeform 22" id="22"/>
            <p:cNvSpPr/>
            <p:nvPr/>
          </p:nvSpPr>
          <p:spPr>
            <a:xfrm flipH="false" flipV="false" rot="0">
              <a:off x="0" y="0"/>
              <a:ext cx="2609723" cy="2390267"/>
            </a:xfrm>
            <a:custGeom>
              <a:avLst/>
              <a:gdLst/>
              <a:ahLst/>
              <a:cxnLst/>
              <a:rect r="r" b="b" t="t" l="l"/>
              <a:pathLst>
                <a:path h="2390267" w="2609723">
                  <a:moveTo>
                    <a:pt x="0" y="0"/>
                  </a:moveTo>
                  <a:lnTo>
                    <a:pt x="2609723" y="0"/>
                  </a:lnTo>
                  <a:lnTo>
                    <a:pt x="2609723" y="2390267"/>
                  </a:lnTo>
                  <a:lnTo>
                    <a:pt x="0" y="2390267"/>
                  </a:lnTo>
                  <a:lnTo>
                    <a:pt x="0" y="0"/>
                  </a:lnTo>
                  <a:close/>
                </a:path>
              </a:pathLst>
            </a:custGeom>
            <a:blipFill>
              <a:blip r:embed="rId21"/>
              <a:stretch>
                <a:fillRect l="0" t="0" r="-1" b="-1"/>
              </a:stretch>
            </a:blipFill>
          </p:spPr>
        </p:sp>
      </p:grpSp>
      <p:grpSp>
        <p:nvGrpSpPr>
          <p:cNvPr name="Group 23" id="23"/>
          <p:cNvGrpSpPr/>
          <p:nvPr/>
        </p:nvGrpSpPr>
        <p:grpSpPr>
          <a:xfrm rot="0">
            <a:off x="9387645" y="3251835"/>
            <a:ext cx="2758630" cy="2635186"/>
            <a:chOff x="0" y="0"/>
            <a:chExt cx="2452116" cy="2342388"/>
          </a:xfrm>
        </p:grpSpPr>
        <p:sp>
          <p:nvSpPr>
            <p:cNvPr name="Freeform 24" id="24"/>
            <p:cNvSpPr/>
            <p:nvPr/>
          </p:nvSpPr>
          <p:spPr>
            <a:xfrm flipH="false" flipV="false" rot="0">
              <a:off x="0" y="0"/>
              <a:ext cx="2452116" cy="2342388"/>
            </a:xfrm>
            <a:custGeom>
              <a:avLst/>
              <a:gdLst/>
              <a:ahLst/>
              <a:cxnLst/>
              <a:rect r="r" b="b" t="t" l="l"/>
              <a:pathLst>
                <a:path h="2342388" w="2452116">
                  <a:moveTo>
                    <a:pt x="0" y="0"/>
                  </a:moveTo>
                  <a:lnTo>
                    <a:pt x="2452116" y="0"/>
                  </a:lnTo>
                  <a:lnTo>
                    <a:pt x="2452116" y="2342388"/>
                  </a:lnTo>
                  <a:lnTo>
                    <a:pt x="0" y="2342388"/>
                  </a:lnTo>
                  <a:lnTo>
                    <a:pt x="0" y="0"/>
                  </a:lnTo>
                  <a:close/>
                </a:path>
              </a:pathLst>
            </a:custGeom>
            <a:blipFill>
              <a:blip r:embed="rId22"/>
              <a:stretch>
                <a:fillRect l="0" t="0" r="0" b="0"/>
              </a:stretch>
            </a:blipFill>
          </p:spPr>
        </p:sp>
      </p:grpSp>
      <p:sp>
        <p:nvSpPr>
          <p:cNvPr name="TextBox 25" id="25"/>
          <p:cNvSpPr txBox="true"/>
          <p:nvPr/>
        </p:nvSpPr>
        <p:spPr>
          <a:xfrm rot="0">
            <a:off x="2116450" y="2226964"/>
            <a:ext cx="486161"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Aléa</a:t>
            </a:r>
          </a:p>
        </p:txBody>
      </p:sp>
      <p:sp>
        <p:nvSpPr>
          <p:cNvPr name="TextBox 26" id="26"/>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27" id="27"/>
          <p:cNvSpPr txBox="true"/>
          <p:nvPr/>
        </p:nvSpPr>
        <p:spPr>
          <a:xfrm rot="0">
            <a:off x="6968685" y="2226964"/>
            <a:ext cx="1829229" cy="778412"/>
          </a:xfrm>
          <a:prstGeom prst="rect">
            <a:avLst/>
          </a:prstGeom>
        </p:spPr>
        <p:txBody>
          <a:bodyPr anchor="t" rtlCol="false" tIns="0" lIns="0" bIns="0" rIns="0">
            <a:spAutoFit/>
          </a:bodyPr>
          <a:lstStyle/>
          <a:p>
            <a:pPr algn="ctr">
              <a:lnSpc>
                <a:spcPts val="2520"/>
              </a:lnSpc>
            </a:pPr>
            <a:r>
              <a:rPr lang="en-US" b="true" sz="1800" spc="1">
                <a:solidFill>
                  <a:srgbClr val="FFFFFF"/>
                </a:solidFill>
                <a:latin typeface="Arial Bold"/>
                <a:ea typeface="Arial Bold"/>
                <a:cs typeface="Arial Bold"/>
                <a:sym typeface="Arial Bold"/>
              </a:rPr>
              <a:t>Représentations</a:t>
            </a:r>
          </a:p>
          <a:p>
            <a:pPr algn="ctr">
              <a:lnSpc>
                <a:spcPts val="1889"/>
              </a:lnSpc>
            </a:pPr>
            <a:r>
              <a:rPr lang="en-US" sz="1350" spc="5">
                <a:solidFill>
                  <a:srgbClr val="000000"/>
                </a:solidFill>
                <a:latin typeface="Arial"/>
                <a:ea typeface="Arial"/>
                <a:cs typeface="Arial"/>
                <a:sym typeface="Arial"/>
              </a:rPr>
              <a:t>2051-2070</a:t>
            </a:r>
          </a:p>
        </p:txBody>
      </p:sp>
      <p:sp>
        <p:nvSpPr>
          <p:cNvPr name="TextBox 28" id="28"/>
          <p:cNvSpPr txBox="true"/>
          <p:nvPr/>
        </p:nvSpPr>
        <p:spPr>
          <a:xfrm rot="0">
            <a:off x="13278045" y="2226964"/>
            <a:ext cx="2748158"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Légende et commentaire</a:t>
            </a:r>
          </a:p>
        </p:txBody>
      </p:sp>
      <p:sp>
        <p:nvSpPr>
          <p:cNvPr name="TextBox 29" id="29"/>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30" id="30"/>
          <p:cNvSpPr txBox="true"/>
          <p:nvPr/>
        </p:nvSpPr>
        <p:spPr>
          <a:xfrm rot="0">
            <a:off x="1534820" y="1575273"/>
            <a:ext cx="9187434" cy="471054"/>
          </a:xfrm>
          <a:prstGeom prst="rect">
            <a:avLst/>
          </a:prstGeom>
        </p:spPr>
        <p:txBody>
          <a:bodyPr anchor="t" rtlCol="false" tIns="0" lIns="0" bIns="0" rIns="0">
            <a:spAutoFit/>
          </a:bodyPr>
          <a:lstStyle/>
          <a:p>
            <a:pPr algn="l">
              <a:lnSpc>
                <a:spcPts val="3779"/>
              </a:lnSpc>
            </a:pPr>
            <a:r>
              <a:rPr lang="en-US" b="true" sz="2700">
                <a:solidFill>
                  <a:srgbClr val="000000"/>
                </a:solidFill>
                <a:latin typeface="Arial Bold"/>
                <a:ea typeface="Arial Bold"/>
                <a:cs typeface="Arial Bold"/>
                <a:sym typeface="Arial Bold"/>
              </a:rPr>
              <a:t>Un territoire soumis à de très nombreux aléas dès 2050</a:t>
            </a:r>
          </a:p>
        </p:txBody>
      </p:sp>
      <p:sp>
        <p:nvSpPr>
          <p:cNvPr name="TextBox 31" id="31"/>
          <p:cNvSpPr txBox="true"/>
          <p:nvPr/>
        </p:nvSpPr>
        <p:spPr>
          <a:xfrm rot="0">
            <a:off x="1534820" y="781117"/>
            <a:ext cx="15227746"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Zoom sur les risques physiques (scénario +4° / RCP 8.5) </a:t>
            </a:r>
          </a:p>
        </p:txBody>
      </p:sp>
      <p:sp>
        <p:nvSpPr>
          <p:cNvPr name="TextBox 32" id="32"/>
          <p:cNvSpPr txBox="true"/>
          <p:nvPr/>
        </p:nvSpPr>
        <p:spPr>
          <a:xfrm rot="0">
            <a:off x="1830629" y="2957355"/>
            <a:ext cx="1130084"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Vagues de </a:t>
            </a:r>
          </a:p>
        </p:txBody>
      </p:sp>
      <p:sp>
        <p:nvSpPr>
          <p:cNvPr name="TextBox 33" id="33"/>
          <p:cNvSpPr txBox="true"/>
          <p:nvPr/>
        </p:nvSpPr>
        <p:spPr>
          <a:xfrm rot="0">
            <a:off x="1981576" y="3208815"/>
            <a:ext cx="762181"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chaleur</a:t>
            </a:r>
          </a:p>
        </p:txBody>
      </p:sp>
      <p:sp>
        <p:nvSpPr>
          <p:cNvPr name="TextBox 34" id="34"/>
          <p:cNvSpPr txBox="true"/>
          <p:nvPr/>
        </p:nvSpPr>
        <p:spPr>
          <a:xfrm rot="0">
            <a:off x="1702613" y="6446177"/>
            <a:ext cx="1390288"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Inondations / </a:t>
            </a:r>
          </a:p>
        </p:txBody>
      </p:sp>
      <p:sp>
        <p:nvSpPr>
          <p:cNvPr name="TextBox 35" id="35"/>
          <p:cNvSpPr txBox="true"/>
          <p:nvPr/>
        </p:nvSpPr>
        <p:spPr>
          <a:xfrm rot="0">
            <a:off x="1759763" y="6697637"/>
            <a:ext cx="1215681"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submersion</a:t>
            </a:r>
          </a:p>
        </p:txBody>
      </p:sp>
      <p:sp>
        <p:nvSpPr>
          <p:cNvPr name="TextBox 36" id="36"/>
          <p:cNvSpPr txBox="true"/>
          <p:nvPr/>
        </p:nvSpPr>
        <p:spPr>
          <a:xfrm rot="0">
            <a:off x="1534820" y="5018280"/>
            <a:ext cx="1570839" cy="748313"/>
          </a:xfrm>
          <a:prstGeom prst="rect">
            <a:avLst/>
          </a:prstGeom>
        </p:spPr>
        <p:txBody>
          <a:bodyPr anchor="t" rtlCol="false" tIns="0" lIns="0" bIns="0" rIns="0">
            <a:spAutoFit/>
          </a:bodyPr>
          <a:lstStyle/>
          <a:p>
            <a:pPr algn="l">
              <a:lnSpc>
                <a:spcPts val="1439"/>
              </a:lnSpc>
            </a:pPr>
            <a:r>
              <a:rPr lang="en-US" sz="1205">
                <a:solidFill>
                  <a:srgbClr val="000000"/>
                </a:solidFill>
                <a:latin typeface="Arial"/>
                <a:ea typeface="Arial"/>
                <a:cs typeface="Arial"/>
                <a:sym typeface="Arial"/>
              </a:rPr>
              <a:t>Température max &gt; à 5°C par rapport à la normale pendant au moins 5 jours de suite)</a:t>
            </a:r>
          </a:p>
        </p:txBody>
      </p:sp>
      <p:sp>
        <p:nvSpPr>
          <p:cNvPr name="TextBox 37" id="37"/>
          <p:cNvSpPr txBox="true"/>
          <p:nvPr/>
        </p:nvSpPr>
        <p:spPr>
          <a:xfrm rot="0">
            <a:off x="1534820" y="8288588"/>
            <a:ext cx="1823156" cy="931650"/>
          </a:xfrm>
          <a:prstGeom prst="rect">
            <a:avLst/>
          </a:prstGeom>
        </p:spPr>
        <p:txBody>
          <a:bodyPr anchor="t" rtlCol="false" tIns="0" lIns="0" bIns="0" rIns="0">
            <a:spAutoFit/>
          </a:bodyPr>
          <a:lstStyle/>
          <a:p>
            <a:pPr algn="l">
              <a:lnSpc>
                <a:spcPts val="1441"/>
              </a:lnSpc>
            </a:pPr>
            <a:r>
              <a:rPr lang="en-US" sz="1205">
                <a:solidFill>
                  <a:srgbClr val="000000"/>
                </a:solidFill>
                <a:latin typeface="Arial"/>
                <a:ea typeface="Arial"/>
                <a:cs typeface="Arial"/>
                <a:sym typeface="Arial"/>
              </a:rPr>
              <a:t>Territoires à risque d’inondations (données historiques) et projections d’intensification des précipitations</a:t>
            </a:r>
          </a:p>
        </p:txBody>
      </p:sp>
      <p:sp>
        <p:nvSpPr>
          <p:cNvPr name="TextBox 38" id="38"/>
          <p:cNvSpPr txBox="true"/>
          <p:nvPr/>
        </p:nvSpPr>
        <p:spPr>
          <a:xfrm rot="0">
            <a:off x="4644766" y="2763307"/>
            <a:ext cx="841048" cy="240297"/>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2021-2050</a:t>
            </a:r>
          </a:p>
        </p:txBody>
      </p:sp>
      <p:sp>
        <p:nvSpPr>
          <p:cNvPr name="TextBox 39" id="39"/>
          <p:cNvSpPr txBox="true"/>
          <p:nvPr/>
        </p:nvSpPr>
        <p:spPr>
          <a:xfrm rot="0">
            <a:off x="4644766" y="6242028"/>
            <a:ext cx="841048" cy="240297"/>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2021-2050</a:t>
            </a:r>
          </a:p>
        </p:txBody>
      </p:sp>
      <p:sp>
        <p:nvSpPr>
          <p:cNvPr name="TextBox 40" id="40"/>
          <p:cNvSpPr txBox="true"/>
          <p:nvPr/>
        </p:nvSpPr>
        <p:spPr>
          <a:xfrm rot="0">
            <a:off x="7451031" y="6242028"/>
            <a:ext cx="841048" cy="240297"/>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2051-2070</a:t>
            </a:r>
          </a:p>
        </p:txBody>
      </p:sp>
      <p:sp>
        <p:nvSpPr>
          <p:cNvPr name="TextBox 41" id="41"/>
          <p:cNvSpPr txBox="true"/>
          <p:nvPr/>
        </p:nvSpPr>
        <p:spPr>
          <a:xfrm rot="0">
            <a:off x="10257282" y="2763307"/>
            <a:ext cx="841048" cy="240297"/>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2071-2100</a:t>
            </a:r>
          </a:p>
        </p:txBody>
      </p:sp>
      <p:sp>
        <p:nvSpPr>
          <p:cNvPr name="TextBox 42" id="42"/>
          <p:cNvSpPr txBox="true"/>
          <p:nvPr/>
        </p:nvSpPr>
        <p:spPr>
          <a:xfrm rot="0">
            <a:off x="10257282" y="6242028"/>
            <a:ext cx="841048" cy="240297"/>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2071-2100</a:t>
            </a:r>
          </a:p>
        </p:txBody>
      </p:sp>
      <p:sp>
        <p:nvSpPr>
          <p:cNvPr name="TextBox 43" id="43"/>
          <p:cNvSpPr txBox="true"/>
          <p:nvPr/>
        </p:nvSpPr>
        <p:spPr>
          <a:xfrm rot="0">
            <a:off x="13653821" y="3511172"/>
            <a:ext cx="48749" cy="240825"/>
          </a:xfrm>
          <a:prstGeom prst="rect">
            <a:avLst/>
          </a:prstGeom>
        </p:spPr>
        <p:txBody>
          <a:bodyPr anchor="t" rtlCol="false" tIns="0" lIns="0" bIns="0" rIns="0">
            <a:spAutoFit/>
          </a:bodyPr>
          <a:lstStyle/>
          <a:p>
            <a:pPr algn="l">
              <a:lnSpc>
                <a:spcPts val="1895"/>
              </a:lnSpc>
            </a:pPr>
            <a:r>
              <a:rPr lang="en-US" sz="1353">
                <a:solidFill>
                  <a:srgbClr val="000000"/>
                </a:solidFill>
                <a:latin typeface="Arial"/>
                <a:ea typeface="Arial"/>
                <a:cs typeface="Arial"/>
                <a:sym typeface="Arial"/>
              </a:rPr>
              <a:t> </a:t>
            </a:r>
          </a:p>
        </p:txBody>
      </p:sp>
      <p:sp>
        <p:nvSpPr>
          <p:cNvPr name="TextBox 44" id="44"/>
          <p:cNvSpPr txBox="true"/>
          <p:nvPr/>
        </p:nvSpPr>
        <p:spPr>
          <a:xfrm rot="0">
            <a:off x="13203936" y="3756012"/>
            <a:ext cx="1809126" cy="1048017"/>
          </a:xfrm>
          <a:prstGeom prst="rect">
            <a:avLst/>
          </a:prstGeom>
        </p:spPr>
        <p:txBody>
          <a:bodyPr anchor="t" rtlCol="false" tIns="0" lIns="0" bIns="0" rIns="0">
            <a:spAutoFit/>
          </a:bodyPr>
          <a:lstStyle/>
          <a:p>
            <a:pPr algn="l">
              <a:lnSpc>
                <a:spcPts val="2069"/>
              </a:lnSpc>
            </a:pPr>
            <a:r>
              <a:rPr lang="en-US" sz="1350">
                <a:solidFill>
                  <a:srgbClr val="000000"/>
                </a:solidFill>
                <a:latin typeface="Arial"/>
                <a:ea typeface="Arial"/>
                <a:cs typeface="Arial"/>
                <a:sym typeface="Arial"/>
              </a:rPr>
              <a:t>Score 2 : 5 à 10 jours Score 3 : 10 à 15 jours Score 4 : 15 à 30 jours Score 5 : &gt; 30 jours</a:t>
            </a:r>
          </a:p>
        </p:txBody>
      </p:sp>
      <p:sp>
        <p:nvSpPr>
          <p:cNvPr name="TextBox 45" id="45"/>
          <p:cNvSpPr txBox="true"/>
          <p:nvPr/>
        </p:nvSpPr>
        <p:spPr>
          <a:xfrm rot="0">
            <a:off x="13203936" y="7082709"/>
            <a:ext cx="3462090" cy="1460716"/>
          </a:xfrm>
          <a:prstGeom prst="rect">
            <a:avLst/>
          </a:prstGeom>
        </p:spPr>
        <p:txBody>
          <a:bodyPr anchor="t" rtlCol="false" tIns="0" lIns="0" bIns="0" rIns="0">
            <a:spAutoFit/>
          </a:bodyPr>
          <a:lstStyle/>
          <a:p>
            <a:pPr algn="l">
              <a:lnSpc>
                <a:spcPts val="1602"/>
              </a:lnSpc>
            </a:pPr>
            <a:r>
              <a:rPr lang="en-US" sz="1350">
                <a:solidFill>
                  <a:srgbClr val="000000"/>
                </a:solidFill>
                <a:latin typeface="Arial"/>
                <a:ea typeface="Arial"/>
                <a:cs typeface="Arial"/>
                <a:sym typeface="Arial"/>
              </a:rPr>
              <a:t>Score 1 : risque faible</a:t>
            </a:r>
          </a:p>
          <a:p>
            <a:pPr algn="l">
              <a:lnSpc>
                <a:spcPts val="1602"/>
              </a:lnSpc>
            </a:pPr>
            <a:r>
              <a:rPr lang="en-US" sz="1350">
                <a:solidFill>
                  <a:srgbClr val="000000"/>
                </a:solidFill>
                <a:latin typeface="Arial"/>
                <a:ea typeface="Arial"/>
                <a:cs typeface="Arial"/>
                <a:sym typeface="Arial"/>
              </a:rPr>
              <a:t>Score 2 : intensification des précipitations Score 3 : zones inondables risque contenu Score 4 : zones inondables et intensification </a:t>
            </a:r>
          </a:p>
          <a:p>
            <a:pPr algn="l">
              <a:lnSpc>
                <a:spcPts val="675"/>
              </a:lnSpc>
            </a:pPr>
            <a:r>
              <a:rPr lang="en-US" sz="1350" spc="2">
                <a:solidFill>
                  <a:srgbClr val="000000"/>
                </a:solidFill>
                <a:latin typeface="Arial"/>
                <a:ea typeface="Arial"/>
                <a:cs typeface="Arial"/>
                <a:sym typeface="Arial"/>
              </a:rPr>
              <a:t>des précipitations</a:t>
            </a:r>
          </a:p>
          <a:p>
            <a:pPr algn="l" rtl="true">
              <a:lnSpc>
                <a:spcPts val="675"/>
              </a:lnSpc>
            </a:pPr>
          </a:p>
          <a:p>
            <a:pPr algn="l">
              <a:lnSpc>
                <a:spcPts val="1134"/>
              </a:lnSpc>
            </a:pPr>
            <a:r>
              <a:rPr lang="en-US" sz="1350">
                <a:solidFill>
                  <a:srgbClr val="000000"/>
                </a:solidFill>
                <a:latin typeface="Arial"/>
                <a:ea typeface="Arial"/>
                <a:cs typeface="Arial"/>
                <a:sym typeface="Arial"/>
              </a:rPr>
              <a:t>Score 5 : zones inondables et précipitations extrêmes</a:t>
            </a:r>
          </a:p>
        </p:txBody>
      </p:sp>
      <p:sp>
        <p:nvSpPr>
          <p:cNvPr name="TextBox 46" id="46"/>
          <p:cNvSpPr txBox="true"/>
          <p:nvPr/>
        </p:nvSpPr>
        <p:spPr>
          <a:xfrm rot="0">
            <a:off x="12525380" y="2729394"/>
            <a:ext cx="4124958" cy="700007"/>
          </a:xfrm>
          <a:prstGeom prst="rect">
            <a:avLst/>
          </a:prstGeom>
        </p:spPr>
        <p:txBody>
          <a:bodyPr anchor="t" rtlCol="false" tIns="0" lIns="0" bIns="0" rIns="0">
            <a:spAutoFit/>
          </a:bodyPr>
          <a:lstStyle/>
          <a:p>
            <a:pPr algn="l">
              <a:lnSpc>
                <a:spcPts val="1800"/>
              </a:lnSpc>
            </a:pPr>
            <a:r>
              <a:rPr lang="en-US" sz="1494">
                <a:solidFill>
                  <a:srgbClr val="000000"/>
                </a:solidFill>
                <a:latin typeface="Arial"/>
                <a:ea typeface="Arial"/>
                <a:cs typeface="Arial"/>
                <a:sym typeface="Arial"/>
              </a:rPr>
              <a:t>Le score mesure l’évolution du nombre de jours de vagues de chaleurs en plus par rapport à la moyenne historique </a:t>
            </a:r>
          </a:p>
        </p:txBody>
      </p:sp>
      <p:sp>
        <p:nvSpPr>
          <p:cNvPr name="TextBox 47" id="47"/>
          <p:cNvSpPr txBox="true"/>
          <p:nvPr/>
        </p:nvSpPr>
        <p:spPr>
          <a:xfrm rot="0">
            <a:off x="12518522" y="6248119"/>
            <a:ext cx="4449128" cy="700007"/>
          </a:xfrm>
          <a:prstGeom prst="rect">
            <a:avLst/>
          </a:prstGeom>
        </p:spPr>
        <p:txBody>
          <a:bodyPr anchor="t" rtlCol="false" tIns="0" lIns="0" bIns="0" rIns="0">
            <a:spAutoFit/>
          </a:bodyPr>
          <a:lstStyle/>
          <a:p>
            <a:pPr algn="l">
              <a:lnSpc>
                <a:spcPts val="1800"/>
              </a:lnSpc>
            </a:pPr>
            <a:r>
              <a:rPr lang="en-US" sz="1494">
                <a:solidFill>
                  <a:srgbClr val="000000"/>
                </a:solidFill>
                <a:latin typeface="Arial"/>
                <a:ea typeface="Arial"/>
                <a:cs typeface="Arial"/>
                <a:sym typeface="Arial"/>
              </a:rPr>
              <a:t>Le score tient compte des territoires historiquement à risque d’inondation et inclut des projections d’évolution des précipitations extrêmes</a:t>
            </a:r>
          </a:p>
        </p:txBody>
      </p:sp>
      <p:sp>
        <p:nvSpPr>
          <p:cNvPr name="TextBox 48" id="48"/>
          <p:cNvSpPr txBox="true"/>
          <p:nvPr/>
        </p:nvSpPr>
        <p:spPr>
          <a:xfrm rot="0">
            <a:off x="13203936" y="3511172"/>
            <a:ext cx="1564781" cy="240825"/>
          </a:xfrm>
          <a:prstGeom prst="rect">
            <a:avLst/>
          </a:prstGeom>
        </p:spPr>
        <p:txBody>
          <a:bodyPr anchor="t" rtlCol="false" tIns="0" lIns="0" bIns="0" rIns="0">
            <a:spAutoFit/>
          </a:bodyPr>
          <a:lstStyle/>
          <a:p>
            <a:pPr algn="l">
              <a:lnSpc>
                <a:spcPts val="1895"/>
              </a:lnSpc>
            </a:pPr>
            <a:r>
              <a:rPr lang="en-US" sz="1353">
                <a:solidFill>
                  <a:srgbClr val="000000"/>
                </a:solidFill>
                <a:latin typeface="Arial"/>
                <a:ea typeface="Arial"/>
                <a:cs typeface="Arial"/>
                <a:sym typeface="Arial"/>
              </a:rPr>
              <a:t>Score1 : 0à5jours</a:t>
            </a:r>
          </a:p>
        </p:txBody>
      </p:sp>
      <p:sp>
        <p:nvSpPr>
          <p:cNvPr name="TextBox 49" id="49"/>
          <p:cNvSpPr txBox="true"/>
          <p:nvPr/>
        </p:nvSpPr>
        <p:spPr>
          <a:xfrm rot="0">
            <a:off x="12525380" y="5004535"/>
            <a:ext cx="3954266" cy="700392"/>
          </a:xfrm>
          <a:prstGeom prst="rect">
            <a:avLst/>
          </a:prstGeom>
        </p:spPr>
        <p:txBody>
          <a:bodyPr anchor="t" rtlCol="false" tIns="0" lIns="0" bIns="0" rIns="0">
            <a:spAutoFit/>
          </a:bodyPr>
          <a:lstStyle/>
          <a:p>
            <a:pPr algn="l">
              <a:lnSpc>
                <a:spcPts val="1800"/>
              </a:lnSpc>
            </a:pPr>
            <a:r>
              <a:rPr lang="en-US" b="true" sz="1494">
                <a:solidFill>
                  <a:srgbClr val="000000"/>
                </a:solidFill>
                <a:latin typeface="Arial Bold"/>
                <a:ea typeface="Arial Bold"/>
                <a:cs typeface="Arial Bold"/>
                <a:sym typeface="Arial Bold"/>
              </a:rPr>
              <a:t>Nous anticipons une hausse de plus de 30 jours du nombre de jours de vagues de chaleurs annuelles d’ici 2070</a:t>
            </a:r>
          </a:p>
        </p:txBody>
      </p:sp>
      <p:sp>
        <p:nvSpPr>
          <p:cNvPr name="TextBox 50" id="50"/>
          <p:cNvSpPr txBox="true"/>
          <p:nvPr/>
        </p:nvSpPr>
        <p:spPr>
          <a:xfrm rot="0">
            <a:off x="12518522" y="8606771"/>
            <a:ext cx="4173150" cy="700007"/>
          </a:xfrm>
          <a:prstGeom prst="rect">
            <a:avLst/>
          </a:prstGeom>
        </p:spPr>
        <p:txBody>
          <a:bodyPr anchor="t" rtlCol="false" tIns="0" lIns="0" bIns="0" rIns="0">
            <a:spAutoFit/>
          </a:bodyPr>
          <a:lstStyle/>
          <a:p>
            <a:pPr algn="l">
              <a:lnSpc>
                <a:spcPts val="1800"/>
              </a:lnSpc>
            </a:pPr>
            <a:r>
              <a:rPr lang="en-US" b="true" sz="1494">
                <a:solidFill>
                  <a:srgbClr val="000000"/>
                </a:solidFill>
                <a:latin typeface="Arial Bold"/>
                <a:ea typeface="Arial Bold"/>
                <a:cs typeface="Arial Bold"/>
                <a:sym typeface="Arial Bold"/>
              </a:rPr>
              <a:t>A l’horizon 2070 nous anticipons une intensification des risques d’inondations sur les territoires déjà exposés historiquement</a:t>
            </a:r>
          </a:p>
        </p:txBody>
      </p:sp>
      <p:sp>
        <p:nvSpPr>
          <p:cNvPr name="TextBox 51" id="51"/>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15</a:t>
            </a:r>
          </a:p>
        </p:txBody>
      </p:sp>
    </p:spTree>
  </p:cSld>
  <p:clrMapOvr>
    <a:masterClrMapping/>
  </p:clrMapOvr>
  <p:transition spd="slow">
    <p:fade/>
  </p:transition>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94919" y="2109135"/>
            <a:ext cx="2121794" cy="3827893"/>
          </a:xfrm>
          <a:custGeom>
            <a:avLst/>
            <a:gdLst/>
            <a:ahLst/>
            <a:cxnLst/>
            <a:rect r="r" b="b" t="t" l="l"/>
            <a:pathLst>
              <a:path h="3827893" w="2121794">
                <a:moveTo>
                  <a:pt x="0" y="0"/>
                </a:moveTo>
                <a:lnTo>
                  <a:pt x="2121794" y="0"/>
                </a:lnTo>
                <a:lnTo>
                  <a:pt x="2121794" y="3827893"/>
                </a:lnTo>
                <a:lnTo>
                  <a:pt x="0" y="382789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3481107" y="2109135"/>
            <a:ext cx="8767567" cy="1024399"/>
          </a:xfrm>
          <a:custGeom>
            <a:avLst/>
            <a:gdLst/>
            <a:ahLst/>
            <a:cxnLst/>
            <a:rect r="r" b="b" t="t" l="l"/>
            <a:pathLst>
              <a:path h="1024399" w="8767567">
                <a:moveTo>
                  <a:pt x="0" y="0"/>
                </a:moveTo>
                <a:lnTo>
                  <a:pt x="8767567" y="0"/>
                </a:lnTo>
                <a:lnTo>
                  <a:pt x="8767567" y="1024399"/>
                </a:lnTo>
                <a:lnTo>
                  <a:pt x="0" y="102439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60908" y="8606804"/>
            <a:ext cx="17098894" cy="1018313"/>
          </a:xfrm>
          <a:custGeom>
            <a:avLst/>
            <a:gdLst/>
            <a:ahLst/>
            <a:cxnLst/>
            <a:rect r="r" b="b" t="t" l="l"/>
            <a:pathLst>
              <a:path h="1018313" w="17098894">
                <a:moveTo>
                  <a:pt x="0" y="0"/>
                </a:moveTo>
                <a:lnTo>
                  <a:pt x="17098894" y="0"/>
                </a:lnTo>
                <a:lnTo>
                  <a:pt x="17098894" y="1018313"/>
                </a:lnTo>
                <a:lnTo>
                  <a:pt x="0" y="101831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2284493" y="2109135"/>
            <a:ext cx="4680014" cy="3848552"/>
          </a:xfrm>
          <a:custGeom>
            <a:avLst/>
            <a:gdLst/>
            <a:ahLst/>
            <a:cxnLst/>
            <a:rect r="r" b="b" t="t" l="l"/>
            <a:pathLst>
              <a:path h="3848552" w="4680014">
                <a:moveTo>
                  <a:pt x="0" y="0"/>
                </a:moveTo>
                <a:lnTo>
                  <a:pt x="4680013" y="0"/>
                </a:lnTo>
                <a:lnTo>
                  <a:pt x="4680013" y="3848552"/>
                </a:lnTo>
                <a:lnTo>
                  <a:pt x="0" y="384855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7" id="7"/>
          <p:cNvGrpSpPr/>
          <p:nvPr/>
        </p:nvGrpSpPr>
        <p:grpSpPr>
          <a:xfrm rot="0">
            <a:off x="12888282" y="3615938"/>
            <a:ext cx="235515" cy="1379544"/>
            <a:chOff x="0" y="0"/>
            <a:chExt cx="209347" cy="1226261"/>
          </a:xfrm>
        </p:grpSpPr>
        <p:sp>
          <p:nvSpPr>
            <p:cNvPr name="Freeform 8" id="8"/>
            <p:cNvSpPr/>
            <p:nvPr/>
          </p:nvSpPr>
          <p:spPr>
            <a:xfrm flipH="false" flipV="false" rot="0">
              <a:off x="0" y="0"/>
              <a:ext cx="209296" cy="1226312"/>
            </a:xfrm>
            <a:custGeom>
              <a:avLst/>
              <a:gdLst/>
              <a:ahLst/>
              <a:cxnLst/>
              <a:rect r="r" b="b" t="t" l="l"/>
              <a:pathLst>
                <a:path h="1226312" w="209296">
                  <a:moveTo>
                    <a:pt x="0" y="0"/>
                  </a:moveTo>
                  <a:lnTo>
                    <a:pt x="209296" y="0"/>
                  </a:lnTo>
                  <a:lnTo>
                    <a:pt x="209296" y="1226312"/>
                  </a:lnTo>
                  <a:lnTo>
                    <a:pt x="0" y="1226312"/>
                  </a:lnTo>
                  <a:lnTo>
                    <a:pt x="0" y="0"/>
                  </a:lnTo>
                  <a:close/>
                </a:path>
              </a:pathLst>
            </a:custGeom>
            <a:blipFill>
              <a:blip r:embed="rId12"/>
              <a:stretch>
                <a:fillRect l="0" t="0" r="-24" b="4"/>
              </a:stretch>
            </a:blipFill>
          </p:spPr>
        </p:sp>
      </p:grpSp>
      <p:sp>
        <p:nvSpPr>
          <p:cNvPr name="Freeform 9" id="9"/>
          <p:cNvSpPr/>
          <p:nvPr/>
        </p:nvSpPr>
        <p:spPr>
          <a:xfrm flipH="false" flipV="false" rot="0">
            <a:off x="1397303" y="6001893"/>
            <a:ext cx="15306613" cy="63622"/>
          </a:xfrm>
          <a:custGeom>
            <a:avLst/>
            <a:gdLst/>
            <a:ahLst/>
            <a:cxnLst/>
            <a:rect r="r" b="b" t="t" l="l"/>
            <a:pathLst>
              <a:path h="63622" w="15306613">
                <a:moveTo>
                  <a:pt x="0" y="0"/>
                </a:moveTo>
                <a:lnTo>
                  <a:pt x="15306613" y="0"/>
                </a:lnTo>
                <a:lnTo>
                  <a:pt x="15306613" y="63622"/>
                </a:lnTo>
                <a:lnTo>
                  <a:pt x="0" y="6362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0" id="10"/>
          <p:cNvGrpSpPr/>
          <p:nvPr/>
        </p:nvGrpSpPr>
        <p:grpSpPr>
          <a:xfrm rot="0">
            <a:off x="3607494" y="3210501"/>
            <a:ext cx="2882074" cy="2706052"/>
            <a:chOff x="0" y="0"/>
            <a:chExt cx="2561844" cy="2405380"/>
          </a:xfrm>
        </p:grpSpPr>
        <p:sp>
          <p:nvSpPr>
            <p:cNvPr name="Freeform 11" id="11"/>
            <p:cNvSpPr/>
            <p:nvPr/>
          </p:nvSpPr>
          <p:spPr>
            <a:xfrm flipH="false" flipV="false" rot="0">
              <a:off x="0" y="0"/>
              <a:ext cx="2561844" cy="2405380"/>
            </a:xfrm>
            <a:custGeom>
              <a:avLst/>
              <a:gdLst/>
              <a:ahLst/>
              <a:cxnLst/>
              <a:rect r="r" b="b" t="t" l="l"/>
              <a:pathLst>
                <a:path h="2405380" w="2561844">
                  <a:moveTo>
                    <a:pt x="0" y="0"/>
                  </a:moveTo>
                  <a:lnTo>
                    <a:pt x="2561844" y="0"/>
                  </a:lnTo>
                  <a:lnTo>
                    <a:pt x="2561844" y="2405380"/>
                  </a:lnTo>
                  <a:lnTo>
                    <a:pt x="0" y="2405380"/>
                  </a:lnTo>
                  <a:lnTo>
                    <a:pt x="0" y="0"/>
                  </a:lnTo>
                  <a:close/>
                </a:path>
              </a:pathLst>
            </a:custGeom>
            <a:blipFill>
              <a:blip r:embed="rId15"/>
              <a:stretch>
                <a:fillRect l="0" t="0" r="0" b="0"/>
              </a:stretch>
            </a:blipFill>
          </p:spPr>
        </p:sp>
      </p:grpSp>
      <p:grpSp>
        <p:nvGrpSpPr>
          <p:cNvPr name="Group 12" id="12"/>
          <p:cNvGrpSpPr/>
          <p:nvPr/>
        </p:nvGrpSpPr>
        <p:grpSpPr>
          <a:xfrm rot="0">
            <a:off x="6523858" y="3229161"/>
            <a:ext cx="5515361" cy="2642230"/>
            <a:chOff x="0" y="0"/>
            <a:chExt cx="4902543" cy="2348649"/>
          </a:xfrm>
        </p:grpSpPr>
        <p:sp>
          <p:nvSpPr>
            <p:cNvPr name="Freeform 13" id="13"/>
            <p:cNvSpPr/>
            <p:nvPr/>
          </p:nvSpPr>
          <p:spPr>
            <a:xfrm flipH="false" flipV="false" rot="0">
              <a:off x="0" y="0"/>
              <a:ext cx="4902581" cy="2348611"/>
            </a:xfrm>
            <a:custGeom>
              <a:avLst/>
              <a:gdLst/>
              <a:ahLst/>
              <a:cxnLst/>
              <a:rect r="r" b="b" t="t" l="l"/>
              <a:pathLst>
                <a:path h="2348611" w="4902581">
                  <a:moveTo>
                    <a:pt x="0" y="0"/>
                  </a:moveTo>
                  <a:lnTo>
                    <a:pt x="4902581" y="0"/>
                  </a:lnTo>
                  <a:lnTo>
                    <a:pt x="4902581" y="2348611"/>
                  </a:lnTo>
                  <a:lnTo>
                    <a:pt x="0" y="2348611"/>
                  </a:lnTo>
                  <a:lnTo>
                    <a:pt x="0" y="0"/>
                  </a:lnTo>
                  <a:close/>
                </a:path>
              </a:pathLst>
            </a:custGeom>
            <a:blipFill>
              <a:blip r:embed="rId16"/>
              <a:stretch>
                <a:fillRect l="0" t="0" r="0" b="-1"/>
              </a:stretch>
            </a:blipFill>
          </p:spPr>
        </p:sp>
      </p:grpSp>
      <p:grpSp>
        <p:nvGrpSpPr>
          <p:cNvPr name="Group 14" id="14"/>
          <p:cNvGrpSpPr/>
          <p:nvPr/>
        </p:nvGrpSpPr>
        <p:grpSpPr>
          <a:xfrm rot="0">
            <a:off x="3679888" y="6590138"/>
            <a:ext cx="2756916" cy="2699952"/>
            <a:chOff x="0" y="0"/>
            <a:chExt cx="2450592" cy="2399957"/>
          </a:xfrm>
        </p:grpSpPr>
        <p:sp>
          <p:nvSpPr>
            <p:cNvPr name="Freeform 15" id="15"/>
            <p:cNvSpPr/>
            <p:nvPr/>
          </p:nvSpPr>
          <p:spPr>
            <a:xfrm flipH="false" flipV="false" rot="0">
              <a:off x="0" y="0"/>
              <a:ext cx="2450592" cy="2399919"/>
            </a:xfrm>
            <a:custGeom>
              <a:avLst/>
              <a:gdLst/>
              <a:ahLst/>
              <a:cxnLst/>
              <a:rect r="r" b="b" t="t" l="l"/>
              <a:pathLst>
                <a:path h="2399919" w="2450592">
                  <a:moveTo>
                    <a:pt x="0" y="0"/>
                  </a:moveTo>
                  <a:lnTo>
                    <a:pt x="2450592" y="0"/>
                  </a:lnTo>
                  <a:lnTo>
                    <a:pt x="2450592" y="2399919"/>
                  </a:lnTo>
                  <a:lnTo>
                    <a:pt x="0" y="2399919"/>
                  </a:lnTo>
                  <a:lnTo>
                    <a:pt x="0" y="0"/>
                  </a:lnTo>
                  <a:close/>
                </a:path>
              </a:pathLst>
            </a:custGeom>
            <a:blipFill>
              <a:blip r:embed="rId17"/>
              <a:stretch>
                <a:fillRect l="0" t="0" r="0" b="-1"/>
              </a:stretch>
            </a:blipFill>
          </p:spPr>
        </p:sp>
      </p:grpSp>
      <p:grpSp>
        <p:nvGrpSpPr>
          <p:cNvPr name="Group 16" id="16"/>
          <p:cNvGrpSpPr/>
          <p:nvPr/>
        </p:nvGrpSpPr>
        <p:grpSpPr>
          <a:xfrm rot="0">
            <a:off x="6523858" y="6590138"/>
            <a:ext cx="5658993" cy="2699952"/>
            <a:chOff x="0" y="0"/>
            <a:chExt cx="5030216" cy="2399957"/>
          </a:xfrm>
        </p:grpSpPr>
        <p:sp>
          <p:nvSpPr>
            <p:cNvPr name="Freeform 17" id="17"/>
            <p:cNvSpPr/>
            <p:nvPr/>
          </p:nvSpPr>
          <p:spPr>
            <a:xfrm flipH="false" flipV="false" rot="0">
              <a:off x="0" y="0"/>
              <a:ext cx="5030216" cy="2399919"/>
            </a:xfrm>
            <a:custGeom>
              <a:avLst/>
              <a:gdLst/>
              <a:ahLst/>
              <a:cxnLst/>
              <a:rect r="r" b="b" t="t" l="l"/>
              <a:pathLst>
                <a:path h="2399919" w="5030216">
                  <a:moveTo>
                    <a:pt x="0" y="0"/>
                  </a:moveTo>
                  <a:lnTo>
                    <a:pt x="5030216" y="0"/>
                  </a:lnTo>
                  <a:lnTo>
                    <a:pt x="5030216" y="2399919"/>
                  </a:lnTo>
                  <a:lnTo>
                    <a:pt x="0" y="2399919"/>
                  </a:lnTo>
                  <a:lnTo>
                    <a:pt x="0" y="0"/>
                  </a:lnTo>
                  <a:close/>
                </a:path>
              </a:pathLst>
            </a:custGeom>
            <a:blipFill>
              <a:blip r:embed="rId18"/>
              <a:stretch>
                <a:fillRect l="0" t="0" r="0" b="-1"/>
              </a:stretch>
            </a:blipFill>
          </p:spPr>
        </p:sp>
      </p:grpSp>
      <p:sp>
        <p:nvSpPr>
          <p:cNvPr name="Freeform 18" id="18"/>
          <p:cNvSpPr/>
          <p:nvPr/>
        </p:nvSpPr>
        <p:spPr>
          <a:xfrm flipH="false" flipV="false" rot="0">
            <a:off x="1294919" y="6101791"/>
            <a:ext cx="2121794" cy="3390710"/>
          </a:xfrm>
          <a:custGeom>
            <a:avLst/>
            <a:gdLst/>
            <a:ahLst/>
            <a:cxnLst/>
            <a:rect r="r" b="b" t="t" l="l"/>
            <a:pathLst>
              <a:path h="3390710" w="2121794">
                <a:moveTo>
                  <a:pt x="0" y="0"/>
                </a:moveTo>
                <a:lnTo>
                  <a:pt x="2121794" y="0"/>
                </a:lnTo>
                <a:lnTo>
                  <a:pt x="2121794" y="3390710"/>
                </a:lnTo>
                <a:lnTo>
                  <a:pt x="0" y="339071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9" id="19"/>
          <p:cNvSpPr/>
          <p:nvPr/>
        </p:nvSpPr>
        <p:spPr>
          <a:xfrm flipH="false" flipV="false" rot="0">
            <a:off x="3613023" y="6108778"/>
            <a:ext cx="8502591" cy="502906"/>
          </a:xfrm>
          <a:custGeom>
            <a:avLst/>
            <a:gdLst/>
            <a:ahLst/>
            <a:cxnLst/>
            <a:rect r="r" b="b" t="t" l="l"/>
            <a:pathLst>
              <a:path h="502906" w="8502591">
                <a:moveTo>
                  <a:pt x="0" y="0"/>
                </a:moveTo>
                <a:lnTo>
                  <a:pt x="8502591" y="0"/>
                </a:lnTo>
                <a:lnTo>
                  <a:pt x="8502591" y="502905"/>
                </a:lnTo>
                <a:lnTo>
                  <a:pt x="0" y="502905"/>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20" id="20"/>
          <p:cNvSpPr/>
          <p:nvPr/>
        </p:nvSpPr>
        <p:spPr>
          <a:xfrm flipH="false" flipV="false" rot="0">
            <a:off x="12392978" y="6204190"/>
            <a:ext cx="4479231" cy="3185927"/>
          </a:xfrm>
          <a:custGeom>
            <a:avLst/>
            <a:gdLst/>
            <a:ahLst/>
            <a:cxnLst/>
            <a:rect r="r" b="b" t="t" l="l"/>
            <a:pathLst>
              <a:path h="3185927" w="4479231">
                <a:moveTo>
                  <a:pt x="0" y="0"/>
                </a:moveTo>
                <a:lnTo>
                  <a:pt x="4479231" y="0"/>
                </a:lnTo>
                <a:lnTo>
                  <a:pt x="4479231" y="3185926"/>
                </a:lnTo>
                <a:lnTo>
                  <a:pt x="0" y="3185926"/>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grpSp>
        <p:nvGrpSpPr>
          <p:cNvPr name="Group 21" id="21"/>
          <p:cNvGrpSpPr/>
          <p:nvPr/>
        </p:nvGrpSpPr>
        <p:grpSpPr>
          <a:xfrm rot="0">
            <a:off x="12888282" y="7079856"/>
            <a:ext cx="235515" cy="1379544"/>
            <a:chOff x="0" y="0"/>
            <a:chExt cx="209347" cy="1226261"/>
          </a:xfrm>
        </p:grpSpPr>
        <p:sp>
          <p:nvSpPr>
            <p:cNvPr name="Freeform 22" id="22"/>
            <p:cNvSpPr/>
            <p:nvPr/>
          </p:nvSpPr>
          <p:spPr>
            <a:xfrm flipH="false" flipV="false" rot="0">
              <a:off x="0" y="0"/>
              <a:ext cx="209296" cy="1226312"/>
            </a:xfrm>
            <a:custGeom>
              <a:avLst/>
              <a:gdLst/>
              <a:ahLst/>
              <a:cxnLst/>
              <a:rect r="r" b="b" t="t" l="l"/>
              <a:pathLst>
                <a:path h="1226312" w="209296">
                  <a:moveTo>
                    <a:pt x="0" y="0"/>
                  </a:moveTo>
                  <a:lnTo>
                    <a:pt x="209296" y="0"/>
                  </a:lnTo>
                  <a:lnTo>
                    <a:pt x="209296" y="1226312"/>
                  </a:lnTo>
                  <a:lnTo>
                    <a:pt x="0" y="1226312"/>
                  </a:lnTo>
                  <a:lnTo>
                    <a:pt x="0" y="0"/>
                  </a:lnTo>
                  <a:close/>
                </a:path>
              </a:pathLst>
            </a:custGeom>
            <a:blipFill>
              <a:blip r:embed="rId12"/>
              <a:stretch>
                <a:fillRect l="0" t="0" r="-24" b="4"/>
              </a:stretch>
            </a:blipFill>
          </p:spPr>
        </p:sp>
      </p:grpSp>
      <p:grpSp>
        <p:nvGrpSpPr>
          <p:cNvPr name="Group 23" id="23"/>
          <p:cNvGrpSpPr/>
          <p:nvPr/>
        </p:nvGrpSpPr>
        <p:grpSpPr>
          <a:xfrm rot="0">
            <a:off x="1959216" y="7239662"/>
            <a:ext cx="795257" cy="908542"/>
            <a:chOff x="0" y="0"/>
            <a:chExt cx="530174" cy="605688"/>
          </a:xfrm>
        </p:grpSpPr>
        <p:sp>
          <p:nvSpPr>
            <p:cNvPr name="Freeform 24" id="24"/>
            <p:cNvSpPr/>
            <p:nvPr/>
          </p:nvSpPr>
          <p:spPr>
            <a:xfrm flipH="false" flipV="false" rot="0">
              <a:off x="63500" y="63499"/>
              <a:ext cx="403224" cy="302257"/>
            </a:xfrm>
            <a:custGeom>
              <a:avLst/>
              <a:gdLst/>
              <a:ahLst/>
              <a:cxnLst/>
              <a:rect r="r" b="b" t="t" l="l"/>
              <a:pathLst>
                <a:path h="302257" w="403224">
                  <a:moveTo>
                    <a:pt x="245745" y="132333"/>
                  </a:moveTo>
                  <a:lnTo>
                    <a:pt x="215392" y="132333"/>
                  </a:lnTo>
                  <a:lnTo>
                    <a:pt x="201549" y="115061"/>
                  </a:lnTo>
                  <a:lnTo>
                    <a:pt x="201549" y="62992"/>
                  </a:lnTo>
                  <a:lnTo>
                    <a:pt x="264540" y="62992"/>
                  </a:lnTo>
                  <a:lnTo>
                    <a:pt x="264540" y="25146"/>
                  </a:lnTo>
                  <a:lnTo>
                    <a:pt x="215392" y="25146"/>
                  </a:lnTo>
                  <a:lnTo>
                    <a:pt x="195326" y="0"/>
                  </a:lnTo>
                  <a:lnTo>
                    <a:pt x="144907" y="0"/>
                  </a:lnTo>
                  <a:lnTo>
                    <a:pt x="124714" y="25146"/>
                  </a:lnTo>
                  <a:lnTo>
                    <a:pt x="75565" y="25146"/>
                  </a:lnTo>
                  <a:lnTo>
                    <a:pt x="75565" y="62992"/>
                  </a:lnTo>
                  <a:lnTo>
                    <a:pt x="138557" y="62992"/>
                  </a:lnTo>
                  <a:lnTo>
                    <a:pt x="138557" y="114934"/>
                  </a:lnTo>
                  <a:lnTo>
                    <a:pt x="124714" y="132206"/>
                  </a:lnTo>
                  <a:lnTo>
                    <a:pt x="0" y="132206"/>
                  </a:lnTo>
                  <a:lnTo>
                    <a:pt x="0" y="233043"/>
                  </a:lnTo>
                  <a:lnTo>
                    <a:pt x="245745" y="233043"/>
                  </a:lnTo>
                  <a:cubicBezTo>
                    <a:pt x="276987" y="233043"/>
                    <a:pt x="302386" y="258443"/>
                    <a:pt x="302386" y="289684"/>
                  </a:cubicBezTo>
                  <a:lnTo>
                    <a:pt x="302386" y="302257"/>
                  </a:lnTo>
                  <a:lnTo>
                    <a:pt x="403224" y="302257"/>
                  </a:lnTo>
                  <a:lnTo>
                    <a:pt x="403224" y="289684"/>
                  </a:lnTo>
                  <a:cubicBezTo>
                    <a:pt x="403097" y="202690"/>
                    <a:pt x="332612" y="132333"/>
                    <a:pt x="245745" y="132206"/>
                  </a:cubicBezTo>
                  <a:close/>
                </a:path>
              </a:pathLst>
            </a:custGeom>
            <a:solidFill>
              <a:srgbClr val="002060"/>
            </a:solidFill>
          </p:spPr>
        </p:sp>
        <p:sp>
          <p:nvSpPr>
            <p:cNvPr name="Freeform 25" id="25"/>
            <p:cNvSpPr/>
            <p:nvPr/>
          </p:nvSpPr>
          <p:spPr>
            <a:xfrm flipH="false" flipV="false" rot="0">
              <a:off x="374393" y="409952"/>
              <a:ext cx="85854" cy="132208"/>
            </a:xfrm>
            <a:custGeom>
              <a:avLst/>
              <a:gdLst/>
              <a:ahLst/>
              <a:cxnLst/>
              <a:rect r="r" b="b" t="t" l="l"/>
              <a:pathLst>
                <a:path h="132208" w="85854">
                  <a:moveTo>
                    <a:pt x="2" y="88772"/>
                  </a:moveTo>
                  <a:cubicBezTo>
                    <a:pt x="-252" y="112521"/>
                    <a:pt x="18671" y="131952"/>
                    <a:pt x="42420" y="132206"/>
                  </a:cubicBezTo>
                  <a:cubicBezTo>
                    <a:pt x="66169" y="132459"/>
                    <a:pt x="85600" y="113537"/>
                    <a:pt x="85854" y="89788"/>
                  </a:cubicBezTo>
                  <a:cubicBezTo>
                    <a:pt x="85854" y="89407"/>
                    <a:pt x="85854" y="89153"/>
                    <a:pt x="85854" y="88772"/>
                  </a:cubicBezTo>
                  <a:cubicBezTo>
                    <a:pt x="85854" y="61086"/>
                    <a:pt x="42928" y="0"/>
                    <a:pt x="42928" y="0"/>
                  </a:cubicBezTo>
                  <a:cubicBezTo>
                    <a:pt x="42928" y="0"/>
                    <a:pt x="2" y="61213"/>
                    <a:pt x="2" y="88772"/>
                  </a:cubicBezTo>
                  <a:close/>
                </a:path>
              </a:pathLst>
            </a:custGeom>
            <a:solidFill>
              <a:srgbClr val="002060"/>
            </a:solidFill>
          </p:spPr>
        </p:sp>
      </p:grpSp>
      <p:sp>
        <p:nvSpPr>
          <p:cNvPr name="TextBox 26" id="26"/>
          <p:cNvSpPr txBox="true"/>
          <p:nvPr/>
        </p:nvSpPr>
        <p:spPr>
          <a:xfrm rot="0">
            <a:off x="2116450" y="2226964"/>
            <a:ext cx="486161"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Aléa</a:t>
            </a:r>
          </a:p>
        </p:txBody>
      </p:sp>
      <p:sp>
        <p:nvSpPr>
          <p:cNvPr name="TextBox 27" id="27"/>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28" id="28"/>
          <p:cNvSpPr txBox="true"/>
          <p:nvPr/>
        </p:nvSpPr>
        <p:spPr>
          <a:xfrm rot="0">
            <a:off x="6968685" y="2226964"/>
            <a:ext cx="1829229" cy="325755"/>
          </a:xfrm>
          <a:prstGeom prst="rect">
            <a:avLst/>
          </a:prstGeom>
        </p:spPr>
        <p:txBody>
          <a:bodyPr anchor="t" rtlCol="false" tIns="0" lIns="0" bIns="0" rIns="0">
            <a:spAutoFit/>
          </a:bodyPr>
          <a:lstStyle/>
          <a:p>
            <a:pPr algn="ctr">
              <a:lnSpc>
                <a:spcPts val="2520"/>
              </a:lnSpc>
            </a:pPr>
            <a:r>
              <a:rPr lang="en-US" b="true" sz="1800" spc="1">
                <a:solidFill>
                  <a:srgbClr val="FFFFFF"/>
                </a:solidFill>
                <a:latin typeface="Arial Bold"/>
                <a:ea typeface="Arial Bold"/>
                <a:cs typeface="Arial Bold"/>
                <a:sym typeface="Arial Bold"/>
              </a:rPr>
              <a:t>Représentations</a:t>
            </a:r>
          </a:p>
        </p:txBody>
      </p:sp>
      <p:sp>
        <p:nvSpPr>
          <p:cNvPr name="TextBox 29" id="29"/>
          <p:cNvSpPr txBox="true"/>
          <p:nvPr/>
        </p:nvSpPr>
        <p:spPr>
          <a:xfrm rot="0">
            <a:off x="13278045" y="2226964"/>
            <a:ext cx="2748158"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Légende et commentaire</a:t>
            </a:r>
          </a:p>
        </p:txBody>
      </p:sp>
      <p:sp>
        <p:nvSpPr>
          <p:cNvPr name="TextBox 30" id="30"/>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31" id="31"/>
          <p:cNvSpPr txBox="true"/>
          <p:nvPr/>
        </p:nvSpPr>
        <p:spPr>
          <a:xfrm rot="0">
            <a:off x="1534820" y="1575273"/>
            <a:ext cx="11118461" cy="471054"/>
          </a:xfrm>
          <a:prstGeom prst="rect">
            <a:avLst/>
          </a:prstGeom>
        </p:spPr>
        <p:txBody>
          <a:bodyPr anchor="t" rtlCol="false" tIns="0" lIns="0" bIns="0" rIns="0">
            <a:spAutoFit/>
          </a:bodyPr>
          <a:lstStyle/>
          <a:p>
            <a:pPr algn="l">
              <a:lnSpc>
                <a:spcPts val="3779"/>
              </a:lnSpc>
            </a:pPr>
            <a:r>
              <a:rPr lang="en-US" b="true" sz="2700">
                <a:solidFill>
                  <a:srgbClr val="000000"/>
                </a:solidFill>
                <a:latin typeface="Arial Bold"/>
                <a:ea typeface="Arial Bold"/>
                <a:cs typeface="Arial Bold"/>
                <a:sym typeface="Arial Bold"/>
              </a:rPr>
              <a:t>Un territoire à risque pour les vagues de chaleur et les inondations</a:t>
            </a:r>
          </a:p>
        </p:txBody>
      </p:sp>
      <p:sp>
        <p:nvSpPr>
          <p:cNvPr name="TextBox 32" id="32"/>
          <p:cNvSpPr txBox="true"/>
          <p:nvPr/>
        </p:nvSpPr>
        <p:spPr>
          <a:xfrm rot="0">
            <a:off x="1534820" y="781117"/>
            <a:ext cx="15227746"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Zoom sur les risques physiques (scénario +4° / RCP 8.5) </a:t>
            </a:r>
          </a:p>
        </p:txBody>
      </p:sp>
      <p:sp>
        <p:nvSpPr>
          <p:cNvPr name="TextBox 33" id="33"/>
          <p:cNvSpPr txBox="true"/>
          <p:nvPr/>
        </p:nvSpPr>
        <p:spPr>
          <a:xfrm rot="0">
            <a:off x="4644766" y="2763307"/>
            <a:ext cx="841048" cy="240297"/>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2021-2050</a:t>
            </a:r>
          </a:p>
        </p:txBody>
      </p:sp>
      <p:sp>
        <p:nvSpPr>
          <p:cNvPr name="TextBox 34" id="34"/>
          <p:cNvSpPr txBox="true"/>
          <p:nvPr/>
        </p:nvSpPr>
        <p:spPr>
          <a:xfrm rot="0">
            <a:off x="4644766" y="6242028"/>
            <a:ext cx="841048" cy="240297"/>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2021-2050</a:t>
            </a:r>
          </a:p>
        </p:txBody>
      </p:sp>
      <p:sp>
        <p:nvSpPr>
          <p:cNvPr name="TextBox 35" id="35"/>
          <p:cNvSpPr txBox="true"/>
          <p:nvPr/>
        </p:nvSpPr>
        <p:spPr>
          <a:xfrm rot="0">
            <a:off x="7451031" y="6242028"/>
            <a:ext cx="841048" cy="240297"/>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2051-2070</a:t>
            </a:r>
          </a:p>
        </p:txBody>
      </p:sp>
      <p:sp>
        <p:nvSpPr>
          <p:cNvPr name="TextBox 36" id="36"/>
          <p:cNvSpPr txBox="true"/>
          <p:nvPr/>
        </p:nvSpPr>
        <p:spPr>
          <a:xfrm rot="0">
            <a:off x="10257282" y="2763307"/>
            <a:ext cx="826219" cy="232410"/>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2071-2100</a:t>
            </a:r>
          </a:p>
        </p:txBody>
      </p:sp>
      <p:sp>
        <p:nvSpPr>
          <p:cNvPr name="TextBox 37" id="37"/>
          <p:cNvSpPr txBox="true"/>
          <p:nvPr/>
        </p:nvSpPr>
        <p:spPr>
          <a:xfrm rot="0">
            <a:off x="10257282" y="6242028"/>
            <a:ext cx="841048" cy="240297"/>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2071-2100</a:t>
            </a:r>
          </a:p>
        </p:txBody>
      </p:sp>
      <p:sp>
        <p:nvSpPr>
          <p:cNvPr name="TextBox 38" id="38"/>
          <p:cNvSpPr txBox="true"/>
          <p:nvPr/>
        </p:nvSpPr>
        <p:spPr>
          <a:xfrm rot="0">
            <a:off x="13203936" y="7025559"/>
            <a:ext cx="3433158" cy="1405852"/>
          </a:xfrm>
          <a:prstGeom prst="rect">
            <a:avLst/>
          </a:prstGeom>
        </p:spPr>
        <p:txBody>
          <a:bodyPr anchor="t" rtlCol="false" tIns="0" lIns="0" bIns="0" rIns="0">
            <a:spAutoFit/>
          </a:bodyPr>
          <a:lstStyle/>
          <a:p>
            <a:pPr algn="l">
              <a:lnSpc>
                <a:spcPts val="2222"/>
              </a:lnSpc>
            </a:pPr>
            <a:r>
              <a:rPr lang="en-US" sz="1350">
                <a:solidFill>
                  <a:srgbClr val="000000"/>
                </a:solidFill>
                <a:latin typeface="Arial"/>
                <a:ea typeface="Arial"/>
                <a:cs typeface="Arial"/>
                <a:sym typeface="Arial"/>
              </a:rPr>
              <a:t>Score 1 : jusqu’à 20 jours dans l’année Score 2 : jusqu’à 30 jours</a:t>
            </a:r>
          </a:p>
          <a:p>
            <a:pPr algn="l">
              <a:lnSpc>
                <a:spcPts val="2222"/>
              </a:lnSpc>
            </a:pPr>
            <a:r>
              <a:rPr lang="en-US" sz="1350">
                <a:solidFill>
                  <a:srgbClr val="000000"/>
                </a:solidFill>
                <a:latin typeface="Arial"/>
                <a:ea typeface="Arial"/>
                <a:cs typeface="Arial"/>
                <a:sym typeface="Arial"/>
              </a:rPr>
              <a:t>Score 3 : jusqu’à 40 jours </a:t>
            </a:r>
          </a:p>
          <a:p>
            <a:pPr algn="l">
              <a:lnSpc>
                <a:spcPts val="2222"/>
              </a:lnSpc>
            </a:pPr>
            <a:r>
              <a:rPr lang="en-US" sz="1350">
                <a:solidFill>
                  <a:srgbClr val="000000"/>
                </a:solidFill>
                <a:latin typeface="Arial"/>
                <a:ea typeface="Arial"/>
                <a:cs typeface="Arial"/>
                <a:sym typeface="Arial"/>
              </a:rPr>
              <a:t>Score 4 : jusqu’à 50 jours</a:t>
            </a:r>
          </a:p>
          <a:p>
            <a:pPr algn="l">
              <a:lnSpc>
                <a:spcPts val="2222"/>
              </a:lnSpc>
            </a:pPr>
            <a:r>
              <a:rPr lang="en-US" sz="1350">
                <a:solidFill>
                  <a:srgbClr val="000000"/>
                </a:solidFill>
                <a:latin typeface="Arial"/>
                <a:ea typeface="Arial"/>
                <a:cs typeface="Arial"/>
                <a:sym typeface="Arial"/>
              </a:rPr>
              <a:t>Score 5 : au-delà de 50 jours de sécheresse</a:t>
            </a:r>
          </a:p>
        </p:txBody>
      </p:sp>
      <p:sp>
        <p:nvSpPr>
          <p:cNvPr name="TextBox 39" id="39"/>
          <p:cNvSpPr txBox="true"/>
          <p:nvPr/>
        </p:nvSpPr>
        <p:spPr>
          <a:xfrm rot="0">
            <a:off x="13203936" y="3560940"/>
            <a:ext cx="3658672" cy="1380858"/>
          </a:xfrm>
          <a:prstGeom prst="rect">
            <a:avLst/>
          </a:prstGeom>
        </p:spPr>
        <p:txBody>
          <a:bodyPr anchor="t" rtlCol="false" tIns="0" lIns="0" bIns="0" rIns="0">
            <a:spAutoFit/>
          </a:bodyPr>
          <a:lstStyle/>
          <a:p>
            <a:pPr algn="l">
              <a:lnSpc>
                <a:spcPts val="2222"/>
              </a:lnSpc>
            </a:pPr>
            <a:r>
              <a:rPr lang="en-US" sz="1350" spc="-21">
                <a:solidFill>
                  <a:srgbClr val="000000"/>
                </a:solidFill>
                <a:latin typeface="Arial"/>
                <a:ea typeface="Arial"/>
                <a:cs typeface="Arial"/>
                <a:sym typeface="Arial"/>
              </a:rPr>
              <a:t>Score 1 : pas de présence d’argile</a:t>
            </a:r>
          </a:p>
          <a:p>
            <a:pPr algn="l">
              <a:lnSpc>
                <a:spcPts val="2222"/>
              </a:lnSpc>
            </a:pPr>
            <a:r>
              <a:rPr lang="en-US" sz="1350" spc="-21">
                <a:solidFill>
                  <a:srgbClr val="000000"/>
                </a:solidFill>
                <a:latin typeface="Arial"/>
                <a:ea typeface="Arial"/>
                <a:cs typeface="Arial"/>
                <a:sym typeface="Arial"/>
              </a:rPr>
              <a:t>Score 2 : argile faible, forte évolution de l’humidité Score 3 : présence d’argile modérée</a:t>
            </a:r>
          </a:p>
          <a:p>
            <a:pPr algn="l">
              <a:lnSpc>
                <a:spcPts val="2222"/>
              </a:lnSpc>
            </a:pPr>
            <a:r>
              <a:rPr lang="en-US" sz="1350" spc="-21">
                <a:solidFill>
                  <a:srgbClr val="000000"/>
                </a:solidFill>
                <a:latin typeface="Arial"/>
                <a:ea typeface="Arial"/>
                <a:cs typeface="Arial"/>
                <a:sym typeface="Arial"/>
              </a:rPr>
              <a:t>Score 4 : argile forte, évol. modérée de l’humidité Score 5 : argile forte, forte évolution de l’humidité</a:t>
            </a:r>
          </a:p>
        </p:txBody>
      </p:sp>
      <p:sp>
        <p:nvSpPr>
          <p:cNvPr name="TextBox 40" id="40"/>
          <p:cNvSpPr txBox="true"/>
          <p:nvPr/>
        </p:nvSpPr>
        <p:spPr>
          <a:xfrm rot="0">
            <a:off x="1773479" y="6446177"/>
            <a:ext cx="1190149"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Sécheresse</a:t>
            </a:r>
          </a:p>
        </p:txBody>
      </p:sp>
      <p:sp>
        <p:nvSpPr>
          <p:cNvPr name="TextBox 41" id="41"/>
          <p:cNvSpPr txBox="true"/>
          <p:nvPr/>
        </p:nvSpPr>
        <p:spPr>
          <a:xfrm rot="0">
            <a:off x="1611173" y="2967457"/>
            <a:ext cx="1579069"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Argiles : retrait </a:t>
            </a:r>
          </a:p>
        </p:txBody>
      </p:sp>
      <p:sp>
        <p:nvSpPr>
          <p:cNvPr name="TextBox 42" id="42"/>
          <p:cNvSpPr txBox="true"/>
          <p:nvPr/>
        </p:nvSpPr>
        <p:spPr>
          <a:xfrm rot="0">
            <a:off x="1668323" y="3218917"/>
            <a:ext cx="1402518"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et gonflement</a:t>
            </a:r>
          </a:p>
        </p:txBody>
      </p:sp>
      <p:sp>
        <p:nvSpPr>
          <p:cNvPr name="TextBox 43" id="43"/>
          <p:cNvSpPr txBox="true"/>
          <p:nvPr/>
        </p:nvSpPr>
        <p:spPr>
          <a:xfrm rot="0">
            <a:off x="1534820" y="8288588"/>
            <a:ext cx="1641619" cy="748413"/>
          </a:xfrm>
          <a:prstGeom prst="rect">
            <a:avLst/>
          </a:prstGeom>
        </p:spPr>
        <p:txBody>
          <a:bodyPr anchor="t" rtlCol="false" tIns="0" lIns="0" bIns="0" rIns="0">
            <a:spAutoFit/>
          </a:bodyPr>
          <a:lstStyle/>
          <a:p>
            <a:pPr algn="l">
              <a:lnSpc>
                <a:spcPts val="1439"/>
              </a:lnSpc>
            </a:pPr>
            <a:r>
              <a:rPr lang="en-US" sz="1205">
                <a:solidFill>
                  <a:srgbClr val="000000"/>
                </a:solidFill>
                <a:latin typeface="Arial"/>
                <a:ea typeface="Arial"/>
                <a:cs typeface="Arial"/>
                <a:sym typeface="Arial"/>
              </a:rPr>
              <a:t>Nombre de jours consécutifs avec un cumul de précipitations &lt;1mm</a:t>
            </a:r>
          </a:p>
        </p:txBody>
      </p:sp>
      <p:sp>
        <p:nvSpPr>
          <p:cNvPr name="TextBox 44" id="44"/>
          <p:cNvSpPr txBox="true"/>
          <p:nvPr/>
        </p:nvSpPr>
        <p:spPr>
          <a:xfrm rot="0">
            <a:off x="1534820" y="4778621"/>
            <a:ext cx="1830329" cy="931764"/>
          </a:xfrm>
          <a:prstGeom prst="rect">
            <a:avLst/>
          </a:prstGeom>
        </p:spPr>
        <p:txBody>
          <a:bodyPr anchor="t" rtlCol="false" tIns="0" lIns="0" bIns="0" rIns="0">
            <a:spAutoFit/>
          </a:bodyPr>
          <a:lstStyle/>
          <a:p>
            <a:pPr algn="l">
              <a:lnSpc>
                <a:spcPts val="1441"/>
              </a:lnSpc>
            </a:pPr>
            <a:r>
              <a:rPr lang="en-US" sz="1205">
                <a:solidFill>
                  <a:srgbClr val="000000"/>
                </a:solidFill>
                <a:latin typeface="Arial"/>
                <a:ea typeface="Arial"/>
                <a:cs typeface="Arial"/>
                <a:sym typeface="Arial"/>
              </a:rPr>
              <a:t>Les sols argileux sont sensibles à l’humidité et à la sécheresse, et peuvent être mouvants menaçant la stabilité des bâtiments</a:t>
            </a:r>
          </a:p>
        </p:txBody>
      </p:sp>
      <p:sp>
        <p:nvSpPr>
          <p:cNvPr name="TextBox 45" id="45"/>
          <p:cNvSpPr txBox="true"/>
          <p:nvPr/>
        </p:nvSpPr>
        <p:spPr>
          <a:xfrm rot="0">
            <a:off x="12518522" y="2783486"/>
            <a:ext cx="4312682" cy="700007"/>
          </a:xfrm>
          <a:prstGeom prst="rect">
            <a:avLst/>
          </a:prstGeom>
        </p:spPr>
        <p:txBody>
          <a:bodyPr anchor="t" rtlCol="false" tIns="0" lIns="0" bIns="0" rIns="0">
            <a:spAutoFit/>
          </a:bodyPr>
          <a:lstStyle/>
          <a:p>
            <a:pPr algn="l">
              <a:lnSpc>
                <a:spcPts val="1800"/>
              </a:lnSpc>
            </a:pPr>
            <a:r>
              <a:rPr lang="en-US" sz="1494">
                <a:solidFill>
                  <a:srgbClr val="000000"/>
                </a:solidFill>
                <a:latin typeface="Arial"/>
                <a:ea typeface="Arial"/>
                <a:cs typeface="Arial"/>
                <a:sym typeface="Arial"/>
              </a:rPr>
              <a:t>Le score est composite: il tient compte de la présence ou non d’argile dans le sol et d’un indicateur projeté dévolution de l’humidité des sols</a:t>
            </a:r>
          </a:p>
        </p:txBody>
      </p:sp>
      <p:sp>
        <p:nvSpPr>
          <p:cNvPr name="TextBox 46" id="46"/>
          <p:cNvSpPr txBox="true"/>
          <p:nvPr/>
        </p:nvSpPr>
        <p:spPr>
          <a:xfrm rot="0">
            <a:off x="12518522" y="6248119"/>
            <a:ext cx="4448356" cy="700007"/>
          </a:xfrm>
          <a:prstGeom prst="rect">
            <a:avLst/>
          </a:prstGeom>
        </p:spPr>
        <p:txBody>
          <a:bodyPr anchor="t" rtlCol="false" tIns="0" lIns="0" bIns="0" rIns="0">
            <a:spAutoFit/>
          </a:bodyPr>
          <a:lstStyle/>
          <a:p>
            <a:pPr algn="l">
              <a:lnSpc>
                <a:spcPts val="1800"/>
              </a:lnSpc>
            </a:pPr>
            <a:r>
              <a:rPr lang="en-US" sz="1494">
                <a:solidFill>
                  <a:srgbClr val="000000"/>
                </a:solidFill>
                <a:latin typeface="Arial"/>
                <a:ea typeface="Arial"/>
                <a:cs typeface="Arial"/>
                <a:sym typeface="Arial"/>
              </a:rPr>
              <a:t>Le score mesure le nombre maximum de jours consécutifs sans précipitations dans l’année et tient compte de l’évolution des températures</a:t>
            </a:r>
          </a:p>
        </p:txBody>
      </p:sp>
      <p:sp>
        <p:nvSpPr>
          <p:cNvPr name="TextBox 47" id="47"/>
          <p:cNvSpPr txBox="true"/>
          <p:nvPr/>
        </p:nvSpPr>
        <p:spPr>
          <a:xfrm rot="0">
            <a:off x="12518522" y="8606771"/>
            <a:ext cx="4242044" cy="700007"/>
          </a:xfrm>
          <a:prstGeom prst="rect">
            <a:avLst/>
          </a:prstGeom>
        </p:spPr>
        <p:txBody>
          <a:bodyPr anchor="t" rtlCol="false" tIns="0" lIns="0" bIns="0" rIns="0">
            <a:spAutoFit/>
          </a:bodyPr>
          <a:lstStyle/>
          <a:p>
            <a:pPr algn="l">
              <a:lnSpc>
                <a:spcPts val="1800"/>
              </a:lnSpc>
            </a:pPr>
            <a:r>
              <a:rPr lang="en-US" b="true" sz="1494">
                <a:solidFill>
                  <a:srgbClr val="000000"/>
                </a:solidFill>
                <a:latin typeface="Arial Bold"/>
                <a:ea typeface="Arial Bold"/>
                <a:cs typeface="Arial Bold"/>
                <a:sym typeface="Arial Bold"/>
              </a:rPr>
              <a:t>A l’horizon 2100 nous anticipons une forte intensification du risque de sécheresse sur la totalité du territoire</a:t>
            </a:r>
          </a:p>
        </p:txBody>
      </p:sp>
      <p:sp>
        <p:nvSpPr>
          <p:cNvPr name="TextBox 48" id="48"/>
          <p:cNvSpPr txBox="true"/>
          <p:nvPr/>
        </p:nvSpPr>
        <p:spPr>
          <a:xfrm rot="0">
            <a:off x="12518522" y="5094060"/>
            <a:ext cx="4303966" cy="700107"/>
          </a:xfrm>
          <a:prstGeom prst="rect">
            <a:avLst/>
          </a:prstGeom>
        </p:spPr>
        <p:txBody>
          <a:bodyPr anchor="t" rtlCol="false" tIns="0" lIns="0" bIns="0" rIns="0">
            <a:spAutoFit/>
          </a:bodyPr>
          <a:lstStyle/>
          <a:p>
            <a:pPr algn="l">
              <a:lnSpc>
                <a:spcPts val="1800"/>
              </a:lnSpc>
            </a:pPr>
            <a:r>
              <a:rPr lang="en-US" b="true" sz="1494">
                <a:solidFill>
                  <a:srgbClr val="000000"/>
                </a:solidFill>
                <a:latin typeface="Arial Bold"/>
                <a:ea typeface="Arial Bold"/>
                <a:cs typeface="Arial Bold"/>
                <a:sym typeface="Arial Bold"/>
              </a:rPr>
              <a:t>A l’horizon 2070 nous anticipons une intensification du risque RGA lié notamment à la</a:t>
            </a:r>
            <a:r>
              <a:rPr lang="en-US" b="true" sz="1494">
                <a:solidFill>
                  <a:srgbClr val="FFFFFF"/>
                </a:solidFill>
                <a:latin typeface="Arial Bold"/>
                <a:ea typeface="Arial Bold"/>
                <a:cs typeface="Arial Bold"/>
                <a:sym typeface="Arial Bold"/>
              </a:rPr>
              <a:t> </a:t>
            </a:r>
            <a:r>
              <a:rPr lang="en-US" b="true" sz="1494">
                <a:solidFill>
                  <a:srgbClr val="000000"/>
                </a:solidFill>
                <a:latin typeface="Arial Bold"/>
                <a:ea typeface="Arial Bold"/>
                <a:cs typeface="Arial Bold"/>
                <a:sym typeface="Arial Bold"/>
              </a:rPr>
              <a:t>sécheresse</a:t>
            </a:r>
          </a:p>
        </p:txBody>
      </p:sp>
      <p:sp>
        <p:nvSpPr>
          <p:cNvPr name="TextBox 49" id="49"/>
          <p:cNvSpPr txBox="true"/>
          <p:nvPr/>
        </p:nvSpPr>
        <p:spPr>
          <a:xfrm rot="0">
            <a:off x="7451031" y="2748934"/>
            <a:ext cx="826219" cy="232410"/>
          </a:xfrm>
          <a:prstGeom prst="rect">
            <a:avLst/>
          </a:prstGeom>
        </p:spPr>
        <p:txBody>
          <a:bodyPr anchor="t" rtlCol="false" tIns="0" lIns="0" bIns="0" rIns="0">
            <a:spAutoFit/>
          </a:bodyPr>
          <a:lstStyle/>
          <a:p>
            <a:pPr algn="l">
              <a:lnSpc>
                <a:spcPts val="1890"/>
              </a:lnSpc>
            </a:pPr>
            <a:r>
              <a:rPr lang="en-US" sz="1350" spc="5">
                <a:solidFill>
                  <a:srgbClr val="000000"/>
                </a:solidFill>
                <a:latin typeface="Arial"/>
                <a:ea typeface="Arial"/>
                <a:cs typeface="Arial"/>
                <a:sym typeface="Arial"/>
              </a:rPr>
              <a:t>2051-2070</a:t>
            </a:r>
          </a:p>
        </p:txBody>
      </p:sp>
      <p:sp>
        <p:nvSpPr>
          <p:cNvPr name="TextBox 50" id="50"/>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16</a:t>
            </a:r>
          </a:p>
        </p:txBody>
      </p:sp>
    </p:spTree>
  </p:cSld>
  <p:clrMapOvr>
    <a:masterClrMapping/>
  </p:clrMapOvr>
  <p:transition spd="slow">
    <p:fade/>
  </p:transition>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0908" y="8851906"/>
            <a:ext cx="17098894" cy="773225"/>
          </a:xfrm>
          <a:custGeom>
            <a:avLst/>
            <a:gdLst/>
            <a:ahLst/>
            <a:cxnLst/>
            <a:rect r="r" b="b" t="t" l="l"/>
            <a:pathLst>
              <a:path h="773225" w="17098894">
                <a:moveTo>
                  <a:pt x="0" y="0"/>
                </a:moveTo>
                <a:lnTo>
                  <a:pt x="17098894" y="0"/>
                </a:lnTo>
                <a:lnTo>
                  <a:pt x="17098894" y="773226"/>
                </a:lnTo>
                <a:lnTo>
                  <a:pt x="0" y="77322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10021067" y="6357152"/>
            <a:ext cx="381090" cy="990052"/>
            <a:chOff x="0" y="0"/>
            <a:chExt cx="338747" cy="880046"/>
          </a:xfrm>
        </p:grpSpPr>
        <p:sp>
          <p:nvSpPr>
            <p:cNvPr name="Freeform 5" id="5"/>
            <p:cNvSpPr/>
            <p:nvPr/>
          </p:nvSpPr>
          <p:spPr>
            <a:xfrm flipH="false" flipV="false" rot="0">
              <a:off x="0" y="0"/>
              <a:ext cx="338709" cy="879983"/>
            </a:xfrm>
            <a:custGeom>
              <a:avLst/>
              <a:gdLst/>
              <a:ahLst/>
              <a:cxnLst/>
              <a:rect r="r" b="b" t="t" l="l"/>
              <a:pathLst>
                <a:path h="879983" w="338709">
                  <a:moveTo>
                    <a:pt x="0" y="0"/>
                  </a:moveTo>
                  <a:lnTo>
                    <a:pt x="338709" y="0"/>
                  </a:lnTo>
                  <a:lnTo>
                    <a:pt x="338709" y="879983"/>
                  </a:lnTo>
                  <a:lnTo>
                    <a:pt x="0" y="879983"/>
                  </a:lnTo>
                  <a:lnTo>
                    <a:pt x="0" y="0"/>
                  </a:lnTo>
                  <a:close/>
                </a:path>
              </a:pathLst>
            </a:custGeom>
            <a:blipFill>
              <a:blip r:embed="rId6"/>
              <a:stretch>
                <a:fillRect l="0" t="0" r="-11" b="-7"/>
              </a:stretch>
            </a:blipFill>
          </p:spPr>
        </p:sp>
      </p:grpSp>
      <p:grpSp>
        <p:nvGrpSpPr>
          <p:cNvPr name="Group 6" id="6"/>
          <p:cNvGrpSpPr/>
          <p:nvPr/>
        </p:nvGrpSpPr>
        <p:grpSpPr>
          <a:xfrm rot="0">
            <a:off x="11058139" y="3457003"/>
            <a:ext cx="5835201" cy="4437698"/>
            <a:chOff x="0" y="0"/>
            <a:chExt cx="5186845" cy="3944620"/>
          </a:xfrm>
        </p:grpSpPr>
        <p:sp>
          <p:nvSpPr>
            <p:cNvPr name="Freeform 7" id="7"/>
            <p:cNvSpPr/>
            <p:nvPr/>
          </p:nvSpPr>
          <p:spPr>
            <a:xfrm flipH="false" flipV="false" rot="0">
              <a:off x="0" y="0"/>
              <a:ext cx="5186807" cy="3944620"/>
            </a:xfrm>
            <a:custGeom>
              <a:avLst/>
              <a:gdLst/>
              <a:ahLst/>
              <a:cxnLst/>
              <a:rect r="r" b="b" t="t" l="l"/>
              <a:pathLst>
                <a:path h="3944620" w="5186807">
                  <a:moveTo>
                    <a:pt x="0" y="0"/>
                  </a:moveTo>
                  <a:lnTo>
                    <a:pt x="5186807" y="0"/>
                  </a:lnTo>
                  <a:lnTo>
                    <a:pt x="5186807" y="3944620"/>
                  </a:lnTo>
                  <a:lnTo>
                    <a:pt x="0" y="3944620"/>
                  </a:lnTo>
                  <a:lnTo>
                    <a:pt x="0" y="0"/>
                  </a:lnTo>
                  <a:close/>
                </a:path>
              </a:pathLst>
            </a:custGeom>
            <a:blipFill>
              <a:blip r:embed="rId7"/>
              <a:stretch>
                <a:fillRect l="0" t="0" r="0" b="0"/>
              </a:stretch>
            </a:blipFill>
          </p:spPr>
        </p:sp>
      </p:grpSp>
      <p:sp>
        <p:nvSpPr>
          <p:cNvPr name="Freeform 8" id="8"/>
          <p:cNvSpPr/>
          <p:nvPr/>
        </p:nvSpPr>
        <p:spPr>
          <a:xfrm flipH="false" flipV="false" rot="0">
            <a:off x="11043766" y="3442616"/>
            <a:ext cx="5863776" cy="4466272"/>
          </a:xfrm>
          <a:custGeom>
            <a:avLst/>
            <a:gdLst/>
            <a:ahLst/>
            <a:cxnLst/>
            <a:rect r="r" b="b" t="t" l="l"/>
            <a:pathLst>
              <a:path h="4466272" w="5863776">
                <a:moveTo>
                  <a:pt x="0" y="0"/>
                </a:moveTo>
                <a:lnTo>
                  <a:pt x="5863776" y="0"/>
                </a:lnTo>
                <a:lnTo>
                  <a:pt x="5863776" y="4466272"/>
                </a:lnTo>
                <a:lnTo>
                  <a:pt x="0" y="4466272"/>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9" id="9"/>
          <p:cNvGrpSpPr/>
          <p:nvPr/>
        </p:nvGrpSpPr>
        <p:grpSpPr>
          <a:xfrm rot="0">
            <a:off x="2086732" y="2840355"/>
            <a:ext cx="7278238" cy="6591295"/>
            <a:chOff x="0" y="0"/>
            <a:chExt cx="6469545" cy="5858929"/>
          </a:xfrm>
        </p:grpSpPr>
        <p:sp>
          <p:nvSpPr>
            <p:cNvPr name="Freeform 10" id="10"/>
            <p:cNvSpPr/>
            <p:nvPr/>
          </p:nvSpPr>
          <p:spPr>
            <a:xfrm flipH="false" flipV="false" rot="0">
              <a:off x="0" y="0"/>
              <a:ext cx="6469507" cy="5858891"/>
            </a:xfrm>
            <a:custGeom>
              <a:avLst/>
              <a:gdLst/>
              <a:ahLst/>
              <a:cxnLst/>
              <a:rect r="r" b="b" t="t" l="l"/>
              <a:pathLst>
                <a:path h="5858891" w="6469507">
                  <a:moveTo>
                    <a:pt x="0" y="0"/>
                  </a:moveTo>
                  <a:lnTo>
                    <a:pt x="6469507" y="0"/>
                  </a:lnTo>
                  <a:lnTo>
                    <a:pt x="6469507" y="5858891"/>
                  </a:lnTo>
                  <a:lnTo>
                    <a:pt x="0" y="5858891"/>
                  </a:lnTo>
                  <a:lnTo>
                    <a:pt x="0" y="0"/>
                  </a:lnTo>
                  <a:close/>
                </a:path>
              </a:pathLst>
            </a:custGeom>
            <a:blipFill>
              <a:blip r:embed="rId10"/>
              <a:stretch>
                <a:fillRect l="0" t="0" r="0" b="0"/>
              </a:stretch>
            </a:blipFill>
          </p:spPr>
        </p:sp>
      </p:grpSp>
      <p:sp>
        <p:nvSpPr>
          <p:cNvPr name="Freeform 11" id="11"/>
          <p:cNvSpPr/>
          <p:nvPr/>
        </p:nvSpPr>
        <p:spPr>
          <a:xfrm flipH="false" flipV="false" rot="0">
            <a:off x="4253189" y="6053299"/>
            <a:ext cx="6806194" cy="1846002"/>
          </a:xfrm>
          <a:custGeom>
            <a:avLst/>
            <a:gdLst/>
            <a:ahLst/>
            <a:cxnLst/>
            <a:rect r="r" b="b" t="t" l="l"/>
            <a:pathLst>
              <a:path h="1846002" w="6806194">
                <a:moveTo>
                  <a:pt x="0" y="0"/>
                </a:moveTo>
                <a:lnTo>
                  <a:pt x="6806193" y="0"/>
                </a:lnTo>
                <a:lnTo>
                  <a:pt x="6806193" y="1846003"/>
                </a:lnTo>
                <a:lnTo>
                  <a:pt x="0" y="184600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2" id="12"/>
          <p:cNvSpPr/>
          <p:nvPr/>
        </p:nvSpPr>
        <p:spPr>
          <a:xfrm flipH="false" flipV="false" rot="0">
            <a:off x="3218388" y="3357105"/>
            <a:ext cx="7936049" cy="1960002"/>
          </a:xfrm>
          <a:custGeom>
            <a:avLst/>
            <a:gdLst/>
            <a:ahLst/>
            <a:cxnLst/>
            <a:rect r="r" b="b" t="t" l="l"/>
            <a:pathLst>
              <a:path h="1960002" w="7936049">
                <a:moveTo>
                  <a:pt x="0" y="0"/>
                </a:moveTo>
                <a:lnTo>
                  <a:pt x="7936049" y="0"/>
                </a:lnTo>
                <a:lnTo>
                  <a:pt x="7936049" y="1960002"/>
                </a:lnTo>
                <a:lnTo>
                  <a:pt x="0" y="196000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3" id="13"/>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14" id="14"/>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15" id="15"/>
          <p:cNvSpPr txBox="true"/>
          <p:nvPr/>
        </p:nvSpPr>
        <p:spPr>
          <a:xfrm rot="0">
            <a:off x="1534820" y="1575273"/>
            <a:ext cx="10740014" cy="471054"/>
          </a:xfrm>
          <a:prstGeom prst="rect">
            <a:avLst/>
          </a:prstGeom>
        </p:spPr>
        <p:txBody>
          <a:bodyPr anchor="t" rtlCol="false" tIns="0" lIns="0" bIns="0" rIns="0">
            <a:spAutoFit/>
          </a:bodyPr>
          <a:lstStyle/>
          <a:p>
            <a:pPr algn="l">
              <a:lnSpc>
                <a:spcPts val="3779"/>
              </a:lnSpc>
            </a:pPr>
            <a:r>
              <a:rPr lang="en-US" b="true" sz="2700">
                <a:solidFill>
                  <a:srgbClr val="000000"/>
                </a:solidFill>
                <a:latin typeface="Arial Bold"/>
                <a:ea typeface="Arial Bold"/>
                <a:cs typeface="Arial Bold"/>
                <a:sym typeface="Arial Bold"/>
              </a:rPr>
              <a:t>Zones du territoire présentant une altitude inférieure à 30 mètres</a:t>
            </a:r>
          </a:p>
        </p:txBody>
      </p:sp>
      <p:sp>
        <p:nvSpPr>
          <p:cNvPr name="TextBox 16" id="16"/>
          <p:cNvSpPr txBox="true"/>
          <p:nvPr/>
        </p:nvSpPr>
        <p:spPr>
          <a:xfrm rot="0">
            <a:off x="1534820" y="781117"/>
            <a:ext cx="11803532"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Zones côtières particulièrement vulnérables</a:t>
            </a:r>
          </a:p>
        </p:txBody>
      </p:sp>
      <p:sp>
        <p:nvSpPr>
          <p:cNvPr name="TextBox 17" id="17"/>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17</a:t>
            </a:r>
          </a:p>
        </p:txBody>
      </p:sp>
    </p:spTree>
  </p:cSld>
  <p:clrMapOvr>
    <a:masterClrMapping/>
  </p:clrMapOvr>
  <p:transition spd="slow">
    <p:fade/>
  </p:transition>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2F2F2"/>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5771"/>
            <a:chOff x="0" y="0"/>
            <a:chExt cx="16256000" cy="9142908"/>
          </a:xfrm>
        </p:grpSpPr>
        <p:sp>
          <p:nvSpPr>
            <p:cNvPr name="Freeform 3" id="3"/>
            <p:cNvSpPr/>
            <p:nvPr/>
          </p:nvSpPr>
          <p:spPr>
            <a:xfrm flipH="false" flipV="false" rot="0">
              <a:off x="0" y="0"/>
              <a:ext cx="16256000" cy="9142857"/>
            </a:xfrm>
            <a:custGeom>
              <a:avLst/>
              <a:gdLst/>
              <a:ahLst/>
              <a:cxnLst/>
              <a:rect r="r" b="b" t="t" l="l"/>
              <a:pathLst>
                <a:path h="9142857" w="16256000">
                  <a:moveTo>
                    <a:pt x="0" y="0"/>
                  </a:moveTo>
                  <a:lnTo>
                    <a:pt x="16256000" y="0"/>
                  </a:lnTo>
                  <a:lnTo>
                    <a:pt x="16256000" y="9142857"/>
                  </a:lnTo>
                  <a:lnTo>
                    <a:pt x="0" y="9142857"/>
                  </a:lnTo>
                  <a:lnTo>
                    <a:pt x="0" y="0"/>
                  </a:lnTo>
                  <a:close/>
                </a:path>
              </a:pathLst>
            </a:custGeom>
            <a:blipFill>
              <a:blip r:embed="rId2"/>
              <a:stretch>
                <a:fillRect l="0" t="0" r="0" b="0"/>
              </a:stretch>
            </a:blipFill>
          </p:spPr>
        </p:sp>
      </p:grpSp>
      <p:sp>
        <p:nvSpPr>
          <p:cNvPr name="Freeform 4" id="4"/>
          <p:cNvSpPr/>
          <p:nvPr/>
        </p:nvSpPr>
        <p:spPr>
          <a:xfrm flipH="false" flipV="false" rot="0">
            <a:off x="1476370" y="-95255"/>
            <a:ext cx="15337531" cy="9517861"/>
          </a:xfrm>
          <a:custGeom>
            <a:avLst/>
            <a:gdLst/>
            <a:ahLst/>
            <a:cxnLst/>
            <a:rect r="r" b="b" t="t" l="l"/>
            <a:pathLst>
              <a:path h="9517861" w="15337531">
                <a:moveTo>
                  <a:pt x="0" y="0"/>
                </a:moveTo>
                <a:lnTo>
                  <a:pt x="15337531" y="0"/>
                </a:lnTo>
                <a:lnTo>
                  <a:pt x="15337531" y="9517861"/>
                </a:lnTo>
                <a:lnTo>
                  <a:pt x="0" y="95178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4000886" y="3993004"/>
            <a:ext cx="12292665" cy="2089999"/>
          </a:xfrm>
          <a:prstGeom prst="rect">
            <a:avLst/>
          </a:prstGeom>
        </p:spPr>
        <p:txBody>
          <a:bodyPr anchor="t" rtlCol="false" tIns="0" lIns="0" bIns="0" rIns="0">
            <a:spAutoFit/>
          </a:bodyPr>
          <a:lstStyle/>
          <a:p>
            <a:pPr algn="l">
              <a:lnSpc>
                <a:spcPts val="9455"/>
              </a:lnSpc>
            </a:pPr>
            <a:r>
              <a:rPr lang="en-US" b="true" sz="6753">
                <a:solidFill>
                  <a:srgbClr val="FFFFFF"/>
                </a:solidFill>
                <a:latin typeface="Arial Bold"/>
                <a:ea typeface="Arial Bold"/>
                <a:cs typeface="Arial Bold"/>
                <a:sym typeface="Arial Bold"/>
              </a:rPr>
              <a:t>Adaptation : un enjeu majeur pour l’immobilier</a:t>
            </a:r>
          </a:p>
        </p:txBody>
      </p:sp>
      <p:sp>
        <p:nvSpPr>
          <p:cNvPr name="TextBox 6" id="6"/>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Caisse des Dépôts</a:t>
            </a:r>
          </a:p>
        </p:txBody>
      </p:sp>
      <p:sp>
        <p:nvSpPr>
          <p:cNvPr name="TextBox 7" id="7"/>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FFFFFF"/>
                </a:solidFill>
                <a:latin typeface="Open Sans 1"/>
                <a:ea typeface="Open Sans 1"/>
                <a:cs typeface="Open Sans 1"/>
                <a:sym typeface="Open Sans 1"/>
              </a:rPr>
              <a:t>18</a:t>
            </a:r>
          </a:p>
        </p:txBody>
      </p:sp>
    </p:spTree>
  </p:cSld>
  <p:clrMapOvr>
    <a:masterClrMapping/>
  </p:clrMapOvr>
  <p:transition spd="slow">
    <p:fade/>
  </p:transition>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83018" y="9086850"/>
            <a:ext cx="15614337" cy="495305"/>
          </a:xfrm>
          <a:custGeom>
            <a:avLst/>
            <a:gdLst/>
            <a:ahLst/>
            <a:cxnLst/>
            <a:rect r="r" b="b" t="t" l="l"/>
            <a:pathLst>
              <a:path h="495305" w="15614337">
                <a:moveTo>
                  <a:pt x="0" y="0"/>
                </a:moveTo>
                <a:lnTo>
                  <a:pt x="15614337" y="0"/>
                </a:lnTo>
                <a:lnTo>
                  <a:pt x="15614337" y="495305"/>
                </a:lnTo>
                <a:lnTo>
                  <a:pt x="0" y="4953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1275588" y="2201418"/>
            <a:ext cx="5125212" cy="7347204"/>
            <a:chOff x="0" y="0"/>
            <a:chExt cx="4555744" cy="6530848"/>
          </a:xfrm>
        </p:grpSpPr>
        <p:sp>
          <p:nvSpPr>
            <p:cNvPr name="Freeform 5" id="5"/>
            <p:cNvSpPr/>
            <p:nvPr/>
          </p:nvSpPr>
          <p:spPr>
            <a:xfrm flipH="false" flipV="false" rot="0">
              <a:off x="0" y="0"/>
              <a:ext cx="4555744" cy="6530848"/>
            </a:xfrm>
            <a:custGeom>
              <a:avLst/>
              <a:gdLst/>
              <a:ahLst/>
              <a:cxnLst/>
              <a:rect r="r" b="b" t="t" l="l"/>
              <a:pathLst>
                <a:path h="6530848" w="4555744">
                  <a:moveTo>
                    <a:pt x="4524248" y="37973"/>
                  </a:moveTo>
                  <a:lnTo>
                    <a:pt x="4524248" y="6426835"/>
                  </a:lnTo>
                  <a:lnTo>
                    <a:pt x="108204" y="6426835"/>
                  </a:lnTo>
                  <a:lnTo>
                    <a:pt x="108204" y="37973"/>
                  </a:lnTo>
                  <a:close/>
                  <a:moveTo>
                    <a:pt x="0" y="0"/>
                  </a:moveTo>
                  <a:lnTo>
                    <a:pt x="0" y="6530848"/>
                  </a:lnTo>
                  <a:lnTo>
                    <a:pt x="4555744" y="6530848"/>
                  </a:lnTo>
                  <a:lnTo>
                    <a:pt x="4555744" y="0"/>
                  </a:lnTo>
                  <a:close/>
                </a:path>
              </a:pathLst>
            </a:custGeom>
            <a:blipFill>
              <a:blip r:embed="rId6"/>
              <a:stretch>
                <a:fillRect l="0" t="0" r="0" b="0"/>
              </a:stretch>
            </a:blipFill>
          </p:spPr>
        </p:sp>
      </p:grpSp>
      <p:grpSp>
        <p:nvGrpSpPr>
          <p:cNvPr name="Group 6" id="6"/>
          <p:cNvGrpSpPr/>
          <p:nvPr/>
        </p:nvGrpSpPr>
        <p:grpSpPr>
          <a:xfrm rot="0">
            <a:off x="1298448" y="2340864"/>
            <a:ext cx="98869" cy="6940296"/>
            <a:chOff x="0" y="0"/>
            <a:chExt cx="87884" cy="6169152"/>
          </a:xfrm>
        </p:grpSpPr>
        <p:sp>
          <p:nvSpPr>
            <p:cNvPr name="Freeform 7" id="7"/>
            <p:cNvSpPr/>
            <p:nvPr/>
          </p:nvSpPr>
          <p:spPr>
            <a:xfrm flipH="false" flipV="false" rot="0">
              <a:off x="0" y="0"/>
              <a:ext cx="87884" cy="6169152"/>
            </a:xfrm>
            <a:custGeom>
              <a:avLst/>
              <a:gdLst/>
              <a:ahLst/>
              <a:cxnLst/>
              <a:rect r="r" b="b" t="t" l="l"/>
              <a:pathLst>
                <a:path h="6169152" w="87884">
                  <a:moveTo>
                    <a:pt x="0" y="0"/>
                  </a:moveTo>
                  <a:lnTo>
                    <a:pt x="87884" y="0"/>
                  </a:lnTo>
                  <a:lnTo>
                    <a:pt x="87884" y="6169152"/>
                  </a:lnTo>
                  <a:lnTo>
                    <a:pt x="0" y="6169152"/>
                  </a:lnTo>
                  <a:lnTo>
                    <a:pt x="0" y="0"/>
                  </a:lnTo>
                  <a:close/>
                </a:path>
              </a:pathLst>
            </a:custGeom>
            <a:blipFill>
              <a:blip r:embed="rId7"/>
              <a:stretch>
                <a:fillRect l="0" t="0" r="-4847976" b="0"/>
              </a:stretch>
            </a:blipFill>
          </p:spPr>
        </p:sp>
      </p:grpSp>
      <p:sp>
        <p:nvSpPr>
          <p:cNvPr name="Freeform 8" id="8"/>
          <p:cNvSpPr/>
          <p:nvPr/>
        </p:nvSpPr>
        <p:spPr>
          <a:xfrm flipH="false" flipV="false" rot="0">
            <a:off x="1299691" y="2146454"/>
            <a:ext cx="5163317" cy="7382823"/>
          </a:xfrm>
          <a:custGeom>
            <a:avLst/>
            <a:gdLst/>
            <a:ahLst/>
            <a:cxnLst/>
            <a:rect r="r" b="b" t="t" l="l"/>
            <a:pathLst>
              <a:path h="7382823" w="5163317">
                <a:moveTo>
                  <a:pt x="0" y="0"/>
                </a:moveTo>
                <a:lnTo>
                  <a:pt x="5163317" y="0"/>
                </a:lnTo>
                <a:lnTo>
                  <a:pt x="5163317" y="7382823"/>
                </a:lnTo>
                <a:lnTo>
                  <a:pt x="0" y="738282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9" id="9"/>
          <p:cNvGrpSpPr/>
          <p:nvPr/>
        </p:nvGrpSpPr>
        <p:grpSpPr>
          <a:xfrm rot="0">
            <a:off x="6620256" y="2201418"/>
            <a:ext cx="5125212" cy="7347204"/>
            <a:chOff x="0" y="0"/>
            <a:chExt cx="4555744" cy="6530848"/>
          </a:xfrm>
        </p:grpSpPr>
        <p:sp>
          <p:nvSpPr>
            <p:cNvPr name="Freeform 10" id="10"/>
            <p:cNvSpPr/>
            <p:nvPr/>
          </p:nvSpPr>
          <p:spPr>
            <a:xfrm flipH="false" flipV="false" rot="0">
              <a:off x="0" y="0"/>
              <a:ext cx="4555744" cy="6530848"/>
            </a:xfrm>
            <a:custGeom>
              <a:avLst/>
              <a:gdLst/>
              <a:ahLst/>
              <a:cxnLst/>
              <a:rect r="r" b="b" t="t" l="l"/>
              <a:pathLst>
                <a:path h="6530848" w="4555744">
                  <a:moveTo>
                    <a:pt x="4525391" y="37973"/>
                  </a:moveTo>
                  <a:lnTo>
                    <a:pt x="4525391" y="6426835"/>
                  </a:lnTo>
                  <a:lnTo>
                    <a:pt x="109347" y="6426835"/>
                  </a:lnTo>
                  <a:lnTo>
                    <a:pt x="109347" y="37973"/>
                  </a:lnTo>
                  <a:close/>
                  <a:moveTo>
                    <a:pt x="0" y="0"/>
                  </a:moveTo>
                  <a:lnTo>
                    <a:pt x="0" y="6530848"/>
                  </a:lnTo>
                  <a:lnTo>
                    <a:pt x="4555744" y="6530848"/>
                  </a:lnTo>
                  <a:lnTo>
                    <a:pt x="4555744" y="0"/>
                  </a:lnTo>
                  <a:close/>
                </a:path>
              </a:pathLst>
            </a:custGeom>
            <a:blipFill>
              <a:blip r:embed="rId10"/>
              <a:stretch>
                <a:fillRect l="0" t="0" r="0" b="0"/>
              </a:stretch>
            </a:blipFill>
          </p:spPr>
        </p:sp>
      </p:grpSp>
      <p:grpSp>
        <p:nvGrpSpPr>
          <p:cNvPr name="Group 11" id="11"/>
          <p:cNvGrpSpPr/>
          <p:nvPr/>
        </p:nvGrpSpPr>
        <p:grpSpPr>
          <a:xfrm rot="0">
            <a:off x="6643116" y="2340864"/>
            <a:ext cx="5058918" cy="7191756"/>
            <a:chOff x="0" y="0"/>
            <a:chExt cx="4496816" cy="6392672"/>
          </a:xfrm>
        </p:grpSpPr>
        <p:sp>
          <p:nvSpPr>
            <p:cNvPr name="Freeform 12" id="12"/>
            <p:cNvSpPr/>
            <p:nvPr/>
          </p:nvSpPr>
          <p:spPr>
            <a:xfrm flipH="false" flipV="false" rot="0">
              <a:off x="0" y="0"/>
              <a:ext cx="4496816" cy="6392672"/>
            </a:xfrm>
            <a:custGeom>
              <a:avLst/>
              <a:gdLst/>
              <a:ahLst/>
              <a:cxnLst/>
              <a:rect r="r" b="b" t="t" l="l"/>
              <a:pathLst>
                <a:path h="6392672" w="4496816">
                  <a:moveTo>
                    <a:pt x="0" y="0"/>
                  </a:moveTo>
                  <a:lnTo>
                    <a:pt x="0" y="6392672"/>
                  </a:lnTo>
                  <a:lnTo>
                    <a:pt x="4496816" y="6392672"/>
                  </a:lnTo>
                  <a:lnTo>
                    <a:pt x="4496816" y="6302883"/>
                  </a:lnTo>
                  <a:lnTo>
                    <a:pt x="89027" y="6302883"/>
                  </a:lnTo>
                  <a:lnTo>
                    <a:pt x="89027" y="0"/>
                  </a:lnTo>
                  <a:close/>
                </a:path>
              </a:pathLst>
            </a:custGeom>
            <a:blipFill>
              <a:blip r:embed="rId11"/>
              <a:stretch>
                <a:fillRect l="0" t="0" r="0" b="0"/>
              </a:stretch>
            </a:blipFill>
          </p:spPr>
        </p:sp>
      </p:grpSp>
      <p:sp>
        <p:nvSpPr>
          <p:cNvPr name="Freeform 13" id="13"/>
          <p:cNvSpPr/>
          <p:nvPr/>
        </p:nvSpPr>
        <p:spPr>
          <a:xfrm flipH="false" flipV="false" rot="0">
            <a:off x="6645688" y="2146454"/>
            <a:ext cx="5163317" cy="7382823"/>
          </a:xfrm>
          <a:custGeom>
            <a:avLst/>
            <a:gdLst/>
            <a:ahLst/>
            <a:cxnLst/>
            <a:rect r="r" b="b" t="t" l="l"/>
            <a:pathLst>
              <a:path h="7382823" w="5163317">
                <a:moveTo>
                  <a:pt x="0" y="0"/>
                </a:moveTo>
                <a:lnTo>
                  <a:pt x="5163317" y="0"/>
                </a:lnTo>
                <a:lnTo>
                  <a:pt x="5163317" y="7382823"/>
                </a:lnTo>
                <a:lnTo>
                  <a:pt x="0" y="7382823"/>
                </a:lnTo>
                <a:lnTo>
                  <a:pt x="0" y="0"/>
                </a:lnTo>
                <a:close/>
              </a:path>
            </a:pathLst>
          </a:custGeom>
          <a:blipFill>
            <a:blip r:embed="rId8">
              <a:extLst>
                <a:ext uri="{96DAC541-7B7A-43D3-8B79-37D633B846F1}">
                  <asvg:svgBlip xmlns:asvg="http://schemas.microsoft.com/office/drawing/2016/SVG/main" r:embed="rId12"/>
                </a:ext>
              </a:extLst>
            </a:blip>
            <a:stretch>
              <a:fillRect l="0" t="0" r="0" b="0"/>
            </a:stretch>
          </a:blipFill>
        </p:spPr>
      </p:sp>
      <p:grpSp>
        <p:nvGrpSpPr>
          <p:cNvPr name="Group 14" id="14"/>
          <p:cNvGrpSpPr/>
          <p:nvPr/>
        </p:nvGrpSpPr>
        <p:grpSpPr>
          <a:xfrm rot="0">
            <a:off x="11967210" y="2201418"/>
            <a:ext cx="5125212" cy="7347204"/>
            <a:chOff x="0" y="0"/>
            <a:chExt cx="4555744" cy="6530848"/>
          </a:xfrm>
        </p:grpSpPr>
        <p:sp>
          <p:nvSpPr>
            <p:cNvPr name="Freeform 15" id="15"/>
            <p:cNvSpPr/>
            <p:nvPr/>
          </p:nvSpPr>
          <p:spPr>
            <a:xfrm flipH="false" flipV="false" rot="0">
              <a:off x="0" y="0"/>
              <a:ext cx="4555744" cy="6530848"/>
            </a:xfrm>
            <a:custGeom>
              <a:avLst/>
              <a:gdLst/>
              <a:ahLst/>
              <a:cxnLst/>
              <a:rect r="r" b="b" t="t" l="l"/>
              <a:pathLst>
                <a:path h="6530848" w="4555744">
                  <a:moveTo>
                    <a:pt x="4524629" y="37973"/>
                  </a:moveTo>
                  <a:lnTo>
                    <a:pt x="4524629" y="6426835"/>
                  </a:lnTo>
                  <a:lnTo>
                    <a:pt x="108585" y="6426835"/>
                  </a:lnTo>
                  <a:lnTo>
                    <a:pt x="108585" y="37973"/>
                  </a:lnTo>
                  <a:close/>
                  <a:moveTo>
                    <a:pt x="0" y="0"/>
                  </a:moveTo>
                  <a:lnTo>
                    <a:pt x="0" y="6530848"/>
                  </a:lnTo>
                  <a:lnTo>
                    <a:pt x="4555744" y="6530848"/>
                  </a:lnTo>
                  <a:lnTo>
                    <a:pt x="4555744" y="0"/>
                  </a:lnTo>
                  <a:close/>
                </a:path>
              </a:pathLst>
            </a:custGeom>
            <a:blipFill>
              <a:blip r:embed="rId13"/>
              <a:stretch>
                <a:fillRect l="0" t="0" r="0" b="0"/>
              </a:stretch>
            </a:blipFill>
          </p:spPr>
        </p:sp>
      </p:grpSp>
      <p:grpSp>
        <p:nvGrpSpPr>
          <p:cNvPr name="Group 16" id="16"/>
          <p:cNvGrpSpPr/>
          <p:nvPr/>
        </p:nvGrpSpPr>
        <p:grpSpPr>
          <a:xfrm rot="0">
            <a:off x="11990070" y="2340864"/>
            <a:ext cx="5095494" cy="6940296"/>
            <a:chOff x="0" y="0"/>
            <a:chExt cx="4529328" cy="6169152"/>
          </a:xfrm>
        </p:grpSpPr>
        <p:sp>
          <p:nvSpPr>
            <p:cNvPr name="Freeform 17" id="17"/>
            <p:cNvSpPr/>
            <p:nvPr/>
          </p:nvSpPr>
          <p:spPr>
            <a:xfrm flipH="false" flipV="false" rot="0">
              <a:off x="0" y="0"/>
              <a:ext cx="4529328" cy="6169152"/>
            </a:xfrm>
            <a:custGeom>
              <a:avLst/>
              <a:gdLst/>
              <a:ahLst/>
              <a:cxnLst/>
              <a:rect r="r" b="b" t="t" l="l"/>
              <a:pathLst>
                <a:path h="6169152" w="4529328">
                  <a:moveTo>
                    <a:pt x="0" y="0"/>
                  </a:moveTo>
                  <a:lnTo>
                    <a:pt x="0" y="6169152"/>
                  </a:lnTo>
                  <a:lnTo>
                    <a:pt x="88265" y="6169152"/>
                  </a:lnTo>
                  <a:lnTo>
                    <a:pt x="88265" y="0"/>
                  </a:lnTo>
                  <a:close/>
                  <a:moveTo>
                    <a:pt x="4504309" y="0"/>
                  </a:moveTo>
                  <a:lnTo>
                    <a:pt x="4504309" y="6169152"/>
                  </a:lnTo>
                  <a:lnTo>
                    <a:pt x="4529328" y="6169152"/>
                  </a:lnTo>
                  <a:lnTo>
                    <a:pt x="4529328" y="0"/>
                  </a:lnTo>
                  <a:close/>
                </a:path>
              </a:pathLst>
            </a:custGeom>
            <a:blipFill>
              <a:blip r:embed="rId14"/>
              <a:stretch>
                <a:fillRect l="0" t="0" r="0" b="0"/>
              </a:stretch>
            </a:blipFill>
          </p:spPr>
        </p:sp>
      </p:grpSp>
      <p:sp>
        <p:nvSpPr>
          <p:cNvPr name="Freeform 18" id="18"/>
          <p:cNvSpPr/>
          <p:nvPr/>
        </p:nvSpPr>
        <p:spPr>
          <a:xfrm flipH="false" flipV="false" rot="0">
            <a:off x="11991684" y="2146454"/>
            <a:ext cx="5163317" cy="7382823"/>
          </a:xfrm>
          <a:custGeom>
            <a:avLst/>
            <a:gdLst/>
            <a:ahLst/>
            <a:cxnLst/>
            <a:rect r="r" b="b" t="t" l="l"/>
            <a:pathLst>
              <a:path h="7382823" w="5163317">
                <a:moveTo>
                  <a:pt x="0" y="0"/>
                </a:moveTo>
                <a:lnTo>
                  <a:pt x="5163317" y="0"/>
                </a:lnTo>
                <a:lnTo>
                  <a:pt x="5163317" y="7382823"/>
                </a:lnTo>
                <a:lnTo>
                  <a:pt x="0" y="7382823"/>
                </a:lnTo>
                <a:lnTo>
                  <a:pt x="0" y="0"/>
                </a:lnTo>
                <a:close/>
              </a:path>
            </a:pathLst>
          </a:custGeom>
          <a:blipFill>
            <a:blip r:embed="rId8">
              <a:extLst>
                <a:ext uri="{96DAC541-7B7A-43D3-8B79-37D633B846F1}">
                  <asvg:svgBlip xmlns:asvg="http://schemas.microsoft.com/office/drawing/2016/SVG/main" r:embed="rId15"/>
                </a:ext>
              </a:extLst>
            </a:blip>
            <a:stretch>
              <a:fillRect l="0" t="0" r="0" b="0"/>
            </a:stretch>
          </a:blipFill>
        </p:spPr>
      </p:sp>
      <p:grpSp>
        <p:nvGrpSpPr>
          <p:cNvPr name="Group 19" id="19"/>
          <p:cNvGrpSpPr/>
          <p:nvPr/>
        </p:nvGrpSpPr>
        <p:grpSpPr>
          <a:xfrm rot="0">
            <a:off x="1521904" y="2787591"/>
            <a:ext cx="4718875" cy="4407022"/>
            <a:chOff x="0" y="0"/>
            <a:chExt cx="4194556" cy="3917353"/>
          </a:xfrm>
        </p:grpSpPr>
        <p:sp>
          <p:nvSpPr>
            <p:cNvPr name="Freeform 20" id="20"/>
            <p:cNvSpPr/>
            <p:nvPr/>
          </p:nvSpPr>
          <p:spPr>
            <a:xfrm flipH="false" flipV="false" rot="0">
              <a:off x="0" y="0"/>
              <a:ext cx="4194556" cy="3917315"/>
            </a:xfrm>
            <a:custGeom>
              <a:avLst/>
              <a:gdLst/>
              <a:ahLst/>
              <a:cxnLst/>
              <a:rect r="r" b="b" t="t" l="l"/>
              <a:pathLst>
                <a:path h="3917315" w="4194556">
                  <a:moveTo>
                    <a:pt x="0" y="0"/>
                  </a:moveTo>
                  <a:lnTo>
                    <a:pt x="4194556" y="0"/>
                  </a:lnTo>
                  <a:lnTo>
                    <a:pt x="4194556" y="3917315"/>
                  </a:lnTo>
                  <a:lnTo>
                    <a:pt x="0" y="3917315"/>
                  </a:lnTo>
                  <a:lnTo>
                    <a:pt x="0" y="0"/>
                  </a:lnTo>
                  <a:close/>
                </a:path>
              </a:pathLst>
            </a:custGeom>
            <a:blipFill>
              <a:blip r:embed="rId16"/>
              <a:stretch>
                <a:fillRect l="0" t="0" r="0" b="0"/>
              </a:stretch>
            </a:blipFill>
          </p:spPr>
        </p:sp>
      </p:grpSp>
      <p:grpSp>
        <p:nvGrpSpPr>
          <p:cNvPr name="Group 21" id="21"/>
          <p:cNvGrpSpPr/>
          <p:nvPr/>
        </p:nvGrpSpPr>
        <p:grpSpPr>
          <a:xfrm rot="0">
            <a:off x="6815323" y="2787777"/>
            <a:ext cx="4839462" cy="4436554"/>
            <a:chOff x="0" y="0"/>
            <a:chExt cx="4301744" cy="3943604"/>
          </a:xfrm>
        </p:grpSpPr>
        <p:sp>
          <p:nvSpPr>
            <p:cNvPr name="Freeform 22" id="22"/>
            <p:cNvSpPr/>
            <p:nvPr/>
          </p:nvSpPr>
          <p:spPr>
            <a:xfrm flipH="false" flipV="false" rot="0">
              <a:off x="0" y="0"/>
              <a:ext cx="4301744" cy="3943604"/>
            </a:xfrm>
            <a:custGeom>
              <a:avLst/>
              <a:gdLst/>
              <a:ahLst/>
              <a:cxnLst/>
              <a:rect r="r" b="b" t="t" l="l"/>
              <a:pathLst>
                <a:path h="3943604" w="4301744">
                  <a:moveTo>
                    <a:pt x="0" y="0"/>
                  </a:moveTo>
                  <a:lnTo>
                    <a:pt x="4301744" y="0"/>
                  </a:lnTo>
                  <a:lnTo>
                    <a:pt x="4301744" y="3943604"/>
                  </a:lnTo>
                  <a:lnTo>
                    <a:pt x="0" y="3943604"/>
                  </a:lnTo>
                  <a:lnTo>
                    <a:pt x="0" y="0"/>
                  </a:lnTo>
                  <a:close/>
                </a:path>
              </a:pathLst>
            </a:custGeom>
            <a:blipFill>
              <a:blip r:embed="rId17"/>
              <a:stretch>
                <a:fillRect l="0" t="0" r="0" b="0"/>
              </a:stretch>
            </a:blipFill>
          </p:spPr>
        </p:sp>
      </p:grpSp>
      <p:grpSp>
        <p:nvGrpSpPr>
          <p:cNvPr name="Group 23" id="23"/>
          <p:cNvGrpSpPr/>
          <p:nvPr/>
        </p:nvGrpSpPr>
        <p:grpSpPr>
          <a:xfrm rot="0">
            <a:off x="12267633" y="2825110"/>
            <a:ext cx="4668969" cy="4361116"/>
            <a:chOff x="0" y="0"/>
            <a:chExt cx="4150195" cy="3876548"/>
          </a:xfrm>
        </p:grpSpPr>
        <p:sp>
          <p:nvSpPr>
            <p:cNvPr name="Freeform 24" id="24"/>
            <p:cNvSpPr/>
            <p:nvPr/>
          </p:nvSpPr>
          <p:spPr>
            <a:xfrm flipH="false" flipV="false" rot="0">
              <a:off x="0" y="0"/>
              <a:ext cx="4150233" cy="3876548"/>
            </a:xfrm>
            <a:custGeom>
              <a:avLst/>
              <a:gdLst/>
              <a:ahLst/>
              <a:cxnLst/>
              <a:rect r="r" b="b" t="t" l="l"/>
              <a:pathLst>
                <a:path h="3876548" w="4150233">
                  <a:moveTo>
                    <a:pt x="0" y="0"/>
                  </a:moveTo>
                  <a:lnTo>
                    <a:pt x="4150233" y="0"/>
                  </a:lnTo>
                  <a:lnTo>
                    <a:pt x="4150233" y="3876548"/>
                  </a:lnTo>
                  <a:lnTo>
                    <a:pt x="0" y="3876548"/>
                  </a:lnTo>
                  <a:lnTo>
                    <a:pt x="0" y="0"/>
                  </a:lnTo>
                  <a:close/>
                </a:path>
              </a:pathLst>
            </a:custGeom>
            <a:blipFill>
              <a:blip r:embed="rId18"/>
              <a:stretch>
                <a:fillRect l="0" t="0" r="0" b="0"/>
              </a:stretch>
            </a:blipFill>
          </p:spPr>
        </p:sp>
      </p:grpSp>
      <p:sp>
        <p:nvSpPr>
          <p:cNvPr name="Freeform 25" id="25"/>
          <p:cNvSpPr/>
          <p:nvPr/>
        </p:nvSpPr>
        <p:spPr>
          <a:xfrm flipH="false" flipV="false" rot="0">
            <a:off x="2236465" y="2374182"/>
            <a:ext cx="622549" cy="522751"/>
          </a:xfrm>
          <a:custGeom>
            <a:avLst/>
            <a:gdLst/>
            <a:ahLst/>
            <a:cxnLst/>
            <a:rect r="r" b="b" t="t" l="l"/>
            <a:pathLst>
              <a:path h="522751" w="622549">
                <a:moveTo>
                  <a:pt x="0" y="0"/>
                </a:moveTo>
                <a:lnTo>
                  <a:pt x="622549" y="0"/>
                </a:lnTo>
                <a:lnTo>
                  <a:pt x="622549" y="522752"/>
                </a:lnTo>
                <a:lnTo>
                  <a:pt x="0" y="522752"/>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6" id="26"/>
          <p:cNvSpPr/>
          <p:nvPr/>
        </p:nvSpPr>
        <p:spPr>
          <a:xfrm flipH="false" flipV="false" rot="0">
            <a:off x="7395882" y="2307246"/>
            <a:ext cx="631893" cy="579315"/>
          </a:xfrm>
          <a:custGeom>
            <a:avLst/>
            <a:gdLst/>
            <a:ahLst/>
            <a:cxnLst/>
            <a:rect r="r" b="b" t="t" l="l"/>
            <a:pathLst>
              <a:path h="579315" w="631893">
                <a:moveTo>
                  <a:pt x="0" y="0"/>
                </a:moveTo>
                <a:lnTo>
                  <a:pt x="631893" y="0"/>
                </a:lnTo>
                <a:lnTo>
                  <a:pt x="631893" y="579315"/>
                </a:lnTo>
                <a:lnTo>
                  <a:pt x="0" y="579315"/>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Freeform 27" id="27"/>
          <p:cNvSpPr/>
          <p:nvPr/>
        </p:nvSpPr>
        <p:spPr>
          <a:xfrm flipH="false" flipV="false" rot="0">
            <a:off x="12172378" y="2215134"/>
            <a:ext cx="556255" cy="637608"/>
          </a:xfrm>
          <a:custGeom>
            <a:avLst/>
            <a:gdLst/>
            <a:ahLst/>
            <a:cxnLst/>
            <a:rect r="r" b="b" t="t" l="l"/>
            <a:pathLst>
              <a:path h="637608" w="556255">
                <a:moveTo>
                  <a:pt x="0" y="0"/>
                </a:moveTo>
                <a:lnTo>
                  <a:pt x="556256" y="0"/>
                </a:lnTo>
                <a:lnTo>
                  <a:pt x="556256" y="637608"/>
                </a:lnTo>
                <a:lnTo>
                  <a:pt x="0" y="637608"/>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sp>
        <p:nvSpPr>
          <p:cNvPr name="TextBox 28" id="28"/>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29" id="29"/>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30" id="30"/>
          <p:cNvSpPr txBox="true"/>
          <p:nvPr/>
        </p:nvSpPr>
        <p:spPr>
          <a:xfrm rot="0">
            <a:off x="3125919" y="2420441"/>
            <a:ext cx="1541107" cy="363036"/>
          </a:xfrm>
          <a:prstGeom prst="rect">
            <a:avLst/>
          </a:prstGeom>
        </p:spPr>
        <p:txBody>
          <a:bodyPr anchor="t" rtlCol="false" tIns="0" lIns="0" bIns="0" rIns="0">
            <a:spAutoFit/>
          </a:bodyPr>
          <a:lstStyle/>
          <a:p>
            <a:pPr algn="l">
              <a:lnSpc>
                <a:spcPts val="2948"/>
              </a:lnSpc>
            </a:pPr>
            <a:r>
              <a:rPr lang="en-US" b="true" sz="2105">
                <a:solidFill>
                  <a:srgbClr val="000000"/>
                </a:solidFill>
                <a:latin typeface="Arial Bold"/>
                <a:ea typeface="Arial Bold"/>
                <a:cs typeface="Arial Bold"/>
                <a:sym typeface="Arial Bold"/>
              </a:rPr>
              <a:t>Inondations</a:t>
            </a:r>
          </a:p>
        </p:txBody>
      </p:sp>
      <p:sp>
        <p:nvSpPr>
          <p:cNvPr name="TextBox 31" id="31"/>
          <p:cNvSpPr txBox="true"/>
          <p:nvPr/>
        </p:nvSpPr>
        <p:spPr>
          <a:xfrm rot="0">
            <a:off x="8058536" y="2420441"/>
            <a:ext cx="2383827" cy="363036"/>
          </a:xfrm>
          <a:prstGeom prst="rect">
            <a:avLst/>
          </a:prstGeom>
        </p:spPr>
        <p:txBody>
          <a:bodyPr anchor="t" rtlCol="false" tIns="0" lIns="0" bIns="0" rIns="0">
            <a:spAutoFit/>
          </a:bodyPr>
          <a:lstStyle/>
          <a:p>
            <a:pPr algn="l">
              <a:lnSpc>
                <a:spcPts val="2948"/>
              </a:lnSpc>
            </a:pPr>
            <a:r>
              <a:rPr lang="en-US" b="true" sz="2105">
                <a:solidFill>
                  <a:srgbClr val="000000"/>
                </a:solidFill>
                <a:latin typeface="Arial Bold"/>
                <a:ea typeface="Arial Bold"/>
                <a:cs typeface="Arial Bold"/>
                <a:sym typeface="Arial Bold"/>
              </a:rPr>
              <a:t>Vagues de chaleur</a:t>
            </a:r>
          </a:p>
        </p:txBody>
      </p:sp>
      <p:sp>
        <p:nvSpPr>
          <p:cNvPr name="TextBox 32" id="32"/>
          <p:cNvSpPr txBox="true"/>
          <p:nvPr/>
        </p:nvSpPr>
        <p:spPr>
          <a:xfrm rot="0">
            <a:off x="12737978" y="2420441"/>
            <a:ext cx="3759341" cy="363036"/>
          </a:xfrm>
          <a:prstGeom prst="rect">
            <a:avLst/>
          </a:prstGeom>
        </p:spPr>
        <p:txBody>
          <a:bodyPr anchor="t" rtlCol="false" tIns="0" lIns="0" bIns="0" rIns="0">
            <a:spAutoFit/>
          </a:bodyPr>
          <a:lstStyle/>
          <a:p>
            <a:pPr algn="l">
              <a:lnSpc>
                <a:spcPts val="2948"/>
              </a:lnSpc>
            </a:pPr>
            <a:r>
              <a:rPr lang="en-US" b="true" sz="2105">
                <a:solidFill>
                  <a:srgbClr val="000000"/>
                </a:solidFill>
                <a:latin typeface="Arial Bold"/>
                <a:ea typeface="Arial Bold"/>
                <a:cs typeface="Arial Bold"/>
                <a:sym typeface="Arial Bold"/>
              </a:rPr>
              <a:t>Retrait et gonflement de argiles</a:t>
            </a:r>
          </a:p>
        </p:txBody>
      </p:sp>
      <p:sp>
        <p:nvSpPr>
          <p:cNvPr name="TextBox 33" id="33"/>
          <p:cNvSpPr txBox="true"/>
          <p:nvPr/>
        </p:nvSpPr>
        <p:spPr>
          <a:xfrm rot="0">
            <a:off x="1534820" y="7100245"/>
            <a:ext cx="170693" cy="295799"/>
          </a:xfrm>
          <a:prstGeom prst="rect">
            <a:avLst/>
          </a:prstGeom>
        </p:spPr>
        <p:txBody>
          <a:bodyPr anchor="t" rtlCol="false" tIns="0" lIns="0" bIns="0" rIns="0">
            <a:spAutoFit/>
          </a:bodyPr>
          <a:lstStyle/>
          <a:p>
            <a:pPr algn="l">
              <a:lnSpc>
                <a:spcPts val="2323"/>
              </a:lnSpc>
            </a:pPr>
            <a:r>
              <a:rPr lang="en-US" sz="1659">
                <a:solidFill>
                  <a:srgbClr val="000000"/>
                </a:solidFill>
                <a:latin typeface="Arimo"/>
                <a:ea typeface="Arimo"/>
                <a:cs typeface="Arimo"/>
                <a:sym typeface="Arimo"/>
              </a:rPr>
              <a:t>➢</a:t>
            </a:r>
          </a:p>
        </p:txBody>
      </p:sp>
      <p:sp>
        <p:nvSpPr>
          <p:cNvPr name="TextBox 34" id="34"/>
          <p:cNvSpPr txBox="true"/>
          <p:nvPr/>
        </p:nvSpPr>
        <p:spPr>
          <a:xfrm rot="0">
            <a:off x="6881246" y="7100245"/>
            <a:ext cx="170693" cy="295799"/>
          </a:xfrm>
          <a:prstGeom prst="rect">
            <a:avLst/>
          </a:prstGeom>
        </p:spPr>
        <p:txBody>
          <a:bodyPr anchor="t" rtlCol="false" tIns="0" lIns="0" bIns="0" rIns="0">
            <a:spAutoFit/>
          </a:bodyPr>
          <a:lstStyle/>
          <a:p>
            <a:pPr algn="l">
              <a:lnSpc>
                <a:spcPts val="2323"/>
              </a:lnSpc>
            </a:pPr>
            <a:r>
              <a:rPr lang="en-US" sz="1659">
                <a:solidFill>
                  <a:srgbClr val="000000"/>
                </a:solidFill>
                <a:latin typeface="Arimo"/>
                <a:ea typeface="Arimo"/>
                <a:cs typeface="Arimo"/>
                <a:sym typeface="Arimo"/>
              </a:rPr>
              <a:t>➢</a:t>
            </a:r>
          </a:p>
        </p:txBody>
      </p:sp>
      <p:sp>
        <p:nvSpPr>
          <p:cNvPr name="TextBox 35" id="35"/>
          <p:cNvSpPr txBox="true"/>
          <p:nvPr/>
        </p:nvSpPr>
        <p:spPr>
          <a:xfrm rot="0">
            <a:off x="12227814" y="7100245"/>
            <a:ext cx="170693" cy="295799"/>
          </a:xfrm>
          <a:prstGeom prst="rect">
            <a:avLst/>
          </a:prstGeom>
        </p:spPr>
        <p:txBody>
          <a:bodyPr anchor="t" rtlCol="false" tIns="0" lIns="0" bIns="0" rIns="0">
            <a:spAutoFit/>
          </a:bodyPr>
          <a:lstStyle/>
          <a:p>
            <a:pPr algn="l">
              <a:lnSpc>
                <a:spcPts val="2323"/>
              </a:lnSpc>
            </a:pPr>
            <a:r>
              <a:rPr lang="en-US" sz="1659">
                <a:solidFill>
                  <a:srgbClr val="000000"/>
                </a:solidFill>
                <a:latin typeface="Arimo"/>
                <a:ea typeface="Arimo"/>
                <a:cs typeface="Arimo"/>
                <a:sym typeface="Arimo"/>
              </a:rPr>
              <a:t>➢</a:t>
            </a:r>
          </a:p>
        </p:txBody>
      </p:sp>
      <p:sp>
        <p:nvSpPr>
          <p:cNvPr name="TextBox 36" id="36"/>
          <p:cNvSpPr txBox="true"/>
          <p:nvPr/>
        </p:nvSpPr>
        <p:spPr>
          <a:xfrm rot="0">
            <a:off x="1793138" y="7166972"/>
            <a:ext cx="4328341" cy="1881430"/>
          </a:xfrm>
          <a:prstGeom prst="rect">
            <a:avLst/>
          </a:prstGeom>
        </p:spPr>
        <p:txBody>
          <a:bodyPr anchor="t" rtlCol="false" tIns="0" lIns="0" bIns="0" rIns="0">
            <a:spAutoFit/>
          </a:bodyPr>
          <a:lstStyle/>
          <a:p>
            <a:pPr algn="l">
              <a:lnSpc>
                <a:spcPts val="1984"/>
              </a:lnSpc>
            </a:pPr>
            <a:r>
              <a:rPr lang="en-US" b="true" sz="1659">
                <a:solidFill>
                  <a:srgbClr val="000000"/>
                </a:solidFill>
                <a:latin typeface="Arial Bold"/>
                <a:ea typeface="Arial Bold"/>
                <a:cs typeface="Arial Bold"/>
                <a:sym typeface="Arial Bold"/>
              </a:rPr>
              <a:t>Impacts : </a:t>
            </a:r>
          </a:p>
          <a:p>
            <a:pPr algn="l">
              <a:lnSpc>
                <a:spcPts val="1984"/>
              </a:lnSpc>
            </a:pPr>
            <a:r>
              <a:rPr lang="en-US" sz="1659">
                <a:solidFill>
                  <a:srgbClr val="000000"/>
                </a:solidFill>
                <a:latin typeface="Arial"/>
                <a:ea typeface="Arial"/>
                <a:cs typeface="Arial"/>
                <a:sym typeface="Arial"/>
              </a:rPr>
              <a:t>dematérialisationde l’aléapouvantaller jusqu’à la destruction du bien</a:t>
            </a:r>
          </a:p>
          <a:p>
            <a:pPr algn="l">
              <a:lnSpc>
                <a:spcPts val="3780"/>
              </a:lnSpc>
            </a:pPr>
            <a:r>
              <a:rPr lang="en-US" b="true" sz="1655">
                <a:solidFill>
                  <a:srgbClr val="000000"/>
                </a:solidFill>
                <a:latin typeface="Arial Bold"/>
                <a:ea typeface="Arial Bold"/>
                <a:cs typeface="Arial Bold"/>
                <a:sym typeface="Arial Bold"/>
              </a:rPr>
              <a:t>Adaptation : </a:t>
            </a:r>
            <a:r>
              <a:rPr lang="en-US" sz="1655">
                <a:solidFill>
                  <a:srgbClr val="000000"/>
                </a:solidFill>
                <a:latin typeface="Arial"/>
                <a:ea typeface="Arial"/>
                <a:cs typeface="Arial"/>
                <a:sym typeface="Arial"/>
              </a:rPr>
              <a:t>relèvement des réseaux, </a:t>
            </a:r>
          </a:p>
          <a:p>
            <a:pPr algn="l">
              <a:lnSpc>
                <a:spcPts val="827"/>
              </a:lnSpc>
            </a:pPr>
            <a:r>
              <a:rPr lang="en-US" sz="1655">
                <a:solidFill>
                  <a:srgbClr val="000000"/>
                </a:solidFill>
                <a:latin typeface="Arial"/>
                <a:ea typeface="Arial"/>
                <a:cs typeface="Arial"/>
                <a:sym typeface="Arial"/>
              </a:rPr>
              <a:t>suppression ou étanchéification des parkings </a:t>
            </a:r>
          </a:p>
          <a:p>
            <a:pPr algn="l">
              <a:lnSpc>
                <a:spcPts val="3131"/>
              </a:lnSpc>
            </a:pPr>
            <a:r>
              <a:rPr lang="en-US" sz="1655">
                <a:solidFill>
                  <a:srgbClr val="000000"/>
                </a:solidFill>
                <a:latin typeface="Arial"/>
                <a:ea typeface="Arial"/>
                <a:cs typeface="Arial"/>
                <a:sym typeface="Arial"/>
              </a:rPr>
              <a:t>souterrains et caves (dispositifs anti-eau), </a:t>
            </a:r>
          </a:p>
          <a:p>
            <a:pPr algn="l">
              <a:lnSpc>
                <a:spcPts val="827"/>
              </a:lnSpc>
            </a:pPr>
            <a:r>
              <a:rPr lang="en-US" sz="1655">
                <a:solidFill>
                  <a:srgbClr val="000000"/>
                </a:solidFill>
                <a:latin typeface="Arial"/>
                <a:ea typeface="Arial"/>
                <a:cs typeface="Arial"/>
                <a:sym typeface="Arial"/>
              </a:rPr>
              <a:t>suppression des logements en RDC</a:t>
            </a:r>
          </a:p>
        </p:txBody>
      </p:sp>
      <p:sp>
        <p:nvSpPr>
          <p:cNvPr name="TextBox 37" id="37"/>
          <p:cNvSpPr txBox="true"/>
          <p:nvPr/>
        </p:nvSpPr>
        <p:spPr>
          <a:xfrm rot="0">
            <a:off x="7139564" y="7166972"/>
            <a:ext cx="4376390" cy="1629970"/>
          </a:xfrm>
          <a:prstGeom prst="rect">
            <a:avLst/>
          </a:prstGeom>
        </p:spPr>
        <p:txBody>
          <a:bodyPr anchor="t" rtlCol="false" tIns="0" lIns="0" bIns="0" rIns="0">
            <a:spAutoFit/>
          </a:bodyPr>
          <a:lstStyle/>
          <a:p>
            <a:pPr algn="l">
              <a:lnSpc>
                <a:spcPts val="1984"/>
              </a:lnSpc>
            </a:pPr>
            <a:r>
              <a:rPr lang="en-US" b="true" sz="1659">
                <a:solidFill>
                  <a:srgbClr val="000000"/>
                </a:solidFill>
                <a:latin typeface="Arial Bold"/>
                <a:ea typeface="Arial Bold"/>
                <a:cs typeface="Arial Bold"/>
                <a:sym typeface="Arial Bold"/>
              </a:rPr>
              <a:t>Impacts : </a:t>
            </a:r>
          </a:p>
          <a:p>
            <a:pPr algn="l">
              <a:lnSpc>
                <a:spcPts val="1984"/>
              </a:lnSpc>
            </a:pPr>
            <a:r>
              <a:rPr lang="en-US" sz="1659">
                <a:solidFill>
                  <a:srgbClr val="000000"/>
                </a:solidFill>
                <a:latin typeface="Arial"/>
                <a:ea typeface="Arial"/>
                <a:cs typeface="Arial"/>
                <a:sym typeface="Arial"/>
              </a:rPr>
              <a:t>inhabitablespour des périodes prolongées (jusqu’à 3 mois) dans les zones les plus impactées</a:t>
            </a:r>
          </a:p>
          <a:p>
            <a:pPr algn="l">
              <a:lnSpc>
                <a:spcPts val="3780"/>
              </a:lnSpc>
            </a:pPr>
            <a:r>
              <a:rPr lang="en-US" b="true" sz="1655">
                <a:solidFill>
                  <a:srgbClr val="000000"/>
                </a:solidFill>
                <a:latin typeface="Arial Bold"/>
                <a:ea typeface="Arial Bold"/>
                <a:cs typeface="Arial Bold"/>
                <a:sym typeface="Arial Bold"/>
              </a:rPr>
              <a:t>Adaptation : </a:t>
            </a:r>
            <a:r>
              <a:rPr lang="en-US" sz="1655">
                <a:solidFill>
                  <a:srgbClr val="000000"/>
                </a:solidFill>
                <a:latin typeface="Arial"/>
                <a:ea typeface="Arial"/>
                <a:cs typeface="Arial"/>
                <a:sym typeface="Arial"/>
              </a:rPr>
              <a:t>enjeux d’isolation contre la </a:t>
            </a:r>
          </a:p>
          <a:p>
            <a:pPr algn="l">
              <a:lnSpc>
                <a:spcPts val="827"/>
              </a:lnSpc>
            </a:pPr>
            <a:r>
              <a:rPr lang="en-US" sz="1655">
                <a:solidFill>
                  <a:srgbClr val="000000"/>
                </a:solidFill>
                <a:latin typeface="Arial"/>
                <a:ea typeface="Arial"/>
                <a:cs typeface="Arial"/>
                <a:sym typeface="Arial"/>
              </a:rPr>
              <a:t>chaleur, choix des revêtements, limitation des </a:t>
            </a:r>
          </a:p>
        </p:txBody>
      </p:sp>
      <p:sp>
        <p:nvSpPr>
          <p:cNvPr name="TextBox 38" id="38"/>
          <p:cNvSpPr txBox="true"/>
          <p:nvPr/>
        </p:nvSpPr>
        <p:spPr>
          <a:xfrm rot="0">
            <a:off x="12486132" y="7128872"/>
            <a:ext cx="997325" cy="296185"/>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Impacts : </a:t>
            </a:r>
          </a:p>
        </p:txBody>
      </p:sp>
      <p:sp>
        <p:nvSpPr>
          <p:cNvPr name="TextBox 39" id="39"/>
          <p:cNvSpPr txBox="true"/>
          <p:nvPr/>
        </p:nvSpPr>
        <p:spPr>
          <a:xfrm rot="0">
            <a:off x="2767017" y="7128872"/>
            <a:ext cx="3318500" cy="296185"/>
          </a:xfrm>
          <a:prstGeom prst="rect">
            <a:avLst/>
          </a:prstGeom>
        </p:spPr>
        <p:txBody>
          <a:bodyPr anchor="t" rtlCol="false" tIns="0" lIns="0" bIns="0" rIns="0">
            <a:spAutoFit/>
          </a:bodyPr>
          <a:lstStyle/>
          <a:p>
            <a:pPr algn="l">
              <a:lnSpc>
                <a:spcPts val="2323"/>
              </a:lnSpc>
            </a:pPr>
            <a:r>
              <a:rPr lang="en-US" sz="1659">
                <a:solidFill>
                  <a:srgbClr val="000000"/>
                </a:solidFill>
                <a:latin typeface="Arial"/>
                <a:ea typeface="Arial"/>
                <a:cs typeface="Arial"/>
                <a:sym typeface="Arial"/>
              </a:rPr>
              <a:t>forte destruction de valeurs en cas </a:t>
            </a:r>
          </a:p>
        </p:txBody>
      </p:sp>
      <p:sp>
        <p:nvSpPr>
          <p:cNvPr name="TextBox 40" id="40"/>
          <p:cNvSpPr txBox="true"/>
          <p:nvPr/>
        </p:nvSpPr>
        <p:spPr>
          <a:xfrm rot="0">
            <a:off x="7710978" y="8743221"/>
            <a:ext cx="59636" cy="305167"/>
          </a:xfrm>
          <a:prstGeom prst="rect">
            <a:avLst/>
          </a:prstGeom>
        </p:spPr>
        <p:txBody>
          <a:bodyPr anchor="t" rtlCol="false" tIns="0" lIns="0" bIns="0" rIns="0">
            <a:spAutoFit/>
          </a:bodyPr>
          <a:lstStyle/>
          <a:p>
            <a:pPr algn="l">
              <a:lnSpc>
                <a:spcPts val="2318"/>
              </a:lnSpc>
            </a:pPr>
            <a:r>
              <a:rPr lang="en-US" sz="1655">
                <a:solidFill>
                  <a:srgbClr val="000000"/>
                </a:solidFill>
                <a:latin typeface="Arial"/>
                <a:ea typeface="Arial"/>
                <a:cs typeface="Arial"/>
                <a:sym typeface="Arial"/>
              </a:rPr>
              <a:t> </a:t>
            </a:r>
          </a:p>
        </p:txBody>
      </p:sp>
      <p:sp>
        <p:nvSpPr>
          <p:cNvPr name="TextBox 41" id="41"/>
          <p:cNvSpPr txBox="true"/>
          <p:nvPr/>
        </p:nvSpPr>
        <p:spPr>
          <a:xfrm rot="0">
            <a:off x="7139564" y="9003778"/>
            <a:ext cx="2604540" cy="296185"/>
          </a:xfrm>
          <a:prstGeom prst="rect">
            <a:avLst/>
          </a:prstGeom>
        </p:spPr>
        <p:txBody>
          <a:bodyPr anchor="t" rtlCol="false" tIns="0" lIns="0" bIns="0" rIns="0">
            <a:spAutoFit/>
          </a:bodyPr>
          <a:lstStyle/>
          <a:p>
            <a:pPr algn="l">
              <a:lnSpc>
                <a:spcPts val="2323"/>
              </a:lnSpc>
            </a:pPr>
            <a:r>
              <a:rPr lang="en-US" sz="1659">
                <a:solidFill>
                  <a:srgbClr val="000000"/>
                </a:solidFill>
                <a:latin typeface="Arial"/>
                <a:ea typeface="Arial"/>
                <a:cs typeface="Arial"/>
                <a:sym typeface="Arial"/>
              </a:rPr>
              <a:t>ventilation / refroidissement</a:t>
            </a:r>
          </a:p>
        </p:txBody>
      </p:sp>
      <p:sp>
        <p:nvSpPr>
          <p:cNvPr name="TextBox 42" id="42"/>
          <p:cNvSpPr txBox="true"/>
          <p:nvPr/>
        </p:nvSpPr>
        <p:spPr>
          <a:xfrm rot="0">
            <a:off x="8113400" y="7128872"/>
            <a:ext cx="2555962" cy="296185"/>
          </a:xfrm>
          <a:prstGeom prst="rect">
            <a:avLst/>
          </a:prstGeom>
        </p:spPr>
        <p:txBody>
          <a:bodyPr anchor="t" rtlCol="false" tIns="0" lIns="0" bIns="0" rIns="0">
            <a:spAutoFit/>
          </a:bodyPr>
          <a:lstStyle/>
          <a:p>
            <a:pPr algn="l">
              <a:lnSpc>
                <a:spcPts val="2323"/>
              </a:lnSpc>
            </a:pPr>
            <a:r>
              <a:rPr lang="en-US" sz="1659">
                <a:solidFill>
                  <a:srgbClr val="000000"/>
                </a:solidFill>
                <a:latin typeface="Arial"/>
                <a:ea typeface="Arial"/>
                <a:cs typeface="Arial"/>
                <a:sym typeface="Arial"/>
              </a:rPr>
              <a:t>logements potentiellement </a:t>
            </a:r>
          </a:p>
        </p:txBody>
      </p:sp>
      <p:sp>
        <p:nvSpPr>
          <p:cNvPr name="TextBox 43" id="43"/>
          <p:cNvSpPr txBox="true"/>
          <p:nvPr/>
        </p:nvSpPr>
        <p:spPr>
          <a:xfrm rot="0">
            <a:off x="13460354" y="7128872"/>
            <a:ext cx="3108474" cy="296185"/>
          </a:xfrm>
          <a:prstGeom prst="rect">
            <a:avLst/>
          </a:prstGeom>
        </p:spPr>
        <p:txBody>
          <a:bodyPr anchor="t" rtlCol="false" tIns="0" lIns="0" bIns="0" rIns="0">
            <a:spAutoFit/>
          </a:bodyPr>
          <a:lstStyle/>
          <a:p>
            <a:pPr algn="l">
              <a:lnSpc>
                <a:spcPts val="2323"/>
              </a:lnSpc>
            </a:pPr>
            <a:r>
              <a:rPr lang="en-US" sz="1659">
                <a:solidFill>
                  <a:srgbClr val="000000"/>
                </a:solidFill>
                <a:latin typeface="Arial"/>
                <a:ea typeface="Arial"/>
                <a:cs typeface="Arial"/>
                <a:sym typeface="Arial"/>
              </a:rPr>
              <a:t>fissures et atteintes structurelles </a:t>
            </a:r>
          </a:p>
        </p:txBody>
      </p:sp>
      <p:sp>
        <p:nvSpPr>
          <p:cNvPr name="TextBox 44" id="44"/>
          <p:cNvSpPr txBox="true"/>
          <p:nvPr/>
        </p:nvSpPr>
        <p:spPr>
          <a:xfrm rot="0">
            <a:off x="7139564" y="8743221"/>
            <a:ext cx="4494162" cy="305167"/>
          </a:xfrm>
          <a:prstGeom prst="rect">
            <a:avLst/>
          </a:prstGeom>
        </p:spPr>
        <p:txBody>
          <a:bodyPr anchor="t" rtlCol="false" tIns="0" lIns="0" bIns="0" rIns="0">
            <a:spAutoFit/>
          </a:bodyPr>
          <a:lstStyle/>
          <a:p>
            <a:pPr algn="l">
              <a:lnSpc>
                <a:spcPts val="2318"/>
              </a:lnSpc>
            </a:pPr>
            <a:r>
              <a:rPr lang="en-US" sz="1655">
                <a:solidFill>
                  <a:srgbClr val="000000"/>
                </a:solidFill>
                <a:latin typeface="Arial"/>
                <a:ea typeface="Arial"/>
                <a:cs typeface="Arial"/>
                <a:sym typeface="Arial"/>
              </a:rPr>
              <a:t>paroisvitrées etmise enplace de systèmes de </a:t>
            </a:r>
          </a:p>
        </p:txBody>
      </p:sp>
      <p:sp>
        <p:nvSpPr>
          <p:cNvPr name="TextBox 45" id="45"/>
          <p:cNvSpPr txBox="true"/>
          <p:nvPr/>
        </p:nvSpPr>
        <p:spPr>
          <a:xfrm rot="0">
            <a:off x="12486132" y="7409721"/>
            <a:ext cx="4536424" cy="1638667"/>
          </a:xfrm>
          <a:prstGeom prst="rect">
            <a:avLst/>
          </a:prstGeom>
        </p:spPr>
        <p:txBody>
          <a:bodyPr anchor="t" rtlCol="false" tIns="0" lIns="0" bIns="0" rIns="0">
            <a:spAutoFit/>
          </a:bodyPr>
          <a:lstStyle/>
          <a:p>
            <a:pPr algn="l">
              <a:lnSpc>
                <a:spcPts val="1980"/>
              </a:lnSpc>
            </a:pPr>
            <a:r>
              <a:rPr lang="en-US" sz="1655">
                <a:solidFill>
                  <a:srgbClr val="000000"/>
                </a:solidFill>
                <a:latin typeface="Arial"/>
                <a:ea typeface="Arial"/>
                <a:cs typeface="Arial"/>
                <a:sym typeface="Arial"/>
              </a:rPr>
              <a:t>pouvant compromettre la solidité desbâtiments et mener à une perte de valeur partielle ou totale</a:t>
            </a:r>
          </a:p>
          <a:p>
            <a:pPr algn="l">
              <a:lnSpc>
                <a:spcPts val="3780"/>
              </a:lnSpc>
            </a:pPr>
            <a:r>
              <a:rPr lang="en-US" b="true" sz="1655">
                <a:solidFill>
                  <a:srgbClr val="000000"/>
                </a:solidFill>
                <a:latin typeface="Arial Bold"/>
                <a:ea typeface="Arial Bold"/>
                <a:cs typeface="Arial Bold"/>
                <a:sym typeface="Arial Bold"/>
              </a:rPr>
              <a:t>Adaptation : </a:t>
            </a:r>
            <a:r>
              <a:rPr lang="en-US" sz="1655">
                <a:solidFill>
                  <a:srgbClr val="000000"/>
                </a:solidFill>
                <a:latin typeface="Arial"/>
                <a:ea typeface="Arial"/>
                <a:cs typeface="Arial"/>
                <a:sym typeface="Arial"/>
              </a:rPr>
              <a:t>dimensionnement des fondations </a:t>
            </a:r>
          </a:p>
          <a:p>
            <a:pPr algn="l">
              <a:lnSpc>
                <a:spcPts val="827"/>
              </a:lnSpc>
            </a:pPr>
            <a:r>
              <a:rPr lang="en-US" sz="1655">
                <a:solidFill>
                  <a:srgbClr val="000000"/>
                </a:solidFill>
                <a:latin typeface="Arial"/>
                <a:ea typeface="Arial"/>
                <a:cs typeface="Arial"/>
                <a:sym typeface="Arial"/>
              </a:rPr>
              <a:t>tenant compte des projections extrêmes de </a:t>
            </a:r>
          </a:p>
          <a:p>
            <a:pPr algn="l">
              <a:lnSpc>
                <a:spcPts val="3131"/>
              </a:lnSpc>
            </a:pPr>
            <a:r>
              <a:rPr lang="en-US" sz="1655">
                <a:solidFill>
                  <a:srgbClr val="000000"/>
                </a:solidFill>
                <a:latin typeface="Arial"/>
                <a:ea typeface="Arial"/>
                <a:cs typeface="Arial"/>
                <a:sym typeface="Arial"/>
              </a:rPr>
              <a:t>variation de l’humidité</a:t>
            </a:r>
          </a:p>
        </p:txBody>
      </p:sp>
      <p:sp>
        <p:nvSpPr>
          <p:cNvPr name="TextBox 46" id="46"/>
          <p:cNvSpPr txBox="true"/>
          <p:nvPr/>
        </p:nvSpPr>
        <p:spPr>
          <a:xfrm rot="0">
            <a:off x="1534820" y="7931484"/>
            <a:ext cx="170321" cy="304781"/>
          </a:xfrm>
          <a:prstGeom prst="rect">
            <a:avLst/>
          </a:prstGeom>
        </p:spPr>
        <p:txBody>
          <a:bodyPr anchor="t" rtlCol="false" tIns="0" lIns="0" bIns="0" rIns="0">
            <a:spAutoFit/>
          </a:bodyPr>
          <a:lstStyle/>
          <a:p>
            <a:pPr algn="l">
              <a:lnSpc>
                <a:spcPts val="2318"/>
              </a:lnSpc>
            </a:pPr>
            <a:r>
              <a:rPr lang="en-US" sz="1655">
                <a:solidFill>
                  <a:srgbClr val="000000"/>
                </a:solidFill>
                <a:latin typeface="Arimo"/>
                <a:ea typeface="Arimo"/>
                <a:cs typeface="Arimo"/>
                <a:sym typeface="Arimo"/>
              </a:rPr>
              <a:t>➢</a:t>
            </a:r>
          </a:p>
        </p:txBody>
      </p:sp>
      <p:sp>
        <p:nvSpPr>
          <p:cNvPr name="TextBox 47" id="47"/>
          <p:cNvSpPr txBox="true"/>
          <p:nvPr/>
        </p:nvSpPr>
        <p:spPr>
          <a:xfrm rot="0">
            <a:off x="6881246" y="8181430"/>
            <a:ext cx="170321" cy="304781"/>
          </a:xfrm>
          <a:prstGeom prst="rect">
            <a:avLst/>
          </a:prstGeom>
        </p:spPr>
        <p:txBody>
          <a:bodyPr anchor="t" rtlCol="false" tIns="0" lIns="0" bIns="0" rIns="0">
            <a:spAutoFit/>
          </a:bodyPr>
          <a:lstStyle/>
          <a:p>
            <a:pPr algn="l">
              <a:lnSpc>
                <a:spcPts val="2318"/>
              </a:lnSpc>
            </a:pPr>
            <a:r>
              <a:rPr lang="en-US" sz="1655">
                <a:solidFill>
                  <a:srgbClr val="000000"/>
                </a:solidFill>
                <a:latin typeface="Arimo"/>
                <a:ea typeface="Arimo"/>
                <a:cs typeface="Arimo"/>
                <a:sym typeface="Arimo"/>
              </a:rPr>
              <a:t>➢</a:t>
            </a:r>
          </a:p>
        </p:txBody>
      </p:sp>
      <p:sp>
        <p:nvSpPr>
          <p:cNvPr name="TextBox 48" id="48"/>
          <p:cNvSpPr txBox="true"/>
          <p:nvPr/>
        </p:nvSpPr>
        <p:spPr>
          <a:xfrm rot="0">
            <a:off x="12227814" y="8181430"/>
            <a:ext cx="170321" cy="304781"/>
          </a:xfrm>
          <a:prstGeom prst="rect">
            <a:avLst/>
          </a:prstGeom>
        </p:spPr>
        <p:txBody>
          <a:bodyPr anchor="t" rtlCol="false" tIns="0" lIns="0" bIns="0" rIns="0">
            <a:spAutoFit/>
          </a:bodyPr>
          <a:lstStyle/>
          <a:p>
            <a:pPr algn="l">
              <a:lnSpc>
                <a:spcPts val="2318"/>
              </a:lnSpc>
            </a:pPr>
            <a:r>
              <a:rPr lang="en-US" sz="1655">
                <a:solidFill>
                  <a:srgbClr val="000000"/>
                </a:solidFill>
                <a:latin typeface="Arimo"/>
                <a:ea typeface="Arimo"/>
                <a:cs typeface="Arimo"/>
                <a:sym typeface="Arimo"/>
              </a:rPr>
              <a:t>➢</a:t>
            </a:r>
          </a:p>
        </p:txBody>
      </p:sp>
      <p:sp>
        <p:nvSpPr>
          <p:cNvPr name="TextBox 49" id="49"/>
          <p:cNvSpPr txBox="true"/>
          <p:nvPr/>
        </p:nvSpPr>
        <p:spPr>
          <a:xfrm rot="0">
            <a:off x="1534820" y="1575273"/>
            <a:ext cx="9090550" cy="471054"/>
          </a:xfrm>
          <a:prstGeom prst="rect">
            <a:avLst/>
          </a:prstGeom>
        </p:spPr>
        <p:txBody>
          <a:bodyPr anchor="t" rtlCol="false" tIns="0" lIns="0" bIns="0" rIns="0">
            <a:spAutoFit/>
          </a:bodyPr>
          <a:lstStyle/>
          <a:p>
            <a:pPr algn="l">
              <a:lnSpc>
                <a:spcPts val="3779"/>
              </a:lnSpc>
            </a:pPr>
            <a:r>
              <a:rPr lang="en-US" b="true" sz="2700">
                <a:solidFill>
                  <a:srgbClr val="000000"/>
                </a:solidFill>
                <a:latin typeface="Arial Bold"/>
                <a:ea typeface="Arial Bold"/>
                <a:cs typeface="Arial Bold"/>
                <a:sym typeface="Arial Bold"/>
              </a:rPr>
              <a:t>Principaux aléas impactant l’immobilier à horizon 2050</a:t>
            </a:r>
          </a:p>
        </p:txBody>
      </p:sp>
      <p:sp>
        <p:nvSpPr>
          <p:cNvPr name="TextBox 50" id="50"/>
          <p:cNvSpPr txBox="true"/>
          <p:nvPr/>
        </p:nvSpPr>
        <p:spPr>
          <a:xfrm rot="0">
            <a:off x="1534820" y="781117"/>
            <a:ext cx="9106852" cy="747646"/>
          </a:xfrm>
          <a:prstGeom prst="rect">
            <a:avLst/>
          </a:prstGeom>
        </p:spPr>
        <p:txBody>
          <a:bodyPr anchor="t" rtlCol="false" tIns="0" lIns="0" bIns="0" rIns="0">
            <a:spAutoFit/>
          </a:bodyPr>
          <a:lstStyle/>
          <a:p>
            <a:pPr algn="just">
              <a:lnSpc>
                <a:spcPts val="6098"/>
              </a:lnSpc>
            </a:pPr>
            <a:r>
              <a:rPr lang="en-US" b="true" sz="4356">
                <a:solidFill>
                  <a:srgbClr val="F01E1E"/>
                </a:solidFill>
                <a:latin typeface="Arial Bold"/>
                <a:ea typeface="Arial Bold"/>
                <a:cs typeface="Arial Bold"/>
                <a:sym typeface="Arial Bold"/>
              </a:rPr>
              <a:t>Risques climatiques et immobilier</a:t>
            </a:r>
          </a:p>
        </p:txBody>
      </p:sp>
      <p:sp>
        <p:nvSpPr>
          <p:cNvPr name="TextBox 51" id="51"/>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19</a:t>
            </a:r>
          </a:p>
        </p:txBody>
      </p:sp>
    </p:spTree>
  </p:cSld>
  <p:clrMapOvr>
    <a:masterClrMapping/>
  </p:clrMapOvr>
  <p:transition spd="slow">
    <p:fade/>
  </p:transition>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A1B4D2"/>
        </a:solidFill>
      </p:bgPr>
    </p:bg>
    <p:spTree>
      <p:nvGrpSpPr>
        <p:cNvPr id="1" name=""/>
        <p:cNvGrpSpPr/>
        <p:nvPr/>
      </p:nvGrpSpPr>
      <p:grpSpPr>
        <a:xfrm>
          <a:off x="0" y="0"/>
          <a:ext cx="0" cy="0"/>
          <a:chOff x="0" y="0"/>
          <a:chExt cx="0" cy="0"/>
        </a:xfrm>
      </p:grpSpPr>
      <p:grpSp>
        <p:nvGrpSpPr>
          <p:cNvPr name="Group 2" id="2"/>
          <p:cNvGrpSpPr/>
          <p:nvPr/>
        </p:nvGrpSpPr>
        <p:grpSpPr>
          <a:xfrm rot="0">
            <a:off x="801800" y="8274849"/>
            <a:ext cx="1598500" cy="1598500"/>
            <a:chOff x="0" y="0"/>
            <a:chExt cx="1420889" cy="1420889"/>
          </a:xfrm>
        </p:grpSpPr>
        <p:sp>
          <p:nvSpPr>
            <p:cNvPr name="Freeform 3" id="3"/>
            <p:cNvSpPr/>
            <p:nvPr/>
          </p:nvSpPr>
          <p:spPr>
            <a:xfrm flipH="false" flipV="false" rot="0">
              <a:off x="0" y="0"/>
              <a:ext cx="1420876" cy="1420876"/>
            </a:xfrm>
            <a:custGeom>
              <a:avLst/>
              <a:gdLst/>
              <a:ahLst/>
              <a:cxnLst/>
              <a:rect r="r" b="b" t="t" l="l"/>
              <a:pathLst>
                <a:path h="1420876" w="1420876">
                  <a:moveTo>
                    <a:pt x="0" y="0"/>
                  </a:moveTo>
                  <a:lnTo>
                    <a:pt x="1420876" y="0"/>
                  </a:lnTo>
                  <a:lnTo>
                    <a:pt x="1420876" y="1420876"/>
                  </a:lnTo>
                  <a:lnTo>
                    <a:pt x="0" y="1420876"/>
                  </a:lnTo>
                  <a:lnTo>
                    <a:pt x="0" y="0"/>
                  </a:lnTo>
                  <a:close/>
                </a:path>
              </a:pathLst>
            </a:custGeom>
            <a:blipFill>
              <a:blip r:embed="rId2"/>
              <a:stretch>
                <a:fillRect l="0" t="0" r="0" b="0"/>
              </a:stretch>
            </a:blipFill>
          </p:spPr>
        </p:sp>
      </p:grpSp>
      <p:sp>
        <p:nvSpPr>
          <p:cNvPr name="Freeform 4" id="4"/>
          <p:cNvSpPr/>
          <p:nvPr/>
        </p:nvSpPr>
        <p:spPr>
          <a:xfrm flipH="false" flipV="false" rot="0">
            <a:off x="2305045" y="-95255"/>
            <a:ext cx="16078195" cy="8478403"/>
          </a:xfrm>
          <a:custGeom>
            <a:avLst/>
            <a:gdLst/>
            <a:ahLst/>
            <a:cxnLst/>
            <a:rect r="r" b="b" t="t" l="l"/>
            <a:pathLst>
              <a:path h="8478403" w="16078195">
                <a:moveTo>
                  <a:pt x="0" y="0"/>
                </a:moveTo>
                <a:lnTo>
                  <a:pt x="16078195" y="0"/>
                </a:lnTo>
                <a:lnTo>
                  <a:pt x="16078195" y="8478403"/>
                </a:lnTo>
                <a:lnTo>
                  <a:pt x="0" y="8478403"/>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3600064" y="4921077"/>
            <a:ext cx="6579179" cy="1631199"/>
          </a:xfrm>
          <a:prstGeom prst="rect">
            <a:avLst/>
          </a:prstGeom>
        </p:spPr>
        <p:txBody>
          <a:bodyPr anchor="t" rtlCol="false" tIns="0" lIns="0" bIns="0" rIns="0">
            <a:spAutoFit/>
          </a:bodyPr>
          <a:lstStyle/>
          <a:p>
            <a:pPr algn="l">
              <a:lnSpc>
                <a:spcPts val="7358"/>
              </a:lnSpc>
            </a:pPr>
            <a:r>
              <a:rPr lang="en-US" b="true" sz="5256">
                <a:solidFill>
                  <a:srgbClr val="FFFFFF"/>
                </a:solidFill>
                <a:latin typeface="Arial Bold"/>
                <a:ea typeface="Arial Bold"/>
                <a:cs typeface="Arial Bold"/>
                <a:sym typeface="Arial Bold"/>
              </a:rPr>
              <a:t>Risques climatiques EDIFICE</a:t>
            </a:r>
          </a:p>
        </p:txBody>
      </p:sp>
      <p:sp>
        <p:nvSpPr>
          <p:cNvPr name="TextBox 6" id="6"/>
          <p:cNvSpPr txBox="true"/>
          <p:nvPr/>
        </p:nvSpPr>
        <p:spPr>
          <a:xfrm rot="0">
            <a:off x="4380833" y="6789534"/>
            <a:ext cx="86211" cy="415695"/>
          </a:xfrm>
          <a:prstGeom prst="rect">
            <a:avLst/>
          </a:prstGeom>
        </p:spPr>
        <p:txBody>
          <a:bodyPr anchor="t" rtlCol="false" tIns="0" lIns="0" bIns="0" rIns="0">
            <a:spAutoFit/>
          </a:bodyPr>
          <a:lstStyle/>
          <a:p>
            <a:pPr algn="l">
              <a:lnSpc>
                <a:spcPts val="3351"/>
              </a:lnSpc>
            </a:pPr>
            <a:r>
              <a:rPr lang="en-US" sz="2394">
                <a:solidFill>
                  <a:srgbClr val="FFFFFF"/>
                </a:solidFill>
                <a:latin typeface="Arial"/>
                <a:ea typeface="Arial"/>
                <a:cs typeface="Arial"/>
                <a:sym typeface="Arial"/>
              </a:rPr>
              <a:t> </a:t>
            </a:r>
          </a:p>
        </p:txBody>
      </p:sp>
      <p:sp>
        <p:nvSpPr>
          <p:cNvPr name="TextBox 7" id="7"/>
          <p:cNvSpPr txBox="true"/>
          <p:nvPr/>
        </p:nvSpPr>
        <p:spPr>
          <a:xfrm rot="0">
            <a:off x="3600064" y="6789534"/>
            <a:ext cx="1567967" cy="415695"/>
          </a:xfrm>
          <a:prstGeom prst="rect">
            <a:avLst/>
          </a:prstGeom>
        </p:spPr>
        <p:txBody>
          <a:bodyPr anchor="t" rtlCol="false" tIns="0" lIns="0" bIns="0" rIns="0">
            <a:spAutoFit/>
          </a:bodyPr>
          <a:lstStyle/>
          <a:p>
            <a:pPr algn="l">
              <a:lnSpc>
                <a:spcPts val="3351"/>
              </a:lnSpc>
            </a:pPr>
            <a:r>
              <a:rPr lang="en-US" sz="2394">
                <a:solidFill>
                  <a:srgbClr val="FFFFFF"/>
                </a:solidFill>
                <a:latin typeface="Arial"/>
                <a:ea typeface="Arial"/>
                <a:cs typeface="Arial"/>
                <a:sym typeface="Arial"/>
              </a:rPr>
              <a:t>Juillet2026</a:t>
            </a:r>
          </a:p>
        </p:txBody>
      </p:sp>
      <p:sp>
        <p:nvSpPr>
          <p:cNvPr name="TextBox 8" id="8"/>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a:t>
            </a:r>
          </a:p>
        </p:txBody>
      </p:sp>
    </p:spTree>
  </p:cSld>
  <p:clrMapOvr>
    <a:masterClrMapping/>
  </p:clrMapOvr>
  <p:transition spd="slow">
    <p:circle/>
  </p:transition>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83018" y="9086850"/>
            <a:ext cx="15614337" cy="495305"/>
          </a:xfrm>
          <a:custGeom>
            <a:avLst/>
            <a:gdLst/>
            <a:ahLst/>
            <a:cxnLst/>
            <a:rect r="r" b="b" t="t" l="l"/>
            <a:pathLst>
              <a:path h="495305" w="15614337">
                <a:moveTo>
                  <a:pt x="0" y="0"/>
                </a:moveTo>
                <a:lnTo>
                  <a:pt x="15614337" y="0"/>
                </a:lnTo>
                <a:lnTo>
                  <a:pt x="15614337" y="495305"/>
                </a:lnTo>
                <a:lnTo>
                  <a:pt x="0" y="4953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299691" y="2078703"/>
            <a:ext cx="15855310" cy="1571754"/>
          </a:xfrm>
          <a:custGeom>
            <a:avLst/>
            <a:gdLst/>
            <a:ahLst/>
            <a:cxnLst/>
            <a:rect r="r" b="b" t="t" l="l"/>
            <a:pathLst>
              <a:path h="1571754" w="15855310">
                <a:moveTo>
                  <a:pt x="0" y="0"/>
                </a:moveTo>
                <a:lnTo>
                  <a:pt x="15855310" y="0"/>
                </a:lnTo>
                <a:lnTo>
                  <a:pt x="15855310" y="1571753"/>
                </a:lnTo>
                <a:lnTo>
                  <a:pt x="0" y="157175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 id="5"/>
          <p:cNvGrpSpPr/>
          <p:nvPr/>
        </p:nvGrpSpPr>
        <p:grpSpPr>
          <a:xfrm rot="0">
            <a:off x="1355598" y="2135138"/>
            <a:ext cx="15816834" cy="1533892"/>
            <a:chOff x="0" y="0"/>
            <a:chExt cx="14059408" cy="1363459"/>
          </a:xfrm>
        </p:grpSpPr>
        <p:sp>
          <p:nvSpPr>
            <p:cNvPr name="Freeform 6" id="6"/>
            <p:cNvSpPr/>
            <p:nvPr/>
          </p:nvSpPr>
          <p:spPr>
            <a:xfrm flipH="false" flipV="false" rot="0">
              <a:off x="0" y="0"/>
              <a:ext cx="14059408" cy="1363472"/>
            </a:xfrm>
            <a:custGeom>
              <a:avLst/>
              <a:gdLst/>
              <a:ahLst/>
              <a:cxnLst/>
              <a:rect r="r" b="b" t="t" l="l"/>
              <a:pathLst>
                <a:path h="1363472" w="14059408">
                  <a:moveTo>
                    <a:pt x="13957173" y="36576"/>
                  </a:moveTo>
                  <a:lnTo>
                    <a:pt x="13957173" y="1260221"/>
                  </a:lnTo>
                  <a:lnTo>
                    <a:pt x="37084" y="1260221"/>
                  </a:lnTo>
                  <a:lnTo>
                    <a:pt x="37084" y="36576"/>
                  </a:lnTo>
                  <a:close/>
                  <a:moveTo>
                    <a:pt x="0" y="0"/>
                  </a:moveTo>
                  <a:lnTo>
                    <a:pt x="0" y="1363472"/>
                  </a:lnTo>
                  <a:lnTo>
                    <a:pt x="14059408" y="1363472"/>
                  </a:lnTo>
                  <a:lnTo>
                    <a:pt x="14059408" y="0"/>
                  </a:lnTo>
                  <a:close/>
                </a:path>
              </a:pathLst>
            </a:custGeom>
            <a:blipFill>
              <a:blip r:embed="rId8"/>
              <a:stretch>
                <a:fillRect l="0" t="0" r="0" b="0"/>
              </a:stretch>
            </a:blipFill>
          </p:spPr>
        </p:sp>
      </p:grpSp>
      <p:grpSp>
        <p:nvGrpSpPr>
          <p:cNvPr name="Group 7" id="7"/>
          <p:cNvGrpSpPr/>
          <p:nvPr/>
        </p:nvGrpSpPr>
        <p:grpSpPr>
          <a:xfrm rot="0">
            <a:off x="1355598" y="3717036"/>
            <a:ext cx="5125212" cy="4224528"/>
            <a:chOff x="0" y="0"/>
            <a:chExt cx="4555744" cy="3755136"/>
          </a:xfrm>
        </p:grpSpPr>
        <p:sp>
          <p:nvSpPr>
            <p:cNvPr name="Freeform 8" id="8"/>
            <p:cNvSpPr/>
            <p:nvPr/>
          </p:nvSpPr>
          <p:spPr>
            <a:xfrm flipH="false" flipV="false" rot="0">
              <a:off x="0" y="0"/>
              <a:ext cx="4555744" cy="3755136"/>
            </a:xfrm>
            <a:custGeom>
              <a:avLst/>
              <a:gdLst/>
              <a:ahLst/>
              <a:cxnLst/>
              <a:rect r="r" b="b" t="t" l="l"/>
              <a:pathLst>
                <a:path h="3755136" w="4555744">
                  <a:moveTo>
                    <a:pt x="4453128" y="37211"/>
                  </a:moveTo>
                  <a:lnTo>
                    <a:pt x="4453128" y="3652901"/>
                  </a:lnTo>
                  <a:lnTo>
                    <a:pt x="37084" y="3652901"/>
                  </a:lnTo>
                  <a:lnTo>
                    <a:pt x="37084" y="37211"/>
                  </a:lnTo>
                  <a:close/>
                  <a:moveTo>
                    <a:pt x="0" y="0"/>
                  </a:moveTo>
                  <a:lnTo>
                    <a:pt x="0" y="3755136"/>
                  </a:lnTo>
                  <a:lnTo>
                    <a:pt x="4555744" y="3755136"/>
                  </a:lnTo>
                  <a:lnTo>
                    <a:pt x="4555744" y="0"/>
                  </a:lnTo>
                  <a:close/>
                </a:path>
              </a:pathLst>
            </a:custGeom>
            <a:blipFill>
              <a:blip r:embed="rId9"/>
              <a:stretch>
                <a:fillRect l="0" t="0" r="0" b="0"/>
              </a:stretch>
            </a:blipFill>
          </p:spPr>
        </p:sp>
      </p:grpSp>
      <p:grpSp>
        <p:nvGrpSpPr>
          <p:cNvPr name="Group 9" id="9"/>
          <p:cNvGrpSpPr/>
          <p:nvPr/>
        </p:nvGrpSpPr>
        <p:grpSpPr>
          <a:xfrm rot="0">
            <a:off x="1378458" y="3854196"/>
            <a:ext cx="5084064" cy="4037076"/>
            <a:chOff x="0" y="0"/>
            <a:chExt cx="4519168" cy="3588512"/>
          </a:xfrm>
        </p:grpSpPr>
        <p:sp>
          <p:nvSpPr>
            <p:cNvPr name="Freeform 10" id="10"/>
            <p:cNvSpPr/>
            <p:nvPr/>
          </p:nvSpPr>
          <p:spPr>
            <a:xfrm flipH="false" flipV="false" rot="0">
              <a:off x="0" y="0"/>
              <a:ext cx="4519168" cy="3588512"/>
            </a:xfrm>
            <a:custGeom>
              <a:avLst/>
              <a:gdLst/>
              <a:ahLst/>
              <a:cxnLst/>
              <a:rect r="r" b="b" t="t" l="l"/>
              <a:pathLst>
                <a:path h="3588512" w="4519168">
                  <a:moveTo>
                    <a:pt x="0" y="0"/>
                  </a:moveTo>
                  <a:lnTo>
                    <a:pt x="0" y="3588512"/>
                  </a:lnTo>
                  <a:lnTo>
                    <a:pt x="4519168" y="3588512"/>
                  </a:lnTo>
                  <a:lnTo>
                    <a:pt x="4519168" y="0"/>
                  </a:lnTo>
                  <a:lnTo>
                    <a:pt x="4432808" y="0"/>
                  </a:lnTo>
                  <a:lnTo>
                    <a:pt x="4432808" y="3530981"/>
                  </a:lnTo>
                  <a:lnTo>
                    <a:pt x="16764" y="3530981"/>
                  </a:lnTo>
                  <a:lnTo>
                    <a:pt x="16764" y="0"/>
                  </a:lnTo>
                  <a:close/>
                </a:path>
              </a:pathLst>
            </a:custGeom>
            <a:blipFill>
              <a:blip r:embed="rId10"/>
              <a:stretch>
                <a:fillRect l="0" t="0" r="0" b="0"/>
              </a:stretch>
            </a:blipFill>
          </p:spPr>
        </p:sp>
      </p:grpSp>
      <p:sp>
        <p:nvSpPr>
          <p:cNvPr name="Freeform 11" id="11"/>
          <p:cNvSpPr/>
          <p:nvPr/>
        </p:nvSpPr>
        <p:spPr>
          <a:xfrm flipH="false" flipV="false" rot="0">
            <a:off x="1299691" y="3661315"/>
            <a:ext cx="5163317" cy="4262818"/>
          </a:xfrm>
          <a:custGeom>
            <a:avLst/>
            <a:gdLst/>
            <a:ahLst/>
            <a:cxnLst/>
            <a:rect r="r" b="b" t="t" l="l"/>
            <a:pathLst>
              <a:path h="4262818" w="5163317">
                <a:moveTo>
                  <a:pt x="0" y="0"/>
                </a:moveTo>
                <a:lnTo>
                  <a:pt x="5163317" y="0"/>
                </a:lnTo>
                <a:lnTo>
                  <a:pt x="5163317" y="4262818"/>
                </a:lnTo>
                <a:lnTo>
                  <a:pt x="0" y="4262818"/>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12" id="12"/>
          <p:cNvGrpSpPr/>
          <p:nvPr/>
        </p:nvGrpSpPr>
        <p:grpSpPr>
          <a:xfrm rot="0">
            <a:off x="6700266" y="3717036"/>
            <a:ext cx="5127498" cy="4224528"/>
            <a:chOff x="0" y="0"/>
            <a:chExt cx="4557776" cy="3755136"/>
          </a:xfrm>
        </p:grpSpPr>
        <p:sp>
          <p:nvSpPr>
            <p:cNvPr name="Freeform 13" id="13"/>
            <p:cNvSpPr/>
            <p:nvPr/>
          </p:nvSpPr>
          <p:spPr>
            <a:xfrm flipH="false" flipV="false" rot="0">
              <a:off x="0" y="0"/>
              <a:ext cx="4557776" cy="3755136"/>
            </a:xfrm>
            <a:custGeom>
              <a:avLst/>
              <a:gdLst/>
              <a:ahLst/>
              <a:cxnLst/>
              <a:rect r="r" b="b" t="t" l="l"/>
              <a:pathLst>
                <a:path h="3755136" w="4557776">
                  <a:moveTo>
                    <a:pt x="4454271" y="37211"/>
                  </a:moveTo>
                  <a:lnTo>
                    <a:pt x="4454271" y="3652901"/>
                  </a:lnTo>
                  <a:lnTo>
                    <a:pt x="38227" y="3652901"/>
                  </a:lnTo>
                  <a:lnTo>
                    <a:pt x="38227" y="37211"/>
                  </a:lnTo>
                  <a:close/>
                  <a:moveTo>
                    <a:pt x="0" y="0"/>
                  </a:moveTo>
                  <a:lnTo>
                    <a:pt x="0" y="3755136"/>
                  </a:lnTo>
                  <a:lnTo>
                    <a:pt x="4557776" y="3755136"/>
                  </a:lnTo>
                  <a:lnTo>
                    <a:pt x="4557776" y="0"/>
                  </a:lnTo>
                  <a:close/>
                </a:path>
              </a:pathLst>
            </a:custGeom>
            <a:blipFill>
              <a:blip r:embed="rId13"/>
              <a:stretch>
                <a:fillRect l="0" t="0" r="0" b="0"/>
              </a:stretch>
            </a:blipFill>
          </p:spPr>
        </p:sp>
      </p:grpSp>
      <p:grpSp>
        <p:nvGrpSpPr>
          <p:cNvPr name="Group 14" id="14"/>
          <p:cNvGrpSpPr/>
          <p:nvPr/>
        </p:nvGrpSpPr>
        <p:grpSpPr>
          <a:xfrm rot="0">
            <a:off x="6725412" y="3854196"/>
            <a:ext cx="5042916" cy="3282696"/>
            <a:chOff x="0" y="0"/>
            <a:chExt cx="4482592" cy="2917952"/>
          </a:xfrm>
        </p:grpSpPr>
        <p:sp>
          <p:nvSpPr>
            <p:cNvPr name="Freeform 15" id="15"/>
            <p:cNvSpPr/>
            <p:nvPr/>
          </p:nvSpPr>
          <p:spPr>
            <a:xfrm flipH="false" flipV="false" rot="0">
              <a:off x="0" y="0"/>
              <a:ext cx="4482592" cy="2917952"/>
            </a:xfrm>
            <a:custGeom>
              <a:avLst/>
              <a:gdLst/>
              <a:ahLst/>
              <a:cxnLst/>
              <a:rect r="r" b="b" t="t" l="l"/>
              <a:pathLst>
                <a:path h="2917952" w="4482592">
                  <a:moveTo>
                    <a:pt x="0" y="0"/>
                  </a:moveTo>
                  <a:lnTo>
                    <a:pt x="0" y="2917952"/>
                  </a:lnTo>
                  <a:lnTo>
                    <a:pt x="15875" y="2917952"/>
                  </a:lnTo>
                  <a:lnTo>
                    <a:pt x="15875" y="0"/>
                  </a:lnTo>
                  <a:close/>
                  <a:moveTo>
                    <a:pt x="4431919" y="0"/>
                  </a:moveTo>
                  <a:lnTo>
                    <a:pt x="4431919" y="2917952"/>
                  </a:lnTo>
                  <a:lnTo>
                    <a:pt x="4482592" y="2917952"/>
                  </a:lnTo>
                  <a:lnTo>
                    <a:pt x="4482592" y="0"/>
                  </a:lnTo>
                  <a:close/>
                </a:path>
              </a:pathLst>
            </a:custGeom>
            <a:blipFill>
              <a:blip r:embed="rId14"/>
              <a:stretch>
                <a:fillRect l="0" t="0" r="0" b="0"/>
              </a:stretch>
            </a:blipFill>
          </p:spPr>
        </p:sp>
      </p:grpSp>
      <p:sp>
        <p:nvSpPr>
          <p:cNvPr name="Freeform 16" id="16"/>
          <p:cNvSpPr/>
          <p:nvPr/>
        </p:nvSpPr>
        <p:spPr>
          <a:xfrm flipH="false" flipV="false" rot="0">
            <a:off x="6645688" y="3661315"/>
            <a:ext cx="5163317" cy="4262818"/>
          </a:xfrm>
          <a:custGeom>
            <a:avLst/>
            <a:gdLst/>
            <a:ahLst/>
            <a:cxnLst/>
            <a:rect r="r" b="b" t="t" l="l"/>
            <a:pathLst>
              <a:path h="4262818" w="5163317">
                <a:moveTo>
                  <a:pt x="0" y="0"/>
                </a:moveTo>
                <a:lnTo>
                  <a:pt x="5163317" y="0"/>
                </a:lnTo>
                <a:lnTo>
                  <a:pt x="5163317" y="4262818"/>
                </a:lnTo>
                <a:lnTo>
                  <a:pt x="0" y="4262818"/>
                </a:lnTo>
                <a:lnTo>
                  <a:pt x="0" y="0"/>
                </a:lnTo>
                <a:close/>
              </a:path>
            </a:pathLst>
          </a:custGeom>
          <a:blipFill>
            <a:blip r:embed="rId11">
              <a:extLst>
                <a:ext uri="{96DAC541-7B7A-43D3-8B79-37D633B846F1}">
                  <asvg:svgBlip xmlns:asvg="http://schemas.microsoft.com/office/drawing/2016/SVG/main" r:embed="rId15"/>
                </a:ext>
              </a:extLst>
            </a:blip>
            <a:stretch>
              <a:fillRect l="0" t="0" r="0" b="0"/>
            </a:stretch>
          </a:blipFill>
        </p:spPr>
      </p:sp>
      <p:sp>
        <p:nvSpPr>
          <p:cNvPr name="Freeform 17" id="17"/>
          <p:cNvSpPr/>
          <p:nvPr/>
        </p:nvSpPr>
        <p:spPr>
          <a:xfrm flipH="false" flipV="false" rot="0">
            <a:off x="2236465" y="3877227"/>
            <a:ext cx="622549" cy="505235"/>
          </a:xfrm>
          <a:custGeom>
            <a:avLst/>
            <a:gdLst/>
            <a:ahLst/>
            <a:cxnLst/>
            <a:rect r="r" b="b" t="t" l="l"/>
            <a:pathLst>
              <a:path h="505235" w="622549">
                <a:moveTo>
                  <a:pt x="0" y="0"/>
                </a:moveTo>
                <a:lnTo>
                  <a:pt x="622549" y="0"/>
                </a:lnTo>
                <a:lnTo>
                  <a:pt x="622549" y="505235"/>
                </a:lnTo>
                <a:lnTo>
                  <a:pt x="0" y="505235"/>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8" id="18"/>
          <p:cNvSpPr/>
          <p:nvPr/>
        </p:nvSpPr>
        <p:spPr>
          <a:xfrm flipH="false" flipV="false" rot="0">
            <a:off x="7395882" y="3813720"/>
            <a:ext cx="631893" cy="561027"/>
          </a:xfrm>
          <a:custGeom>
            <a:avLst/>
            <a:gdLst/>
            <a:ahLst/>
            <a:cxnLst/>
            <a:rect r="r" b="b" t="t" l="l"/>
            <a:pathLst>
              <a:path h="561027" w="631893">
                <a:moveTo>
                  <a:pt x="0" y="0"/>
                </a:moveTo>
                <a:lnTo>
                  <a:pt x="631893" y="0"/>
                </a:lnTo>
                <a:lnTo>
                  <a:pt x="631893" y="561027"/>
                </a:lnTo>
                <a:lnTo>
                  <a:pt x="0" y="561027"/>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9" id="19"/>
          <p:cNvSpPr/>
          <p:nvPr/>
        </p:nvSpPr>
        <p:spPr>
          <a:xfrm flipH="false" flipV="false" rot="0">
            <a:off x="11991684" y="3661315"/>
            <a:ext cx="5163317" cy="4262818"/>
          </a:xfrm>
          <a:custGeom>
            <a:avLst/>
            <a:gdLst/>
            <a:ahLst/>
            <a:cxnLst/>
            <a:rect r="r" b="b" t="t" l="l"/>
            <a:pathLst>
              <a:path h="4262818" w="5163317">
                <a:moveTo>
                  <a:pt x="0" y="0"/>
                </a:moveTo>
                <a:lnTo>
                  <a:pt x="5163317" y="0"/>
                </a:lnTo>
                <a:lnTo>
                  <a:pt x="5163317" y="4262818"/>
                </a:lnTo>
                <a:lnTo>
                  <a:pt x="0" y="4262818"/>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grpSp>
        <p:nvGrpSpPr>
          <p:cNvPr name="Group 20" id="20"/>
          <p:cNvGrpSpPr/>
          <p:nvPr/>
        </p:nvGrpSpPr>
        <p:grpSpPr>
          <a:xfrm rot="0">
            <a:off x="12047220" y="3717036"/>
            <a:ext cx="5125212" cy="4224528"/>
            <a:chOff x="0" y="0"/>
            <a:chExt cx="4555744" cy="3755136"/>
          </a:xfrm>
        </p:grpSpPr>
        <p:sp>
          <p:nvSpPr>
            <p:cNvPr name="Freeform 21" id="21"/>
            <p:cNvSpPr/>
            <p:nvPr/>
          </p:nvSpPr>
          <p:spPr>
            <a:xfrm flipH="false" flipV="false" rot="0">
              <a:off x="0" y="0"/>
              <a:ext cx="4555744" cy="3755136"/>
            </a:xfrm>
            <a:custGeom>
              <a:avLst/>
              <a:gdLst/>
              <a:ahLst/>
              <a:cxnLst/>
              <a:rect r="r" b="b" t="t" l="l"/>
              <a:pathLst>
                <a:path h="3755136" w="4555744">
                  <a:moveTo>
                    <a:pt x="4453509" y="37211"/>
                  </a:moveTo>
                  <a:lnTo>
                    <a:pt x="4453509" y="3652901"/>
                  </a:lnTo>
                  <a:lnTo>
                    <a:pt x="37465" y="3652901"/>
                  </a:lnTo>
                  <a:lnTo>
                    <a:pt x="37465" y="37211"/>
                  </a:lnTo>
                  <a:close/>
                  <a:moveTo>
                    <a:pt x="0" y="0"/>
                  </a:moveTo>
                  <a:lnTo>
                    <a:pt x="0" y="3755136"/>
                  </a:lnTo>
                  <a:lnTo>
                    <a:pt x="4555744" y="3755136"/>
                  </a:lnTo>
                  <a:lnTo>
                    <a:pt x="4555744" y="0"/>
                  </a:lnTo>
                  <a:close/>
                </a:path>
              </a:pathLst>
            </a:custGeom>
            <a:blipFill>
              <a:blip r:embed="rId22"/>
              <a:stretch>
                <a:fillRect l="0" t="0" r="0" b="0"/>
              </a:stretch>
            </a:blipFill>
          </p:spPr>
        </p:sp>
      </p:grpSp>
      <p:grpSp>
        <p:nvGrpSpPr>
          <p:cNvPr name="Group 22" id="22"/>
          <p:cNvGrpSpPr/>
          <p:nvPr/>
        </p:nvGrpSpPr>
        <p:grpSpPr>
          <a:xfrm rot="0">
            <a:off x="12070080" y="3854196"/>
            <a:ext cx="5175504" cy="3534156"/>
            <a:chOff x="0" y="0"/>
            <a:chExt cx="4600448" cy="3141472"/>
          </a:xfrm>
        </p:grpSpPr>
        <p:sp>
          <p:nvSpPr>
            <p:cNvPr name="Freeform 23" id="23"/>
            <p:cNvSpPr/>
            <p:nvPr/>
          </p:nvSpPr>
          <p:spPr>
            <a:xfrm flipH="false" flipV="false" rot="0">
              <a:off x="0" y="0"/>
              <a:ext cx="4600448" cy="3141472"/>
            </a:xfrm>
            <a:custGeom>
              <a:avLst/>
              <a:gdLst/>
              <a:ahLst/>
              <a:cxnLst/>
              <a:rect r="r" b="b" t="t" l="l"/>
              <a:pathLst>
                <a:path h="3141472" w="4600448">
                  <a:moveTo>
                    <a:pt x="0" y="0"/>
                  </a:moveTo>
                  <a:lnTo>
                    <a:pt x="0" y="3141472"/>
                  </a:lnTo>
                  <a:lnTo>
                    <a:pt x="17145" y="3141472"/>
                  </a:lnTo>
                  <a:lnTo>
                    <a:pt x="17145" y="0"/>
                  </a:lnTo>
                  <a:close/>
                  <a:moveTo>
                    <a:pt x="4433189" y="0"/>
                  </a:moveTo>
                  <a:lnTo>
                    <a:pt x="4433189" y="3141472"/>
                  </a:lnTo>
                  <a:lnTo>
                    <a:pt x="4600448" y="3141472"/>
                  </a:lnTo>
                  <a:lnTo>
                    <a:pt x="4600448" y="0"/>
                  </a:lnTo>
                  <a:close/>
                </a:path>
              </a:pathLst>
            </a:custGeom>
            <a:blipFill>
              <a:blip r:embed="rId23"/>
              <a:stretch>
                <a:fillRect l="0" t="0" r="0" b="0"/>
              </a:stretch>
            </a:blipFill>
          </p:spPr>
        </p:sp>
      </p:grpSp>
      <p:grpSp>
        <p:nvGrpSpPr>
          <p:cNvPr name="Group 24" id="24"/>
          <p:cNvGrpSpPr/>
          <p:nvPr/>
        </p:nvGrpSpPr>
        <p:grpSpPr>
          <a:xfrm rot="0">
            <a:off x="1355598" y="7989556"/>
            <a:ext cx="15816834" cy="1595642"/>
            <a:chOff x="0" y="0"/>
            <a:chExt cx="14059408" cy="1418349"/>
          </a:xfrm>
        </p:grpSpPr>
        <p:sp>
          <p:nvSpPr>
            <p:cNvPr name="Freeform 25" id="25"/>
            <p:cNvSpPr/>
            <p:nvPr/>
          </p:nvSpPr>
          <p:spPr>
            <a:xfrm flipH="false" flipV="false" rot="0">
              <a:off x="0" y="0"/>
              <a:ext cx="14059408" cy="1418336"/>
            </a:xfrm>
            <a:custGeom>
              <a:avLst/>
              <a:gdLst/>
              <a:ahLst/>
              <a:cxnLst/>
              <a:rect r="r" b="b" t="t" l="l"/>
              <a:pathLst>
                <a:path h="1418336" w="14059408">
                  <a:moveTo>
                    <a:pt x="13957173" y="38227"/>
                  </a:moveTo>
                  <a:lnTo>
                    <a:pt x="13957173" y="1315720"/>
                  </a:lnTo>
                  <a:lnTo>
                    <a:pt x="37084" y="1315720"/>
                  </a:lnTo>
                  <a:lnTo>
                    <a:pt x="37084" y="38227"/>
                  </a:lnTo>
                  <a:close/>
                  <a:moveTo>
                    <a:pt x="0" y="0"/>
                  </a:moveTo>
                  <a:lnTo>
                    <a:pt x="0" y="1418336"/>
                  </a:lnTo>
                  <a:lnTo>
                    <a:pt x="14059408" y="1418336"/>
                  </a:lnTo>
                  <a:lnTo>
                    <a:pt x="14059408" y="0"/>
                  </a:lnTo>
                  <a:close/>
                </a:path>
              </a:pathLst>
            </a:custGeom>
            <a:blipFill>
              <a:blip r:embed="rId24"/>
              <a:stretch>
                <a:fillRect l="0" t="0" r="0" b="0"/>
              </a:stretch>
            </a:blipFill>
          </p:spPr>
        </p:sp>
      </p:grpSp>
      <p:sp>
        <p:nvSpPr>
          <p:cNvPr name="Freeform 26" id="26"/>
          <p:cNvSpPr/>
          <p:nvPr/>
        </p:nvSpPr>
        <p:spPr>
          <a:xfrm flipH="false" flipV="false" rot="0">
            <a:off x="1299691" y="7934935"/>
            <a:ext cx="15855310" cy="1632447"/>
          </a:xfrm>
          <a:custGeom>
            <a:avLst/>
            <a:gdLst/>
            <a:ahLst/>
            <a:cxnLst/>
            <a:rect r="r" b="b" t="t" l="l"/>
            <a:pathLst>
              <a:path h="1632447" w="15855310">
                <a:moveTo>
                  <a:pt x="0" y="0"/>
                </a:moveTo>
                <a:lnTo>
                  <a:pt x="15855310" y="0"/>
                </a:lnTo>
                <a:lnTo>
                  <a:pt x="15855310" y="1632446"/>
                </a:lnTo>
                <a:lnTo>
                  <a:pt x="0" y="1632446"/>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TextBox 27" id="27"/>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28" id="28"/>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29" id="29"/>
          <p:cNvSpPr txBox="true"/>
          <p:nvPr/>
        </p:nvSpPr>
        <p:spPr>
          <a:xfrm rot="0">
            <a:off x="3972911" y="4482455"/>
            <a:ext cx="59765" cy="296185"/>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 </a:t>
            </a:r>
          </a:p>
        </p:txBody>
      </p:sp>
      <p:sp>
        <p:nvSpPr>
          <p:cNvPr name="TextBox 30" id="30"/>
          <p:cNvSpPr txBox="true"/>
          <p:nvPr/>
        </p:nvSpPr>
        <p:spPr>
          <a:xfrm rot="0">
            <a:off x="3253935" y="4893216"/>
            <a:ext cx="1281160" cy="471054"/>
          </a:xfrm>
          <a:prstGeom prst="rect">
            <a:avLst/>
          </a:prstGeom>
        </p:spPr>
        <p:txBody>
          <a:bodyPr anchor="t" rtlCol="false" tIns="0" lIns="0" bIns="0" rIns="0">
            <a:spAutoFit/>
          </a:bodyPr>
          <a:lstStyle/>
          <a:p>
            <a:pPr algn="l">
              <a:lnSpc>
                <a:spcPts val="3779"/>
              </a:lnSpc>
            </a:pPr>
            <a:r>
              <a:rPr lang="en-US" b="true" sz="2700">
                <a:solidFill>
                  <a:srgbClr val="F01E1E"/>
                </a:solidFill>
                <a:latin typeface="Arial Bold"/>
                <a:ea typeface="Arial Bold"/>
                <a:cs typeface="Arial Bold"/>
                <a:sym typeface="Arial Bold"/>
              </a:rPr>
              <a:t>€35Mds</a:t>
            </a:r>
          </a:p>
        </p:txBody>
      </p:sp>
      <p:sp>
        <p:nvSpPr>
          <p:cNvPr name="TextBox 31" id="31"/>
          <p:cNvSpPr txBox="true"/>
          <p:nvPr/>
        </p:nvSpPr>
        <p:spPr>
          <a:xfrm rot="0">
            <a:off x="1534820" y="1575273"/>
            <a:ext cx="6840912" cy="471054"/>
          </a:xfrm>
          <a:prstGeom prst="rect">
            <a:avLst/>
          </a:prstGeom>
        </p:spPr>
        <p:txBody>
          <a:bodyPr anchor="t" rtlCol="false" tIns="0" lIns="0" bIns="0" rIns="0">
            <a:spAutoFit/>
          </a:bodyPr>
          <a:lstStyle/>
          <a:p>
            <a:pPr algn="l">
              <a:lnSpc>
                <a:spcPts val="3779"/>
              </a:lnSpc>
            </a:pPr>
            <a:r>
              <a:rPr lang="en-US" b="true" sz="2699">
                <a:solidFill>
                  <a:srgbClr val="000000"/>
                </a:solidFill>
                <a:latin typeface="Arial Bold"/>
                <a:ea typeface="Arial Bold"/>
                <a:cs typeface="Arial Bold"/>
                <a:sym typeface="Arial Bold"/>
              </a:rPr>
              <a:t>Le coût de l’adaptation pour l’immobilier </a:t>
            </a:r>
          </a:p>
        </p:txBody>
      </p:sp>
      <p:sp>
        <p:nvSpPr>
          <p:cNvPr name="TextBox 32" id="32"/>
          <p:cNvSpPr txBox="true"/>
          <p:nvPr/>
        </p:nvSpPr>
        <p:spPr>
          <a:xfrm rot="0">
            <a:off x="8151676" y="4482455"/>
            <a:ext cx="59765" cy="296185"/>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 </a:t>
            </a:r>
          </a:p>
        </p:txBody>
      </p:sp>
      <p:sp>
        <p:nvSpPr>
          <p:cNvPr name="TextBox 33" id="33"/>
          <p:cNvSpPr txBox="true"/>
          <p:nvPr/>
        </p:nvSpPr>
        <p:spPr>
          <a:xfrm rot="0">
            <a:off x="8399150" y="4893216"/>
            <a:ext cx="1690383" cy="471054"/>
          </a:xfrm>
          <a:prstGeom prst="rect">
            <a:avLst/>
          </a:prstGeom>
        </p:spPr>
        <p:txBody>
          <a:bodyPr anchor="t" rtlCol="false" tIns="0" lIns="0" bIns="0" rIns="0">
            <a:spAutoFit/>
          </a:bodyPr>
          <a:lstStyle/>
          <a:p>
            <a:pPr algn="l">
              <a:lnSpc>
                <a:spcPts val="3779"/>
              </a:lnSpc>
            </a:pPr>
            <a:r>
              <a:rPr lang="en-US" b="true" sz="2700">
                <a:solidFill>
                  <a:srgbClr val="F01E1E"/>
                </a:solidFill>
                <a:latin typeface="Arial Bold"/>
                <a:ea typeface="Arial Bold"/>
                <a:cs typeface="Arial Bold"/>
                <a:sym typeface="Arial Bold"/>
              </a:rPr>
              <a:t>3% de PIB</a:t>
            </a:r>
          </a:p>
        </p:txBody>
      </p:sp>
      <p:sp>
        <p:nvSpPr>
          <p:cNvPr name="TextBox 34" id="34"/>
          <p:cNvSpPr txBox="true"/>
          <p:nvPr/>
        </p:nvSpPr>
        <p:spPr>
          <a:xfrm rot="0">
            <a:off x="14670976" y="4482455"/>
            <a:ext cx="59765" cy="296185"/>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 </a:t>
            </a:r>
          </a:p>
        </p:txBody>
      </p:sp>
      <p:sp>
        <p:nvSpPr>
          <p:cNvPr name="TextBox 35" id="35"/>
          <p:cNvSpPr txBox="true"/>
          <p:nvPr/>
        </p:nvSpPr>
        <p:spPr>
          <a:xfrm rot="0">
            <a:off x="13947272" y="4893216"/>
            <a:ext cx="1281160" cy="471054"/>
          </a:xfrm>
          <a:prstGeom prst="rect">
            <a:avLst/>
          </a:prstGeom>
        </p:spPr>
        <p:txBody>
          <a:bodyPr anchor="t" rtlCol="false" tIns="0" lIns="0" bIns="0" rIns="0">
            <a:spAutoFit/>
          </a:bodyPr>
          <a:lstStyle/>
          <a:p>
            <a:pPr algn="l">
              <a:lnSpc>
                <a:spcPts val="3779"/>
              </a:lnSpc>
            </a:pPr>
            <a:r>
              <a:rPr lang="en-US" b="true" sz="2700">
                <a:solidFill>
                  <a:srgbClr val="F01E1E"/>
                </a:solidFill>
                <a:latin typeface="Arial Bold"/>
                <a:ea typeface="Arial Bold"/>
                <a:cs typeface="Arial Bold"/>
                <a:sym typeface="Arial Bold"/>
              </a:rPr>
              <a:t>€43Mds</a:t>
            </a:r>
          </a:p>
        </p:txBody>
      </p:sp>
      <p:sp>
        <p:nvSpPr>
          <p:cNvPr name="TextBox 36" id="36"/>
          <p:cNvSpPr txBox="true"/>
          <p:nvPr/>
        </p:nvSpPr>
        <p:spPr>
          <a:xfrm rot="0">
            <a:off x="1534820" y="781117"/>
            <a:ext cx="9106852"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Risques climatiques et immobilier</a:t>
            </a:r>
          </a:p>
        </p:txBody>
      </p:sp>
      <p:sp>
        <p:nvSpPr>
          <p:cNvPr name="TextBox 37" id="37"/>
          <p:cNvSpPr txBox="true"/>
          <p:nvPr/>
        </p:nvSpPr>
        <p:spPr>
          <a:xfrm rot="0">
            <a:off x="6162999" y="6851742"/>
            <a:ext cx="59636" cy="305167"/>
          </a:xfrm>
          <a:prstGeom prst="rect">
            <a:avLst/>
          </a:prstGeom>
        </p:spPr>
        <p:txBody>
          <a:bodyPr anchor="t" rtlCol="false" tIns="0" lIns="0" bIns="0" rIns="0">
            <a:spAutoFit/>
          </a:bodyPr>
          <a:lstStyle/>
          <a:p>
            <a:pPr algn="l">
              <a:lnSpc>
                <a:spcPts val="2318"/>
              </a:lnSpc>
            </a:pPr>
            <a:r>
              <a:rPr lang="en-US" sz="1655">
                <a:solidFill>
                  <a:srgbClr val="000000"/>
                </a:solidFill>
                <a:latin typeface="Arial"/>
                <a:ea typeface="Arial"/>
                <a:cs typeface="Arial"/>
                <a:sym typeface="Arial"/>
              </a:rPr>
              <a:t> </a:t>
            </a:r>
          </a:p>
        </p:txBody>
      </p:sp>
      <p:sp>
        <p:nvSpPr>
          <p:cNvPr name="TextBox 38" id="38"/>
          <p:cNvSpPr txBox="true"/>
          <p:nvPr/>
        </p:nvSpPr>
        <p:spPr>
          <a:xfrm rot="0">
            <a:off x="5126541" y="7103202"/>
            <a:ext cx="1060147" cy="305167"/>
          </a:xfrm>
          <a:prstGeom prst="rect">
            <a:avLst/>
          </a:prstGeom>
        </p:spPr>
        <p:txBody>
          <a:bodyPr anchor="t" rtlCol="false" tIns="0" lIns="0" bIns="0" rIns="0">
            <a:spAutoFit/>
          </a:bodyPr>
          <a:lstStyle/>
          <a:p>
            <a:pPr algn="l">
              <a:lnSpc>
                <a:spcPts val="2318"/>
              </a:lnSpc>
            </a:pPr>
            <a:r>
              <a:rPr lang="en-US" b="true" sz="1655">
                <a:solidFill>
                  <a:srgbClr val="00B050"/>
                </a:solidFill>
                <a:latin typeface="Arial Bold"/>
                <a:ea typeface="Arial Bold"/>
                <a:cs typeface="Arial Bold"/>
                <a:sym typeface="Arial Bold"/>
              </a:rPr>
              <a:t>Les coûts </a:t>
            </a:r>
          </a:p>
        </p:txBody>
      </p:sp>
      <p:sp>
        <p:nvSpPr>
          <p:cNvPr name="TextBox 39" id="39"/>
          <p:cNvSpPr txBox="true"/>
          <p:nvPr/>
        </p:nvSpPr>
        <p:spPr>
          <a:xfrm rot="0">
            <a:off x="1793138" y="7354662"/>
            <a:ext cx="3355276" cy="305167"/>
          </a:xfrm>
          <a:prstGeom prst="rect">
            <a:avLst/>
          </a:prstGeom>
        </p:spPr>
        <p:txBody>
          <a:bodyPr anchor="t" rtlCol="false" tIns="0" lIns="0" bIns="0" rIns="0">
            <a:spAutoFit/>
          </a:bodyPr>
          <a:lstStyle/>
          <a:p>
            <a:pPr algn="l">
              <a:lnSpc>
                <a:spcPts val="2318"/>
              </a:lnSpc>
            </a:pPr>
            <a:r>
              <a:rPr lang="en-US" b="true" sz="1655">
                <a:solidFill>
                  <a:srgbClr val="00B050"/>
                </a:solidFill>
                <a:latin typeface="Arial Bold"/>
                <a:ea typeface="Arial Bold"/>
                <a:cs typeface="Arial Bold"/>
                <a:sym typeface="Arial Bold"/>
              </a:rPr>
              <a:t>cumulés sont difficiles à estimer </a:t>
            </a:r>
          </a:p>
        </p:txBody>
      </p:sp>
      <p:sp>
        <p:nvSpPr>
          <p:cNvPr name="TextBox 40" id="40"/>
          <p:cNvSpPr txBox="true"/>
          <p:nvPr/>
        </p:nvSpPr>
        <p:spPr>
          <a:xfrm rot="0">
            <a:off x="2465637" y="8132478"/>
            <a:ext cx="11352276" cy="610597"/>
          </a:xfrm>
          <a:prstGeom prst="rect">
            <a:avLst/>
          </a:prstGeom>
        </p:spPr>
        <p:txBody>
          <a:bodyPr anchor="t" rtlCol="false" tIns="0" lIns="0" bIns="0" rIns="0">
            <a:spAutoFit/>
          </a:bodyPr>
          <a:lstStyle/>
          <a:p>
            <a:pPr algn="l">
              <a:lnSpc>
                <a:spcPts val="2429"/>
              </a:lnSpc>
            </a:pPr>
            <a:r>
              <a:rPr lang="en-US" b="true" sz="1655">
                <a:solidFill>
                  <a:srgbClr val="000000"/>
                </a:solidFill>
                <a:latin typeface="Arial Bold"/>
                <a:ea typeface="Arial Bold"/>
                <a:cs typeface="Arial Bold"/>
                <a:sym typeface="Arial Bold"/>
              </a:rPr>
              <a:t>Les coûts des dommages liés à l’absence d’adaptation sont très élevés pour le secteur de l’immobilier</a:t>
            </a:r>
          </a:p>
          <a:p>
            <a:pPr algn="l">
              <a:lnSpc>
                <a:spcPts val="2429"/>
              </a:lnSpc>
            </a:pPr>
            <a:r>
              <a:rPr lang="en-US" b="true" sz="1655">
                <a:solidFill>
                  <a:srgbClr val="000000"/>
                </a:solidFill>
                <a:latin typeface="Arial Bold"/>
                <a:ea typeface="Arial Bold"/>
                <a:cs typeface="Arial Bold"/>
                <a:sym typeface="Arial Bold"/>
              </a:rPr>
              <a:t>Les coûts liés à l’adaptation sont globalement faibles lorsqu’ils sont intégrés à la conception initiale des projets</a:t>
            </a:r>
          </a:p>
        </p:txBody>
      </p:sp>
      <p:sp>
        <p:nvSpPr>
          <p:cNvPr name="TextBox 41" id="41"/>
          <p:cNvSpPr txBox="true"/>
          <p:nvPr/>
        </p:nvSpPr>
        <p:spPr>
          <a:xfrm rot="0">
            <a:off x="2804036" y="8759223"/>
            <a:ext cx="59636" cy="305167"/>
          </a:xfrm>
          <a:prstGeom prst="rect">
            <a:avLst/>
          </a:prstGeom>
        </p:spPr>
        <p:txBody>
          <a:bodyPr anchor="t" rtlCol="false" tIns="0" lIns="0" bIns="0" rIns="0">
            <a:spAutoFit/>
          </a:bodyPr>
          <a:lstStyle/>
          <a:p>
            <a:pPr algn="l">
              <a:lnSpc>
                <a:spcPts val="2318"/>
              </a:lnSpc>
            </a:pPr>
            <a:r>
              <a:rPr lang="en-US" sz="1655">
                <a:solidFill>
                  <a:srgbClr val="000000"/>
                </a:solidFill>
                <a:latin typeface="Arial"/>
                <a:ea typeface="Arial"/>
                <a:cs typeface="Arial"/>
                <a:sym typeface="Arial"/>
              </a:rPr>
              <a:t> </a:t>
            </a:r>
          </a:p>
        </p:txBody>
      </p:sp>
      <p:sp>
        <p:nvSpPr>
          <p:cNvPr name="TextBox 42" id="42"/>
          <p:cNvSpPr txBox="true"/>
          <p:nvPr/>
        </p:nvSpPr>
        <p:spPr>
          <a:xfrm rot="0">
            <a:off x="1793138" y="5632171"/>
            <a:ext cx="4457257" cy="1524752"/>
          </a:xfrm>
          <a:prstGeom prst="rect">
            <a:avLst/>
          </a:prstGeom>
        </p:spPr>
        <p:txBody>
          <a:bodyPr anchor="t" rtlCol="false" tIns="0" lIns="0" bIns="0" rIns="0">
            <a:spAutoFit/>
          </a:bodyPr>
          <a:lstStyle/>
          <a:p>
            <a:pPr algn="l">
              <a:lnSpc>
                <a:spcPts val="1980"/>
              </a:lnSpc>
            </a:pPr>
            <a:r>
              <a:rPr lang="en-US" b="true" sz="1655">
                <a:solidFill>
                  <a:srgbClr val="000000"/>
                </a:solidFill>
                <a:latin typeface="Arial Bold"/>
                <a:ea typeface="Arial Bold"/>
                <a:cs typeface="Arial Bold"/>
                <a:sym typeface="Arial Bold"/>
              </a:rPr>
              <a:t>Coûts de l’adaptation : </a:t>
            </a:r>
            <a:r>
              <a:rPr lang="en-US" sz="1655">
                <a:solidFill>
                  <a:srgbClr val="000000"/>
                </a:solidFill>
                <a:latin typeface="Arial"/>
                <a:ea typeface="Arial"/>
                <a:cs typeface="Arial"/>
                <a:sym typeface="Arial"/>
              </a:rPr>
              <a:t>les solutions sont essentiellement au niveau des territoires et impliquent des investissements en infrastructures collectives plutôt qu’en adaptation des actifs individuels. Quelques solutions individuelles peuvent être envisagées</a:t>
            </a:r>
          </a:p>
        </p:txBody>
      </p:sp>
      <p:sp>
        <p:nvSpPr>
          <p:cNvPr name="TextBox 43" id="43"/>
          <p:cNvSpPr txBox="true"/>
          <p:nvPr/>
        </p:nvSpPr>
        <p:spPr>
          <a:xfrm rot="0">
            <a:off x="1793138" y="7103202"/>
            <a:ext cx="3407197" cy="305167"/>
          </a:xfrm>
          <a:prstGeom prst="rect">
            <a:avLst/>
          </a:prstGeom>
        </p:spPr>
        <p:txBody>
          <a:bodyPr anchor="t" rtlCol="false" tIns="0" lIns="0" bIns="0" rIns="0">
            <a:spAutoFit/>
          </a:bodyPr>
          <a:lstStyle/>
          <a:p>
            <a:pPr algn="l">
              <a:lnSpc>
                <a:spcPts val="2318"/>
              </a:lnSpc>
            </a:pPr>
            <a:r>
              <a:rPr lang="en-US" sz="1655">
                <a:solidFill>
                  <a:srgbClr val="000000"/>
                </a:solidFill>
                <a:latin typeface="Arial"/>
                <a:ea typeface="Arial"/>
                <a:cs typeface="Arial"/>
                <a:sym typeface="Arial"/>
              </a:rPr>
              <a:t>aucaspar cas(caves, parkings…). </a:t>
            </a:r>
          </a:p>
        </p:txBody>
      </p:sp>
      <p:sp>
        <p:nvSpPr>
          <p:cNvPr name="TextBox 44" id="44"/>
          <p:cNvSpPr txBox="true"/>
          <p:nvPr/>
        </p:nvSpPr>
        <p:spPr>
          <a:xfrm rot="0">
            <a:off x="7139564" y="5632171"/>
            <a:ext cx="4480589" cy="1273007"/>
          </a:xfrm>
          <a:prstGeom prst="rect">
            <a:avLst/>
          </a:prstGeom>
        </p:spPr>
        <p:txBody>
          <a:bodyPr anchor="t" rtlCol="false" tIns="0" lIns="0" bIns="0" rIns="0">
            <a:spAutoFit/>
          </a:bodyPr>
          <a:lstStyle/>
          <a:p>
            <a:pPr algn="l">
              <a:lnSpc>
                <a:spcPts val="1980"/>
              </a:lnSpc>
            </a:pPr>
            <a:r>
              <a:rPr lang="en-US" b="true" sz="1655">
                <a:solidFill>
                  <a:srgbClr val="000000"/>
                </a:solidFill>
                <a:latin typeface="Arial Bold"/>
                <a:ea typeface="Arial Bold"/>
                <a:cs typeface="Arial Bold"/>
                <a:sym typeface="Arial Bold"/>
              </a:rPr>
              <a:t>Coûts de l’adaptation : </a:t>
            </a:r>
            <a:r>
              <a:rPr lang="en-US" sz="1655">
                <a:solidFill>
                  <a:srgbClr val="000000"/>
                </a:solidFill>
                <a:latin typeface="Arial"/>
                <a:ea typeface="Arial"/>
                <a:cs typeface="Arial"/>
                <a:sym typeface="Arial"/>
              </a:rPr>
              <a:t>estimés autour de </a:t>
            </a:r>
            <a:r>
              <a:rPr lang="en-US" b="true" sz="1655">
                <a:solidFill>
                  <a:srgbClr val="00B050"/>
                </a:solidFill>
                <a:latin typeface="Arial Bold"/>
                <a:ea typeface="Arial Bold"/>
                <a:cs typeface="Arial Bold"/>
                <a:sym typeface="Arial Bold"/>
              </a:rPr>
              <a:t>€6,5Mds / an </a:t>
            </a:r>
            <a:r>
              <a:rPr lang="en-US" sz="1655">
                <a:solidFill>
                  <a:srgbClr val="000000"/>
                </a:solidFill>
                <a:latin typeface="Arial"/>
                <a:ea typeface="Arial"/>
                <a:cs typeface="Arial"/>
                <a:sym typeface="Arial"/>
              </a:rPr>
              <a:t>représentant un surcoût de 3,5% sur les constructions neuves et de 10% sur les budgets de rénovations thermiques des bâtiments</a:t>
            </a:r>
            <a:r>
              <a:rPr lang="en-US" sz="1655">
                <a:solidFill>
                  <a:srgbClr val="FFFFFF"/>
                </a:solidFill>
                <a:latin typeface="Arial"/>
                <a:ea typeface="Arial"/>
                <a:cs typeface="Arial"/>
                <a:sym typeface="Arial"/>
              </a:rPr>
              <a:t> </a:t>
            </a:r>
            <a:r>
              <a:rPr lang="en-US" sz="1655">
                <a:solidFill>
                  <a:srgbClr val="000000"/>
                </a:solidFill>
                <a:latin typeface="Arial"/>
                <a:ea typeface="Arial"/>
                <a:cs typeface="Arial"/>
                <a:sym typeface="Arial"/>
              </a:rPr>
              <a:t>anciens</a:t>
            </a:r>
          </a:p>
        </p:txBody>
      </p:sp>
      <p:sp>
        <p:nvSpPr>
          <p:cNvPr name="TextBox 45" id="45"/>
          <p:cNvSpPr txBox="true"/>
          <p:nvPr/>
        </p:nvSpPr>
        <p:spPr>
          <a:xfrm rot="0">
            <a:off x="2465637" y="8759223"/>
            <a:ext cx="13876734" cy="300838"/>
          </a:xfrm>
          <a:prstGeom prst="rect">
            <a:avLst/>
          </a:prstGeom>
        </p:spPr>
        <p:txBody>
          <a:bodyPr anchor="t" rtlCol="false" tIns="0" lIns="0" bIns="0" rIns="0">
            <a:spAutoFit/>
          </a:bodyPr>
          <a:lstStyle/>
          <a:p>
            <a:pPr algn="l">
              <a:lnSpc>
                <a:spcPts val="2318"/>
              </a:lnSpc>
            </a:pPr>
            <a:r>
              <a:rPr lang="en-US" sz="1655">
                <a:solidFill>
                  <a:srgbClr val="000000"/>
                </a:solidFill>
                <a:latin typeface="Arial"/>
                <a:ea typeface="Arial"/>
                <a:cs typeface="Arial"/>
                <a:sym typeface="Arial"/>
              </a:rPr>
              <a:t>Les coûts liés à l’adaptation des bâtiments existants sont très difficiles à estimer pour les actifs existants, à l’exception de l’adaptation aux vagues de </a:t>
            </a:r>
          </a:p>
        </p:txBody>
      </p:sp>
      <p:sp>
        <p:nvSpPr>
          <p:cNvPr name="TextBox 46" id="46"/>
          <p:cNvSpPr txBox="true"/>
          <p:nvPr/>
        </p:nvSpPr>
        <p:spPr>
          <a:xfrm rot="0">
            <a:off x="2871602" y="2282600"/>
            <a:ext cx="14132453" cy="1158088"/>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Pas de chiffrage précis réalisé à l’échelle de la France à ce stade</a:t>
            </a:r>
            <a:r>
              <a:rPr lang="en-US" sz="1655">
                <a:solidFill>
                  <a:srgbClr val="000000"/>
                </a:solidFill>
                <a:latin typeface="Arial"/>
                <a:ea typeface="Arial"/>
                <a:cs typeface="Arial"/>
                <a:sym typeface="Arial"/>
              </a:rPr>
              <a:t>. Dans son rapport annuel de 2024, la Cour des Comptes cite le secteur du logement comme étant un des secteurs clés pour l’adaptation en France. La Cour identifie bien les risques liés à la chaleur, à l’argile et aux inondations </a:t>
            </a:r>
          </a:p>
          <a:p>
            <a:pPr algn="l">
              <a:lnSpc>
                <a:spcPts val="2318"/>
              </a:lnSpc>
            </a:pPr>
            <a:r>
              <a:rPr lang="en-US" sz="1655">
                <a:solidFill>
                  <a:srgbClr val="000000"/>
                </a:solidFill>
                <a:latin typeface="Arial"/>
                <a:ea typeface="Arial"/>
                <a:cs typeface="Arial"/>
                <a:sym typeface="Arial"/>
              </a:rPr>
              <a:t>mais déplore le manque de chiffrage des efforts financiers à réaliser, ce qui rend difficile la mobilisation de moyens à allouer sur ces politiques. </a:t>
            </a:r>
          </a:p>
          <a:p>
            <a:pPr algn="l">
              <a:lnSpc>
                <a:spcPts val="2318"/>
              </a:lnSpc>
            </a:pPr>
            <a:r>
              <a:rPr lang="en-US" sz="1655">
                <a:solidFill>
                  <a:srgbClr val="000000"/>
                </a:solidFill>
                <a:latin typeface="Arial"/>
                <a:ea typeface="Arial"/>
                <a:cs typeface="Arial"/>
                <a:sym typeface="Arial"/>
              </a:rPr>
              <a:t>L’</a:t>
            </a:r>
            <a:r>
              <a:rPr lang="en-US" b="true" sz="1655">
                <a:solidFill>
                  <a:srgbClr val="000000"/>
                </a:solidFill>
                <a:latin typeface="Arial Bold"/>
                <a:ea typeface="Arial Bold"/>
                <a:cs typeface="Arial Bold"/>
                <a:sym typeface="Arial Bold"/>
              </a:rPr>
              <a:t>I4CE</a:t>
            </a:r>
            <a:r>
              <a:rPr lang="en-US" sz="1655">
                <a:solidFill>
                  <a:srgbClr val="000000"/>
                </a:solidFill>
                <a:latin typeface="Arial"/>
                <a:ea typeface="Arial"/>
                <a:cs typeface="Arial"/>
                <a:sym typeface="Arial"/>
              </a:rPr>
              <a:t> a produit à ce jour les éléments de chiffrage les plus précis présentés ci-dessous.</a:t>
            </a:r>
          </a:p>
        </p:txBody>
      </p:sp>
      <p:sp>
        <p:nvSpPr>
          <p:cNvPr name="TextBox 47" id="47"/>
          <p:cNvSpPr txBox="true"/>
          <p:nvPr/>
        </p:nvSpPr>
        <p:spPr>
          <a:xfrm rot="0">
            <a:off x="12486132" y="5632171"/>
            <a:ext cx="4088082" cy="1477216"/>
          </a:xfrm>
          <a:prstGeom prst="rect">
            <a:avLst/>
          </a:prstGeom>
        </p:spPr>
        <p:txBody>
          <a:bodyPr anchor="t" rtlCol="false" tIns="0" lIns="0" bIns="0" rIns="0">
            <a:spAutoFit/>
          </a:bodyPr>
          <a:lstStyle/>
          <a:p>
            <a:pPr algn="l">
              <a:lnSpc>
                <a:spcPts val="1980"/>
              </a:lnSpc>
            </a:pPr>
            <a:r>
              <a:rPr lang="en-US" b="true" sz="1655">
                <a:solidFill>
                  <a:srgbClr val="000000"/>
                </a:solidFill>
                <a:latin typeface="Arial Bold"/>
                <a:ea typeface="Arial Bold"/>
                <a:cs typeface="Arial Bold"/>
                <a:sym typeface="Arial Bold"/>
              </a:rPr>
              <a:t>Coûts de l’adaptation : </a:t>
            </a:r>
            <a:r>
              <a:rPr lang="en-US" sz="1655">
                <a:solidFill>
                  <a:srgbClr val="000000"/>
                </a:solidFill>
                <a:latin typeface="Arial"/>
                <a:ea typeface="Arial"/>
                <a:cs typeface="Arial"/>
                <a:sym typeface="Arial"/>
              </a:rPr>
              <a:t>peu de solutions disponibles pour les bâtiments existants (solutions expérimentales très onéreuses). Importance de bien dimensionner les fondations à la construction (</a:t>
            </a:r>
          </a:p>
          <a:p>
            <a:pPr algn="l">
              <a:lnSpc>
                <a:spcPts val="1980"/>
              </a:lnSpc>
            </a:pPr>
            <a:r>
              <a:rPr lang="en-US" b="true" sz="1655">
                <a:solidFill>
                  <a:srgbClr val="00B050"/>
                </a:solidFill>
                <a:latin typeface="Arial Bold"/>
                <a:ea typeface="Arial Bold"/>
                <a:cs typeface="Arial Bold"/>
                <a:sym typeface="Arial Bold"/>
              </a:rPr>
              <a:t>négligeable à la construction</a:t>
            </a:r>
            <a:r>
              <a:rPr lang="en-US" sz="1655">
                <a:solidFill>
                  <a:srgbClr val="000000"/>
                </a:solidFill>
                <a:latin typeface="Arial"/>
                <a:ea typeface="Arial"/>
                <a:cs typeface="Arial"/>
                <a:sym typeface="Arial"/>
              </a:rPr>
              <a:t>)</a:t>
            </a:r>
          </a:p>
        </p:txBody>
      </p:sp>
      <p:sp>
        <p:nvSpPr>
          <p:cNvPr name="TextBox 48" id="48"/>
          <p:cNvSpPr txBox="true"/>
          <p:nvPr/>
        </p:nvSpPr>
        <p:spPr>
          <a:xfrm rot="0">
            <a:off x="15606665" y="6609007"/>
            <a:ext cx="59765" cy="296185"/>
          </a:xfrm>
          <a:prstGeom prst="rect">
            <a:avLst/>
          </a:prstGeom>
        </p:spPr>
        <p:txBody>
          <a:bodyPr anchor="t" rtlCol="false" tIns="0" lIns="0" bIns="0" rIns="0">
            <a:spAutoFit/>
          </a:bodyPr>
          <a:lstStyle/>
          <a:p>
            <a:pPr algn="l">
              <a:lnSpc>
                <a:spcPts val="2323"/>
              </a:lnSpc>
            </a:pPr>
            <a:r>
              <a:rPr lang="en-US" b="true" sz="1659">
                <a:solidFill>
                  <a:srgbClr val="00B050"/>
                </a:solidFill>
                <a:latin typeface="Arial Bold"/>
                <a:ea typeface="Arial Bold"/>
                <a:cs typeface="Arial Bold"/>
                <a:sym typeface="Arial Bold"/>
              </a:rPr>
              <a:t> </a:t>
            </a:r>
          </a:p>
        </p:txBody>
      </p:sp>
      <p:sp>
        <p:nvSpPr>
          <p:cNvPr name="TextBox 49" id="49"/>
          <p:cNvSpPr txBox="true"/>
          <p:nvPr/>
        </p:nvSpPr>
        <p:spPr>
          <a:xfrm rot="0">
            <a:off x="4028889" y="4482455"/>
            <a:ext cx="1651769" cy="291221"/>
          </a:xfrm>
          <a:prstGeom prst="rect">
            <a:avLst/>
          </a:prstGeom>
        </p:spPr>
        <p:txBody>
          <a:bodyPr anchor="t" rtlCol="false" tIns="0" lIns="0" bIns="0" rIns="0">
            <a:spAutoFit/>
          </a:bodyPr>
          <a:lstStyle/>
          <a:p>
            <a:pPr algn="l">
              <a:lnSpc>
                <a:spcPts val="2323"/>
              </a:lnSpc>
            </a:pPr>
            <a:r>
              <a:rPr lang="en-US" sz="1659">
                <a:solidFill>
                  <a:srgbClr val="000000"/>
                </a:solidFill>
                <a:latin typeface="Arial"/>
                <a:ea typeface="Arial"/>
                <a:cs typeface="Arial"/>
                <a:sym typeface="Arial"/>
              </a:rPr>
              <a:t>(cumul 2020-50) :</a:t>
            </a:r>
          </a:p>
        </p:txBody>
      </p:sp>
      <p:sp>
        <p:nvSpPr>
          <p:cNvPr name="TextBox 50" id="50"/>
          <p:cNvSpPr txBox="true"/>
          <p:nvPr/>
        </p:nvSpPr>
        <p:spPr>
          <a:xfrm rot="0">
            <a:off x="9375843" y="4482455"/>
            <a:ext cx="1792635" cy="291221"/>
          </a:xfrm>
          <a:prstGeom prst="rect">
            <a:avLst/>
          </a:prstGeom>
        </p:spPr>
        <p:txBody>
          <a:bodyPr anchor="t" rtlCol="false" tIns="0" lIns="0" bIns="0" rIns="0">
            <a:spAutoFit/>
          </a:bodyPr>
          <a:lstStyle/>
          <a:p>
            <a:pPr algn="l">
              <a:lnSpc>
                <a:spcPts val="2323"/>
              </a:lnSpc>
            </a:pPr>
            <a:r>
              <a:rPr lang="en-US" sz="1659">
                <a:solidFill>
                  <a:srgbClr val="000000"/>
                </a:solidFill>
                <a:latin typeface="Arial"/>
                <a:ea typeface="Arial"/>
                <a:cs typeface="Arial"/>
                <a:sym typeface="Arial"/>
              </a:rPr>
              <a:t>(période 2020-50) :</a:t>
            </a:r>
          </a:p>
        </p:txBody>
      </p:sp>
      <p:sp>
        <p:nvSpPr>
          <p:cNvPr name="TextBox 51" id="51"/>
          <p:cNvSpPr txBox="true"/>
          <p:nvPr/>
        </p:nvSpPr>
        <p:spPr>
          <a:xfrm rot="0">
            <a:off x="2465637" y="9019780"/>
            <a:ext cx="9810826" cy="296185"/>
          </a:xfrm>
          <a:prstGeom prst="rect">
            <a:avLst/>
          </a:prstGeom>
        </p:spPr>
        <p:txBody>
          <a:bodyPr anchor="t" rtlCol="false" tIns="0" lIns="0" bIns="0" rIns="0">
            <a:spAutoFit/>
          </a:bodyPr>
          <a:lstStyle/>
          <a:p>
            <a:pPr algn="l">
              <a:lnSpc>
                <a:spcPts val="2323"/>
              </a:lnSpc>
            </a:pPr>
            <a:r>
              <a:rPr lang="en-US" sz="1659">
                <a:solidFill>
                  <a:srgbClr val="000000"/>
                </a:solidFill>
                <a:latin typeface="Arial"/>
                <a:ea typeface="Arial"/>
                <a:cs typeface="Arial"/>
                <a:sym typeface="Arial"/>
              </a:rPr>
              <a:t>chaleurs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qui</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doit</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impérativement</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être</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intégrée</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à</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tous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les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projets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de</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rénovation</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thermique</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des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bâtiments.</a:t>
            </a:r>
          </a:p>
        </p:txBody>
      </p:sp>
      <p:sp>
        <p:nvSpPr>
          <p:cNvPr name="TextBox 52" id="52"/>
          <p:cNvSpPr txBox="true"/>
          <p:nvPr/>
        </p:nvSpPr>
        <p:spPr>
          <a:xfrm rot="0">
            <a:off x="14722226" y="4482455"/>
            <a:ext cx="1651769" cy="291221"/>
          </a:xfrm>
          <a:prstGeom prst="rect">
            <a:avLst/>
          </a:prstGeom>
        </p:spPr>
        <p:txBody>
          <a:bodyPr anchor="t" rtlCol="false" tIns="0" lIns="0" bIns="0" rIns="0">
            <a:spAutoFit/>
          </a:bodyPr>
          <a:lstStyle/>
          <a:p>
            <a:pPr algn="l">
              <a:lnSpc>
                <a:spcPts val="2323"/>
              </a:lnSpc>
            </a:pPr>
            <a:r>
              <a:rPr lang="en-US" sz="1659">
                <a:solidFill>
                  <a:srgbClr val="000000"/>
                </a:solidFill>
                <a:latin typeface="Arial"/>
                <a:ea typeface="Arial"/>
                <a:cs typeface="Arial"/>
                <a:sym typeface="Arial"/>
              </a:rPr>
              <a:t>(cumul 2020-50) :</a:t>
            </a:r>
          </a:p>
        </p:txBody>
      </p:sp>
      <p:sp>
        <p:nvSpPr>
          <p:cNvPr name="TextBox 53" id="53"/>
          <p:cNvSpPr txBox="true"/>
          <p:nvPr/>
        </p:nvSpPr>
        <p:spPr>
          <a:xfrm rot="0">
            <a:off x="3125919" y="3935487"/>
            <a:ext cx="1541107" cy="363036"/>
          </a:xfrm>
          <a:prstGeom prst="rect">
            <a:avLst/>
          </a:prstGeom>
        </p:spPr>
        <p:txBody>
          <a:bodyPr anchor="t" rtlCol="false" tIns="0" lIns="0" bIns="0" rIns="0">
            <a:spAutoFit/>
          </a:bodyPr>
          <a:lstStyle/>
          <a:p>
            <a:pPr algn="l">
              <a:lnSpc>
                <a:spcPts val="2948"/>
              </a:lnSpc>
            </a:pPr>
            <a:r>
              <a:rPr lang="en-US" b="true" sz="2105">
                <a:solidFill>
                  <a:srgbClr val="000000"/>
                </a:solidFill>
                <a:latin typeface="Arial Bold"/>
                <a:ea typeface="Arial Bold"/>
                <a:cs typeface="Arial Bold"/>
                <a:sym typeface="Arial Bold"/>
              </a:rPr>
              <a:t>Inondations</a:t>
            </a:r>
          </a:p>
        </p:txBody>
      </p:sp>
      <p:sp>
        <p:nvSpPr>
          <p:cNvPr name="TextBox 54" id="54"/>
          <p:cNvSpPr txBox="true"/>
          <p:nvPr/>
        </p:nvSpPr>
        <p:spPr>
          <a:xfrm rot="0">
            <a:off x="8058536" y="3935487"/>
            <a:ext cx="2383827" cy="363036"/>
          </a:xfrm>
          <a:prstGeom prst="rect">
            <a:avLst/>
          </a:prstGeom>
        </p:spPr>
        <p:txBody>
          <a:bodyPr anchor="t" rtlCol="false" tIns="0" lIns="0" bIns="0" rIns="0">
            <a:spAutoFit/>
          </a:bodyPr>
          <a:lstStyle/>
          <a:p>
            <a:pPr algn="l">
              <a:lnSpc>
                <a:spcPts val="2948"/>
              </a:lnSpc>
            </a:pPr>
            <a:r>
              <a:rPr lang="en-US" b="true" sz="2105">
                <a:solidFill>
                  <a:srgbClr val="000000"/>
                </a:solidFill>
                <a:latin typeface="Arial Bold"/>
                <a:ea typeface="Arial Bold"/>
                <a:cs typeface="Arial Bold"/>
                <a:sym typeface="Arial Bold"/>
              </a:rPr>
              <a:t>Vagues de chaleur</a:t>
            </a:r>
          </a:p>
        </p:txBody>
      </p:sp>
      <p:sp>
        <p:nvSpPr>
          <p:cNvPr name="TextBox 55" id="55"/>
          <p:cNvSpPr txBox="true"/>
          <p:nvPr/>
        </p:nvSpPr>
        <p:spPr>
          <a:xfrm rot="0">
            <a:off x="12737978" y="3935487"/>
            <a:ext cx="3759341" cy="363036"/>
          </a:xfrm>
          <a:prstGeom prst="rect">
            <a:avLst/>
          </a:prstGeom>
        </p:spPr>
        <p:txBody>
          <a:bodyPr anchor="t" rtlCol="false" tIns="0" lIns="0" bIns="0" rIns="0">
            <a:spAutoFit/>
          </a:bodyPr>
          <a:lstStyle/>
          <a:p>
            <a:pPr algn="l">
              <a:lnSpc>
                <a:spcPts val="2948"/>
              </a:lnSpc>
            </a:pPr>
            <a:r>
              <a:rPr lang="en-US" b="true" sz="2105">
                <a:solidFill>
                  <a:srgbClr val="000000"/>
                </a:solidFill>
                <a:latin typeface="Arial Bold"/>
                <a:ea typeface="Arial Bold"/>
                <a:cs typeface="Arial Bold"/>
                <a:sym typeface="Arial Bold"/>
              </a:rPr>
              <a:t>Retrait et gonflement de argiles</a:t>
            </a:r>
          </a:p>
        </p:txBody>
      </p:sp>
      <p:sp>
        <p:nvSpPr>
          <p:cNvPr name="TextBox 56" id="56"/>
          <p:cNvSpPr txBox="true"/>
          <p:nvPr/>
        </p:nvSpPr>
        <p:spPr>
          <a:xfrm rot="0">
            <a:off x="1534820" y="4477712"/>
            <a:ext cx="170693" cy="295799"/>
          </a:xfrm>
          <a:prstGeom prst="rect">
            <a:avLst/>
          </a:prstGeom>
        </p:spPr>
        <p:txBody>
          <a:bodyPr anchor="t" rtlCol="false" tIns="0" lIns="0" bIns="0" rIns="0">
            <a:spAutoFit/>
          </a:bodyPr>
          <a:lstStyle/>
          <a:p>
            <a:pPr algn="l">
              <a:lnSpc>
                <a:spcPts val="2323"/>
              </a:lnSpc>
            </a:pPr>
            <a:r>
              <a:rPr lang="en-US" sz="1659">
                <a:solidFill>
                  <a:srgbClr val="000000"/>
                </a:solidFill>
                <a:latin typeface="Arimo"/>
                <a:ea typeface="Arimo"/>
                <a:cs typeface="Arimo"/>
                <a:sym typeface="Arimo"/>
              </a:rPr>
              <a:t>➢</a:t>
            </a:r>
          </a:p>
        </p:txBody>
      </p:sp>
      <p:sp>
        <p:nvSpPr>
          <p:cNvPr name="TextBox 57" id="57"/>
          <p:cNvSpPr txBox="true"/>
          <p:nvPr/>
        </p:nvSpPr>
        <p:spPr>
          <a:xfrm rot="0">
            <a:off x="6881246" y="4477712"/>
            <a:ext cx="170693" cy="295799"/>
          </a:xfrm>
          <a:prstGeom prst="rect">
            <a:avLst/>
          </a:prstGeom>
        </p:spPr>
        <p:txBody>
          <a:bodyPr anchor="t" rtlCol="false" tIns="0" lIns="0" bIns="0" rIns="0">
            <a:spAutoFit/>
          </a:bodyPr>
          <a:lstStyle/>
          <a:p>
            <a:pPr algn="l">
              <a:lnSpc>
                <a:spcPts val="2323"/>
              </a:lnSpc>
            </a:pPr>
            <a:r>
              <a:rPr lang="en-US" sz="1659">
                <a:solidFill>
                  <a:srgbClr val="000000"/>
                </a:solidFill>
                <a:latin typeface="Arimo"/>
                <a:ea typeface="Arimo"/>
                <a:cs typeface="Arimo"/>
                <a:sym typeface="Arimo"/>
              </a:rPr>
              <a:t>➢</a:t>
            </a:r>
          </a:p>
        </p:txBody>
      </p:sp>
      <p:sp>
        <p:nvSpPr>
          <p:cNvPr name="TextBox 58" id="58"/>
          <p:cNvSpPr txBox="true"/>
          <p:nvPr/>
        </p:nvSpPr>
        <p:spPr>
          <a:xfrm rot="0">
            <a:off x="12227814" y="4477712"/>
            <a:ext cx="170693" cy="295799"/>
          </a:xfrm>
          <a:prstGeom prst="rect">
            <a:avLst/>
          </a:prstGeom>
        </p:spPr>
        <p:txBody>
          <a:bodyPr anchor="t" rtlCol="false" tIns="0" lIns="0" bIns="0" rIns="0">
            <a:spAutoFit/>
          </a:bodyPr>
          <a:lstStyle/>
          <a:p>
            <a:pPr algn="l">
              <a:lnSpc>
                <a:spcPts val="2323"/>
              </a:lnSpc>
            </a:pPr>
            <a:r>
              <a:rPr lang="en-US" sz="1659">
                <a:solidFill>
                  <a:srgbClr val="000000"/>
                </a:solidFill>
                <a:latin typeface="Arimo"/>
                <a:ea typeface="Arimo"/>
                <a:cs typeface="Arimo"/>
                <a:sym typeface="Arimo"/>
              </a:rPr>
              <a:t>➢</a:t>
            </a:r>
          </a:p>
        </p:txBody>
      </p:sp>
      <p:sp>
        <p:nvSpPr>
          <p:cNvPr name="TextBox 59" id="59"/>
          <p:cNvSpPr txBox="true"/>
          <p:nvPr/>
        </p:nvSpPr>
        <p:spPr>
          <a:xfrm rot="0">
            <a:off x="1793138" y="4482455"/>
            <a:ext cx="2224664" cy="296185"/>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Coûts des dommages</a:t>
            </a:r>
          </a:p>
        </p:txBody>
      </p:sp>
      <p:sp>
        <p:nvSpPr>
          <p:cNvPr name="TextBox 60" id="60"/>
          <p:cNvSpPr txBox="true"/>
          <p:nvPr/>
        </p:nvSpPr>
        <p:spPr>
          <a:xfrm rot="0">
            <a:off x="7139564" y="4482455"/>
            <a:ext cx="2224664" cy="296185"/>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Coûts desdommages</a:t>
            </a:r>
          </a:p>
        </p:txBody>
      </p:sp>
      <p:sp>
        <p:nvSpPr>
          <p:cNvPr name="TextBox 61" id="61"/>
          <p:cNvSpPr txBox="true"/>
          <p:nvPr/>
        </p:nvSpPr>
        <p:spPr>
          <a:xfrm rot="0">
            <a:off x="12486132" y="4482455"/>
            <a:ext cx="2229822" cy="296185"/>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Coûts des dommages</a:t>
            </a:r>
          </a:p>
        </p:txBody>
      </p:sp>
      <p:sp>
        <p:nvSpPr>
          <p:cNvPr name="TextBox 62" id="62"/>
          <p:cNvSpPr txBox="true"/>
          <p:nvPr/>
        </p:nvSpPr>
        <p:spPr>
          <a:xfrm rot="0">
            <a:off x="15163424" y="6609007"/>
            <a:ext cx="1768678" cy="296185"/>
          </a:xfrm>
          <a:prstGeom prst="rect">
            <a:avLst/>
          </a:prstGeom>
        </p:spPr>
        <p:txBody>
          <a:bodyPr anchor="t" rtlCol="false" tIns="0" lIns="0" bIns="0" rIns="0">
            <a:spAutoFit/>
          </a:bodyPr>
          <a:lstStyle/>
          <a:p>
            <a:pPr algn="l">
              <a:lnSpc>
                <a:spcPts val="2323"/>
              </a:lnSpc>
            </a:pPr>
            <a:r>
              <a:rPr lang="en-US" b="true" sz="1659">
                <a:solidFill>
                  <a:srgbClr val="00B050"/>
                </a:solidFill>
                <a:latin typeface="Arial Bold"/>
                <a:ea typeface="Arial Bold"/>
                <a:cs typeface="Arial Bold"/>
                <a:sym typeface="Arial Bold"/>
              </a:rPr>
              <a:t>coût</a:t>
            </a:r>
            <a:r>
              <a:rPr lang="en-US" b="true" sz="1659">
                <a:solidFill>
                  <a:srgbClr val="FFFFFF"/>
                </a:solidFill>
                <a:latin typeface="Arial Bold"/>
                <a:ea typeface="Arial Bold"/>
                <a:cs typeface="Arial Bold"/>
                <a:sym typeface="Arial Bold"/>
              </a:rPr>
              <a:t> </a:t>
            </a:r>
            <a:r>
              <a:rPr lang="en-US" b="true" sz="1659">
                <a:solidFill>
                  <a:srgbClr val="00B050"/>
                </a:solidFill>
                <a:latin typeface="Arial Bold"/>
                <a:ea typeface="Arial Bold"/>
                <a:cs typeface="Arial Bold"/>
                <a:sym typeface="Arial Bold"/>
              </a:rPr>
              <a:t>relativement</a:t>
            </a:r>
          </a:p>
        </p:txBody>
      </p:sp>
      <p:sp>
        <p:nvSpPr>
          <p:cNvPr name="TextBox 63" id="63"/>
          <p:cNvSpPr txBox="true"/>
          <p:nvPr/>
        </p:nvSpPr>
        <p:spPr>
          <a:xfrm rot="0">
            <a:off x="1534820" y="5589513"/>
            <a:ext cx="170321" cy="304781"/>
          </a:xfrm>
          <a:prstGeom prst="rect">
            <a:avLst/>
          </a:prstGeom>
        </p:spPr>
        <p:txBody>
          <a:bodyPr anchor="t" rtlCol="false" tIns="0" lIns="0" bIns="0" rIns="0">
            <a:spAutoFit/>
          </a:bodyPr>
          <a:lstStyle/>
          <a:p>
            <a:pPr algn="l">
              <a:lnSpc>
                <a:spcPts val="2318"/>
              </a:lnSpc>
            </a:pPr>
            <a:r>
              <a:rPr lang="en-US" sz="1655">
                <a:solidFill>
                  <a:srgbClr val="000000"/>
                </a:solidFill>
                <a:latin typeface="Arimo"/>
                <a:ea typeface="Arimo"/>
                <a:cs typeface="Arimo"/>
                <a:sym typeface="Arimo"/>
              </a:rPr>
              <a:t>➢</a:t>
            </a:r>
          </a:p>
        </p:txBody>
      </p:sp>
      <p:sp>
        <p:nvSpPr>
          <p:cNvPr name="TextBox 64" id="64"/>
          <p:cNvSpPr txBox="true"/>
          <p:nvPr/>
        </p:nvSpPr>
        <p:spPr>
          <a:xfrm rot="0">
            <a:off x="2207319" y="8132064"/>
            <a:ext cx="170321" cy="622916"/>
          </a:xfrm>
          <a:prstGeom prst="rect">
            <a:avLst/>
          </a:prstGeom>
        </p:spPr>
        <p:txBody>
          <a:bodyPr anchor="t" rtlCol="false" tIns="0" lIns="0" bIns="0" rIns="0">
            <a:spAutoFit/>
          </a:bodyPr>
          <a:lstStyle/>
          <a:p>
            <a:pPr algn="just">
              <a:lnSpc>
                <a:spcPts val="2429"/>
              </a:lnSpc>
            </a:pPr>
            <a:r>
              <a:rPr lang="en-US" sz="1655">
                <a:solidFill>
                  <a:srgbClr val="000000"/>
                </a:solidFill>
                <a:latin typeface="Arimo"/>
                <a:ea typeface="Arimo"/>
                <a:cs typeface="Arimo"/>
                <a:sym typeface="Arimo"/>
              </a:rPr>
              <a:t>➢ ➢</a:t>
            </a:r>
          </a:p>
        </p:txBody>
      </p:sp>
      <p:sp>
        <p:nvSpPr>
          <p:cNvPr name="TextBox 65" id="65"/>
          <p:cNvSpPr txBox="true"/>
          <p:nvPr/>
        </p:nvSpPr>
        <p:spPr>
          <a:xfrm rot="0">
            <a:off x="2207319" y="8734444"/>
            <a:ext cx="170321" cy="304781"/>
          </a:xfrm>
          <a:prstGeom prst="rect">
            <a:avLst/>
          </a:prstGeom>
        </p:spPr>
        <p:txBody>
          <a:bodyPr anchor="t" rtlCol="false" tIns="0" lIns="0" bIns="0" rIns="0">
            <a:spAutoFit/>
          </a:bodyPr>
          <a:lstStyle/>
          <a:p>
            <a:pPr algn="l">
              <a:lnSpc>
                <a:spcPts val="2318"/>
              </a:lnSpc>
            </a:pPr>
            <a:r>
              <a:rPr lang="en-US" sz="1655">
                <a:solidFill>
                  <a:srgbClr val="000000"/>
                </a:solidFill>
                <a:latin typeface="Arimo"/>
                <a:ea typeface="Arimo"/>
                <a:cs typeface="Arimo"/>
                <a:sym typeface="Arimo"/>
              </a:rPr>
              <a:t>➢</a:t>
            </a:r>
          </a:p>
        </p:txBody>
      </p:sp>
      <p:sp>
        <p:nvSpPr>
          <p:cNvPr name="TextBox 66" id="66"/>
          <p:cNvSpPr txBox="true"/>
          <p:nvPr/>
        </p:nvSpPr>
        <p:spPr>
          <a:xfrm rot="0">
            <a:off x="6881246" y="5589513"/>
            <a:ext cx="170321" cy="304781"/>
          </a:xfrm>
          <a:prstGeom prst="rect">
            <a:avLst/>
          </a:prstGeom>
        </p:spPr>
        <p:txBody>
          <a:bodyPr anchor="t" rtlCol="false" tIns="0" lIns="0" bIns="0" rIns="0">
            <a:spAutoFit/>
          </a:bodyPr>
          <a:lstStyle/>
          <a:p>
            <a:pPr algn="l">
              <a:lnSpc>
                <a:spcPts val="2318"/>
              </a:lnSpc>
            </a:pPr>
            <a:r>
              <a:rPr lang="en-US" sz="1655">
                <a:solidFill>
                  <a:srgbClr val="000000"/>
                </a:solidFill>
                <a:latin typeface="Arimo"/>
                <a:ea typeface="Arimo"/>
                <a:cs typeface="Arimo"/>
                <a:sym typeface="Arimo"/>
              </a:rPr>
              <a:t>➢</a:t>
            </a:r>
          </a:p>
        </p:txBody>
      </p:sp>
      <p:sp>
        <p:nvSpPr>
          <p:cNvPr name="TextBox 67" id="67"/>
          <p:cNvSpPr txBox="true"/>
          <p:nvPr/>
        </p:nvSpPr>
        <p:spPr>
          <a:xfrm rot="0">
            <a:off x="12227814" y="5589513"/>
            <a:ext cx="170321" cy="304781"/>
          </a:xfrm>
          <a:prstGeom prst="rect">
            <a:avLst/>
          </a:prstGeom>
        </p:spPr>
        <p:txBody>
          <a:bodyPr anchor="t" rtlCol="false" tIns="0" lIns="0" bIns="0" rIns="0">
            <a:spAutoFit/>
          </a:bodyPr>
          <a:lstStyle/>
          <a:p>
            <a:pPr algn="l">
              <a:lnSpc>
                <a:spcPts val="2318"/>
              </a:lnSpc>
            </a:pPr>
            <a:r>
              <a:rPr lang="en-US" sz="1655">
                <a:solidFill>
                  <a:srgbClr val="000000"/>
                </a:solidFill>
                <a:latin typeface="Arimo"/>
                <a:ea typeface="Arimo"/>
                <a:cs typeface="Arimo"/>
                <a:sym typeface="Arimo"/>
              </a:rPr>
              <a:t>➢</a:t>
            </a:r>
          </a:p>
        </p:txBody>
      </p:sp>
      <p:sp>
        <p:nvSpPr>
          <p:cNvPr name="TextBox 68" id="68"/>
          <p:cNvSpPr txBox="true"/>
          <p:nvPr/>
        </p:nvSpPr>
        <p:spPr>
          <a:xfrm rot="-5400000">
            <a:off x="1074606" y="8600632"/>
            <a:ext cx="1166546" cy="305167"/>
          </a:xfrm>
          <a:prstGeom prst="rect">
            <a:avLst/>
          </a:prstGeom>
        </p:spPr>
        <p:txBody>
          <a:bodyPr anchor="t" rtlCol="false" tIns="0" lIns="0" bIns="0" rIns="0">
            <a:spAutoFit/>
          </a:bodyPr>
          <a:lstStyle/>
          <a:p>
            <a:pPr algn="l">
              <a:lnSpc>
                <a:spcPts val="2318"/>
              </a:lnSpc>
            </a:pPr>
            <a:r>
              <a:rPr lang="en-US" b="true" sz="1655">
                <a:solidFill>
                  <a:srgbClr val="FFFFFF"/>
                </a:solidFill>
                <a:latin typeface="Arial Bold"/>
                <a:ea typeface="Arial Bold"/>
                <a:cs typeface="Arial Bold"/>
                <a:sym typeface="Arial Bold"/>
              </a:rPr>
              <a:t>Conclusion</a:t>
            </a:r>
          </a:p>
        </p:txBody>
      </p:sp>
      <p:sp>
        <p:nvSpPr>
          <p:cNvPr name="TextBox 69" id="69"/>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20</a:t>
            </a:r>
          </a:p>
        </p:txBody>
      </p:sp>
    </p:spTree>
  </p:cSld>
  <p:clrMapOvr>
    <a:masterClrMapping/>
  </p:clrMapOvr>
  <p:transition spd="slow">
    <p:fade/>
  </p:transition>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F2F2F2"/>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5771"/>
            <a:chOff x="0" y="0"/>
            <a:chExt cx="16256000" cy="9142908"/>
          </a:xfrm>
        </p:grpSpPr>
        <p:sp>
          <p:nvSpPr>
            <p:cNvPr name="Freeform 3" id="3"/>
            <p:cNvSpPr/>
            <p:nvPr/>
          </p:nvSpPr>
          <p:spPr>
            <a:xfrm flipH="false" flipV="false" rot="0">
              <a:off x="0" y="0"/>
              <a:ext cx="16256000" cy="9142857"/>
            </a:xfrm>
            <a:custGeom>
              <a:avLst/>
              <a:gdLst/>
              <a:ahLst/>
              <a:cxnLst/>
              <a:rect r="r" b="b" t="t" l="l"/>
              <a:pathLst>
                <a:path h="9142857" w="16256000">
                  <a:moveTo>
                    <a:pt x="0" y="0"/>
                  </a:moveTo>
                  <a:lnTo>
                    <a:pt x="16256000" y="0"/>
                  </a:lnTo>
                  <a:lnTo>
                    <a:pt x="16256000" y="9142857"/>
                  </a:lnTo>
                  <a:lnTo>
                    <a:pt x="0" y="9142857"/>
                  </a:lnTo>
                  <a:lnTo>
                    <a:pt x="0" y="0"/>
                  </a:lnTo>
                  <a:close/>
                </a:path>
              </a:pathLst>
            </a:custGeom>
            <a:blipFill>
              <a:blip r:embed="rId2"/>
              <a:stretch>
                <a:fillRect l="0" t="0" r="0" b="0"/>
              </a:stretch>
            </a:blipFill>
          </p:spPr>
        </p:sp>
      </p:grpSp>
      <p:sp>
        <p:nvSpPr>
          <p:cNvPr name="Freeform 4" id="4"/>
          <p:cNvSpPr/>
          <p:nvPr/>
        </p:nvSpPr>
        <p:spPr>
          <a:xfrm flipH="false" flipV="false" rot="0">
            <a:off x="1476370" y="-95255"/>
            <a:ext cx="15337531" cy="9517861"/>
          </a:xfrm>
          <a:custGeom>
            <a:avLst/>
            <a:gdLst/>
            <a:ahLst/>
            <a:cxnLst/>
            <a:rect r="r" b="b" t="t" l="l"/>
            <a:pathLst>
              <a:path h="9517861" w="15337531">
                <a:moveTo>
                  <a:pt x="0" y="0"/>
                </a:moveTo>
                <a:lnTo>
                  <a:pt x="15337531" y="0"/>
                </a:lnTo>
                <a:lnTo>
                  <a:pt x="15337531" y="9517861"/>
                </a:lnTo>
                <a:lnTo>
                  <a:pt x="0" y="95178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4000886" y="4456105"/>
            <a:ext cx="11030250" cy="1163898"/>
          </a:xfrm>
          <a:prstGeom prst="rect">
            <a:avLst/>
          </a:prstGeom>
        </p:spPr>
        <p:txBody>
          <a:bodyPr anchor="t" rtlCol="false" tIns="0" lIns="0" bIns="0" rIns="0">
            <a:spAutoFit/>
          </a:bodyPr>
          <a:lstStyle/>
          <a:p>
            <a:pPr algn="l">
              <a:lnSpc>
                <a:spcPts val="9455"/>
              </a:lnSpc>
            </a:pPr>
            <a:r>
              <a:rPr lang="en-US" b="true" sz="6753">
                <a:solidFill>
                  <a:srgbClr val="FFFFFF"/>
                </a:solidFill>
                <a:latin typeface="Arial Bold"/>
                <a:ea typeface="Arial Bold"/>
                <a:cs typeface="Arial Bold"/>
                <a:sym typeface="Arial Bold"/>
              </a:rPr>
              <a:t>Dialoguer avec nos clients</a:t>
            </a:r>
          </a:p>
        </p:txBody>
      </p:sp>
      <p:sp>
        <p:nvSpPr>
          <p:cNvPr name="TextBox 6" id="6"/>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Caisse des Dépôts</a:t>
            </a:r>
          </a:p>
        </p:txBody>
      </p:sp>
      <p:sp>
        <p:nvSpPr>
          <p:cNvPr name="TextBox 7" id="7"/>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FFFFFF"/>
                </a:solidFill>
                <a:latin typeface="Open Sans 1"/>
                <a:ea typeface="Open Sans 1"/>
                <a:cs typeface="Open Sans 1"/>
                <a:sym typeface="Open Sans 1"/>
              </a:rPr>
              <a:t>21</a:t>
            </a:r>
          </a:p>
        </p:txBody>
      </p:sp>
    </p:spTree>
  </p:cSld>
  <p:clrMapOvr>
    <a:masterClrMapping/>
  </p:clrMapOvr>
  <p:transition spd="slow">
    <p:fade/>
  </p:transition>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67044" y="4112328"/>
            <a:ext cx="3168167" cy="1409991"/>
          </a:xfrm>
          <a:custGeom>
            <a:avLst/>
            <a:gdLst/>
            <a:ahLst/>
            <a:cxnLst/>
            <a:rect r="r" b="b" t="t" l="l"/>
            <a:pathLst>
              <a:path h="1409991" w="3168167">
                <a:moveTo>
                  <a:pt x="0" y="0"/>
                </a:moveTo>
                <a:lnTo>
                  <a:pt x="3168167" y="0"/>
                </a:lnTo>
                <a:lnTo>
                  <a:pt x="3168167" y="1409991"/>
                </a:lnTo>
                <a:lnTo>
                  <a:pt x="0" y="140999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327180" y="8986166"/>
            <a:ext cx="15850552" cy="611376"/>
          </a:xfrm>
          <a:custGeom>
            <a:avLst/>
            <a:gdLst/>
            <a:ahLst/>
            <a:cxnLst/>
            <a:rect r="r" b="b" t="t" l="l"/>
            <a:pathLst>
              <a:path h="611376" w="15850552">
                <a:moveTo>
                  <a:pt x="0" y="0"/>
                </a:moveTo>
                <a:lnTo>
                  <a:pt x="15850553" y="0"/>
                </a:lnTo>
                <a:lnTo>
                  <a:pt x="15850553" y="611376"/>
                </a:lnTo>
                <a:lnTo>
                  <a:pt x="0" y="61137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460458" y="5555652"/>
            <a:ext cx="3174754" cy="4009830"/>
          </a:xfrm>
          <a:custGeom>
            <a:avLst/>
            <a:gdLst/>
            <a:ahLst/>
            <a:cxnLst/>
            <a:rect r="r" b="b" t="t" l="l"/>
            <a:pathLst>
              <a:path h="4009830" w="3174754">
                <a:moveTo>
                  <a:pt x="0" y="0"/>
                </a:moveTo>
                <a:lnTo>
                  <a:pt x="3174753" y="0"/>
                </a:lnTo>
                <a:lnTo>
                  <a:pt x="3174753" y="4009829"/>
                </a:lnTo>
                <a:lnTo>
                  <a:pt x="0" y="4009829"/>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3787802" y="4117086"/>
            <a:ext cx="13518261" cy="1400461"/>
          </a:xfrm>
          <a:custGeom>
            <a:avLst/>
            <a:gdLst/>
            <a:ahLst/>
            <a:cxnLst/>
            <a:rect r="r" b="b" t="t" l="l"/>
            <a:pathLst>
              <a:path h="1400461" w="13518261">
                <a:moveTo>
                  <a:pt x="0" y="0"/>
                </a:moveTo>
                <a:lnTo>
                  <a:pt x="13518261" y="0"/>
                </a:lnTo>
                <a:lnTo>
                  <a:pt x="13518261" y="1400461"/>
                </a:lnTo>
                <a:lnTo>
                  <a:pt x="0" y="140046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7" id="7"/>
          <p:cNvGrpSpPr/>
          <p:nvPr/>
        </p:nvGrpSpPr>
        <p:grpSpPr>
          <a:xfrm rot="0">
            <a:off x="3762756" y="4171950"/>
            <a:ext cx="13480542" cy="5406390"/>
            <a:chOff x="0" y="0"/>
            <a:chExt cx="11982704" cy="4805680"/>
          </a:xfrm>
        </p:grpSpPr>
        <p:sp>
          <p:nvSpPr>
            <p:cNvPr name="Freeform 8" id="8"/>
            <p:cNvSpPr/>
            <p:nvPr/>
          </p:nvSpPr>
          <p:spPr>
            <a:xfrm flipH="false" flipV="false" rot="0">
              <a:off x="0" y="0"/>
              <a:ext cx="11982704" cy="4805680"/>
            </a:xfrm>
            <a:custGeom>
              <a:avLst/>
              <a:gdLst/>
              <a:ahLst/>
              <a:cxnLst/>
              <a:rect r="r" b="b" t="t" l="l"/>
              <a:pathLst>
                <a:path h="4805680" w="11982704">
                  <a:moveTo>
                    <a:pt x="0" y="0"/>
                  </a:moveTo>
                  <a:lnTo>
                    <a:pt x="11982704" y="0"/>
                  </a:lnTo>
                  <a:lnTo>
                    <a:pt x="11982704" y="4805680"/>
                  </a:lnTo>
                  <a:lnTo>
                    <a:pt x="0" y="4805680"/>
                  </a:lnTo>
                  <a:lnTo>
                    <a:pt x="0" y="0"/>
                  </a:lnTo>
                  <a:close/>
                </a:path>
              </a:pathLst>
            </a:custGeom>
            <a:blipFill>
              <a:blip r:embed="rId12"/>
              <a:stretch>
                <a:fillRect l="0" t="0" r="0" b="0"/>
              </a:stretch>
            </a:blipFill>
          </p:spPr>
        </p:sp>
      </p:grpSp>
      <p:sp>
        <p:nvSpPr>
          <p:cNvPr name="Freeform 9" id="9"/>
          <p:cNvSpPr/>
          <p:nvPr/>
        </p:nvSpPr>
        <p:spPr>
          <a:xfrm flipH="false" flipV="false" rot="0">
            <a:off x="3787802" y="5560409"/>
            <a:ext cx="13518261" cy="4000314"/>
          </a:xfrm>
          <a:custGeom>
            <a:avLst/>
            <a:gdLst/>
            <a:ahLst/>
            <a:cxnLst/>
            <a:rect r="r" b="b" t="t" l="l"/>
            <a:pathLst>
              <a:path h="4000314" w="13518261">
                <a:moveTo>
                  <a:pt x="0" y="0"/>
                </a:moveTo>
                <a:lnTo>
                  <a:pt x="13518261" y="0"/>
                </a:lnTo>
                <a:lnTo>
                  <a:pt x="13518261" y="4000315"/>
                </a:lnTo>
                <a:lnTo>
                  <a:pt x="0" y="400031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0" id="10"/>
          <p:cNvGrpSpPr/>
          <p:nvPr/>
        </p:nvGrpSpPr>
        <p:grpSpPr>
          <a:xfrm rot="0">
            <a:off x="10291929" y="7362377"/>
            <a:ext cx="579658" cy="477888"/>
            <a:chOff x="0" y="0"/>
            <a:chExt cx="515252" cy="424790"/>
          </a:xfrm>
        </p:grpSpPr>
        <p:sp>
          <p:nvSpPr>
            <p:cNvPr name="Freeform 11" id="11"/>
            <p:cNvSpPr/>
            <p:nvPr/>
          </p:nvSpPr>
          <p:spPr>
            <a:xfrm flipH="false" flipV="false" rot="0">
              <a:off x="0" y="0"/>
              <a:ext cx="515239" cy="424815"/>
            </a:xfrm>
            <a:custGeom>
              <a:avLst/>
              <a:gdLst/>
              <a:ahLst/>
              <a:cxnLst/>
              <a:rect r="r" b="b" t="t" l="l"/>
              <a:pathLst>
                <a:path h="424815" w="515239">
                  <a:moveTo>
                    <a:pt x="0" y="0"/>
                  </a:moveTo>
                  <a:lnTo>
                    <a:pt x="0" y="424815"/>
                  </a:lnTo>
                  <a:lnTo>
                    <a:pt x="515239" y="424815"/>
                  </a:lnTo>
                  <a:lnTo>
                    <a:pt x="515239" y="0"/>
                  </a:lnTo>
                  <a:close/>
                </a:path>
              </a:pathLst>
            </a:custGeom>
            <a:blipFill>
              <a:blip r:embed="rId15"/>
              <a:stretch>
                <a:fillRect l="0" t="0" r="-2" b="5"/>
              </a:stretch>
            </a:blipFill>
          </p:spPr>
        </p:sp>
      </p:grpSp>
      <p:sp>
        <p:nvSpPr>
          <p:cNvPr name="Freeform 12" id="12"/>
          <p:cNvSpPr/>
          <p:nvPr/>
        </p:nvSpPr>
        <p:spPr>
          <a:xfrm flipH="false" flipV="false" rot="0">
            <a:off x="8351515" y="6696266"/>
            <a:ext cx="1380815" cy="1638991"/>
          </a:xfrm>
          <a:custGeom>
            <a:avLst/>
            <a:gdLst/>
            <a:ahLst/>
            <a:cxnLst/>
            <a:rect r="r" b="b" t="t" l="l"/>
            <a:pathLst>
              <a:path h="1638991" w="1380815">
                <a:moveTo>
                  <a:pt x="0" y="0"/>
                </a:moveTo>
                <a:lnTo>
                  <a:pt x="1380816" y="0"/>
                </a:lnTo>
                <a:lnTo>
                  <a:pt x="1380816" y="1638990"/>
                </a:lnTo>
                <a:lnTo>
                  <a:pt x="0" y="1638990"/>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9937942" y="6747243"/>
            <a:ext cx="247802" cy="292094"/>
          </a:xfrm>
          <a:custGeom>
            <a:avLst/>
            <a:gdLst/>
            <a:ahLst/>
            <a:cxnLst/>
            <a:rect r="r" b="b" t="t" l="l"/>
            <a:pathLst>
              <a:path h="292094" w="247802">
                <a:moveTo>
                  <a:pt x="0" y="0"/>
                </a:moveTo>
                <a:lnTo>
                  <a:pt x="247802" y="0"/>
                </a:lnTo>
                <a:lnTo>
                  <a:pt x="247802" y="292094"/>
                </a:lnTo>
                <a:lnTo>
                  <a:pt x="0" y="29209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p:spPr>
      </p:sp>
      <p:sp>
        <p:nvSpPr>
          <p:cNvPr name="Freeform 14" id="14"/>
          <p:cNvSpPr/>
          <p:nvPr/>
        </p:nvSpPr>
        <p:spPr>
          <a:xfrm flipH="false" flipV="false" rot="0">
            <a:off x="9937942" y="8468601"/>
            <a:ext cx="247802" cy="287579"/>
          </a:xfrm>
          <a:custGeom>
            <a:avLst/>
            <a:gdLst/>
            <a:ahLst/>
            <a:cxnLst/>
            <a:rect r="r" b="b" t="t" l="l"/>
            <a:pathLst>
              <a:path h="287579" w="247802">
                <a:moveTo>
                  <a:pt x="0" y="0"/>
                </a:moveTo>
                <a:lnTo>
                  <a:pt x="247802" y="0"/>
                </a:lnTo>
                <a:lnTo>
                  <a:pt x="247802" y="287579"/>
                </a:lnTo>
                <a:lnTo>
                  <a:pt x="0" y="287579"/>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5" id="15"/>
          <p:cNvSpPr/>
          <p:nvPr/>
        </p:nvSpPr>
        <p:spPr>
          <a:xfrm flipH="false" flipV="false" rot="0">
            <a:off x="11172468" y="8765038"/>
            <a:ext cx="491190" cy="561970"/>
          </a:xfrm>
          <a:custGeom>
            <a:avLst/>
            <a:gdLst/>
            <a:ahLst/>
            <a:cxnLst/>
            <a:rect r="r" b="b" t="t" l="l"/>
            <a:pathLst>
              <a:path h="561970" w="491190">
                <a:moveTo>
                  <a:pt x="0" y="0"/>
                </a:moveTo>
                <a:lnTo>
                  <a:pt x="491190" y="0"/>
                </a:lnTo>
                <a:lnTo>
                  <a:pt x="491190" y="561971"/>
                </a:lnTo>
                <a:lnTo>
                  <a:pt x="0" y="561971"/>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6" id="16"/>
          <p:cNvSpPr/>
          <p:nvPr/>
        </p:nvSpPr>
        <p:spPr>
          <a:xfrm flipH="false" flipV="false" rot="0">
            <a:off x="12333713" y="6950740"/>
            <a:ext cx="858836" cy="1324165"/>
          </a:xfrm>
          <a:custGeom>
            <a:avLst/>
            <a:gdLst/>
            <a:ahLst/>
            <a:cxnLst/>
            <a:rect r="r" b="b" t="t" l="l"/>
            <a:pathLst>
              <a:path h="1324165" w="858836">
                <a:moveTo>
                  <a:pt x="0" y="0"/>
                </a:moveTo>
                <a:lnTo>
                  <a:pt x="858836" y="0"/>
                </a:lnTo>
                <a:lnTo>
                  <a:pt x="858836" y="1324166"/>
                </a:lnTo>
                <a:lnTo>
                  <a:pt x="0" y="1324166"/>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grpSp>
        <p:nvGrpSpPr>
          <p:cNvPr name="Group 17" id="17"/>
          <p:cNvGrpSpPr/>
          <p:nvPr/>
        </p:nvGrpSpPr>
        <p:grpSpPr>
          <a:xfrm rot="0">
            <a:off x="10986630" y="7362377"/>
            <a:ext cx="584073" cy="477888"/>
            <a:chOff x="0" y="0"/>
            <a:chExt cx="519176" cy="424790"/>
          </a:xfrm>
        </p:grpSpPr>
        <p:sp>
          <p:nvSpPr>
            <p:cNvPr name="Freeform 18" id="18"/>
            <p:cNvSpPr/>
            <p:nvPr/>
          </p:nvSpPr>
          <p:spPr>
            <a:xfrm flipH="false" flipV="false" rot="0">
              <a:off x="0" y="0"/>
              <a:ext cx="519176" cy="424815"/>
            </a:xfrm>
            <a:custGeom>
              <a:avLst/>
              <a:gdLst/>
              <a:ahLst/>
              <a:cxnLst/>
              <a:rect r="r" b="b" t="t" l="l"/>
              <a:pathLst>
                <a:path h="424815" w="519176">
                  <a:moveTo>
                    <a:pt x="0" y="0"/>
                  </a:moveTo>
                  <a:lnTo>
                    <a:pt x="519176" y="0"/>
                  </a:lnTo>
                  <a:lnTo>
                    <a:pt x="519176" y="424815"/>
                  </a:lnTo>
                  <a:lnTo>
                    <a:pt x="0" y="424815"/>
                  </a:lnTo>
                  <a:lnTo>
                    <a:pt x="0" y="0"/>
                  </a:lnTo>
                  <a:close/>
                </a:path>
              </a:pathLst>
            </a:custGeom>
            <a:blipFill>
              <a:blip r:embed="rId26"/>
              <a:stretch>
                <a:fillRect l="0" t="0" r="0" b="5"/>
              </a:stretch>
            </a:blipFill>
          </p:spPr>
        </p:sp>
      </p:grpSp>
      <p:grpSp>
        <p:nvGrpSpPr>
          <p:cNvPr name="Group 19" id="19"/>
          <p:cNvGrpSpPr/>
          <p:nvPr/>
        </p:nvGrpSpPr>
        <p:grpSpPr>
          <a:xfrm rot="0">
            <a:off x="11681331" y="7362377"/>
            <a:ext cx="579658" cy="477888"/>
            <a:chOff x="0" y="0"/>
            <a:chExt cx="515252" cy="424790"/>
          </a:xfrm>
        </p:grpSpPr>
        <p:sp>
          <p:nvSpPr>
            <p:cNvPr name="Freeform 20" id="20"/>
            <p:cNvSpPr/>
            <p:nvPr/>
          </p:nvSpPr>
          <p:spPr>
            <a:xfrm flipH="false" flipV="false" rot="0">
              <a:off x="0" y="0"/>
              <a:ext cx="515239" cy="424815"/>
            </a:xfrm>
            <a:custGeom>
              <a:avLst/>
              <a:gdLst/>
              <a:ahLst/>
              <a:cxnLst/>
              <a:rect r="r" b="b" t="t" l="l"/>
              <a:pathLst>
                <a:path h="424815" w="515239">
                  <a:moveTo>
                    <a:pt x="0" y="0"/>
                  </a:moveTo>
                  <a:lnTo>
                    <a:pt x="0" y="424815"/>
                  </a:lnTo>
                  <a:lnTo>
                    <a:pt x="515239" y="424815"/>
                  </a:lnTo>
                  <a:lnTo>
                    <a:pt x="515239" y="0"/>
                  </a:lnTo>
                  <a:close/>
                </a:path>
              </a:pathLst>
            </a:custGeom>
            <a:blipFill>
              <a:blip r:embed="rId27"/>
              <a:stretch>
                <a:fillRect l="0" t="0" r="-2" b="5"/>
              </a:stretch>
            </a:blipFill>
          </p:spPr>
        </p:sp>
      </p:grpSp>
      <p:sp>
        <p:nvSpPr>
          <p:cNvPr name="Freeform 21" id="21"/>
          <p:cNvSpPr/>
          <p:nvPr/>
        </p:nvSpPr>
        <p:spPr>
          <a:xfrm flipH="false" flipV="false" rot="0">
            <a:off x="11314071" y="7433172"/>
            <a:ext cx="269919" cy="269919"/>
          </a:xfrm>
          <a:custGeom>
            <a:avLst/>
            <a:gdLst/>
            <a:ahLst/>
            <a:cxnLst/>
            <a:rect r="r" b="b" t="t" l="l"/>
            <a:pathLst>
              <a:path h="269919" w="269919">
                <a:moveTo>
                  <a:pt x="0" y="0"/>
                </a:moveTo>
                <a:lnTo>
                  <a:pt x="269920" y="0"/>
                </a:lnTo>
                <a:lnTo>
                  <a:pt x="269920" y="269919"/>
                </a:lnTo>
                <a:lnTo>
                  <a:pt x="0" y="269919"/>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grpSp>
        <p:nvGrpSpPr>
          <p:cNvPr name="Group 22" id="22"/>
          <p:cNvGrpSpPr/>
          <p:nvPr/>
        </p:nvGrpSpPr>
        <p:grpSpPr>
          <a:xfrm rot="0">
            <a:off x="11171782" y="8818159"/>
            <a:ext cx="514636" cy="482603"/>
            <a:chOff x="0" y="0"/>
            <a:chExt cx="343090" cy="321729"/>
          </a:xfrm>
        </p:grpSpPr>
        <p:sp>
          <p:nvSpPr>
            <p:cNvPr name="Freeform 23" id="23"/>
            <p:cNvSpPr/>
            <p:nvPr/>
          </p:nvSpPr>
          <p:spPr>
            <a:xfrm flipH="false" flipV="false" rot="0">
              <a:off x="63426" y="63638"/>
              <a:ext cx="216229" cy="112128"/>
            </a:xfrm>
            <a:custGeom>
              <a:avLst/>
              <a:gdLst/>
              <a:ahLst/>
              <a:cxnLst/>
              <a:rect r="r" b="b" t="t" l="l"/>
              <a:pathLst>
                <a:path h="112128" w="216229">
                  <a:moveTo>
                    <a:pt x="216103" y="83934"/>
                  </a:moveTo>
                  <a:cubicBezTo>
                    <a:pt x="216103" y="75679"/>
                    <a:pt x="212293" y="68059"/>
                    <a:pt x="205689" y="62725"/>
                  </a:cubicBezTo>
                  <a:cubicBezTo>
                    <a:pt x="199085" y="57391"/>
                    <a:pt x="190195" y="55106"/>
                    <a:pt x="181304" y="56502"/>
                  </a:cubicBezTo>
                  <a:lnTo>
                    <a:pt x="181304" y="55994"/>
                  </a:lnTo>
                  <a:cubicBezTo>
                    <a:pt x="181304" y="44819"/>
                    <a:pt x="175589" y="33897"/>
                    <a:pt x="165429" y="27420"/>
                  </a:cubicBezTo>
                  <a:cubicBezTo>
                    <a:pt x="155650" y="20689"/>
                    <a:pt x="142950" y="18911"/>
                    <a:pt x="131266" y="22467"/>
                  </a:cubicBezTo>
                  <a:cubicBezTo>
                    <a:pt x="121487" y="5322"/>
                    <a:pt x="100278" y="-3441"/>
                    <a:pt x="80085" y="1258"/>
                  </a:cubicBezTo>
                  <a:cubicBezTo>
                    <a:pt x="59892" y="5703"/>
                    <a:pt x="45287" y="22467"/>
                    <a:pt x="45033" y="41898"/>
                  </a:cubicBezTo>
                  <a:cubicBezTo>
                    <a:pt x="31063" y="39485"/>
                    <a:pt x="16838" y="44565"/>
                    <a:pt x="8329" y="54852"/>
                  </a:cubicBezTo>
                  <a:cubicBezTo>
                    <a:pt x="-561" y="65138"/>
                    <a:pt x="-2466" y="78981"/>
                    <a:pt x="3249" y="91173"/>
                  </a:cubicBezTo>
                  <a:cubicBezTo>
                    <a:pt x="8964" y="103365"/>
                    <a:pt x="21284" y="111239"/>
                    <a:pt x="35508" y="112128"/>
                  </a:cubicBezTo>
                  <a:lnTo>
                    <a:pt x="187401" y="112128"/>
                  </a:lnTo>
                  <a:cubicBezTo>
                    <a:pt x="203784" y="111493"/>
                    <a:pt x="216230" y="99174"/>
                    <a:pt x="216230" y="84061"/>
                  </a:cubicBezTo>
                  <a:close/>
                </a:path>
              </a:pathLst>
            </a:custGeom>
            <a:solidFill>
              <a:srgbClr val="FFFFFF"/>
            </a:solidFill>
          </p:spPr>
        </p:sp>
        <p:sp>
          <p:nvSpPr>
            <p:cNvPr name="Freeform 24" id="24"/>
            <p:cNvSpPr/>
            <p:nvPr/>
          </p:nvSpPr>
          <p:spPr>
            <a:xfrm flipH="false" flipV="false" rot="0">
              <a:off x="146813" y="187450"/>
              <a:ext cx="50546" cy="70738"/>
            </a:xfrm>
            <a:custGeom>
              <a:avLst/>
              <a:gdLst/>
              <a:ahLst/>
              <a:cxnLst/>
              <a:rect r="r" b="b" t="t" l="l"/>
              <a:pathLst>
                <a:path h="70738" w="50546">
                  <a:moveTo>
                    <a:pt x="50546" y="23621"/>
                  </a:moveTo>
                  <a:lnTo>
                    <a:pt x="23622" y="23621"/>
                  </a:lnTo>
                  <a:lnTo>
                    <a:pt x="33782" y="0"/>
                  </a:lnTo>
                  <a:lnTo>
                    <a:pt x="9779" y="0"/>
                  </a:lnTo>
                  <a:lnTo>
                    <a:pt x="0" y="38353"/>
                  </a:lnTo>
                  <a:lnTo>
                    <a:pt x="20193" y="38353"/>
                  </a:lnTo>
                  <a:lnTo>
                    <a:pt x="7874" y="70738"/>
                  </a:lnTo>
                  <a:close/>
                </a:path>
              </a:pathLst>
            </a:custGeom>
            <a:solidFill>
              <a:srgbClr val="FFFFFF"/>
            </a:solidFill>
          </p:spPr>
        </p:sp>
        <p:sp>
          <p:nvSpPr>
            <p:cNvPr name="Freeform 25" id="25"/>
            <p:cNvSpPr/>
            <p:nvPr/>
          </p:nvSpPr>
          <p:spPr>
            <a:xfrm flipH="false" flipV="false" rot="0">
              <a:off x="206884" y="187450"/>
              <a:ext cx="25273" cy="35433"/>
            </a:xfrm>
            <a:custGeom>
              <a:avLst/>
              <a:gdLst/>
              <a:ahLst/>
              <a:cxnLst/>
              <a:rect r="r" b="b" t="t" l="l"/>
              <a:pathLst>
                <a:path h="35433" w="25273">
                  <a:moveTo>
                    <a:pt x="25273" y="11810"/>
                  </a:moveTo>
                  <a:lnTo>
                    <a:pt x="11684" y="11810"/>
                  </a:lnTo>
                  <a:lnTo>
                    <a:pt x="16764" y="0"/>
                  </a:lnTo>
                  <a:lnTo>
                    <a:pt x="5080" y="0"/>
                  </a:lnTo>
                  <a:lnTo>
                    <a:pt x="0" y="19176"/>
                  </a:lnTo>
                  <a:lnTo>
                    <a:pt x="10160" y="19176"/>
                  </a:lnTo>
                  <a:lnTo>
                    <a:pt x="3810" y="35432"/>
                  </a:lnTo>
                  <a:close/>
                </a:path>
              </a:pathLst>
            </a:custGeom>
            <a:solidFill>
              <a:srgbClr val="FFFFFF"/>
            </a:solidFill>
          </p:spPr>
        </p:sp>
        <p:sp>
          <p:nvSpPr>
            <p:cNvPr name="Freeform 26" id="26"/>
            <p:cNvSpPr/>
            <p:nvPr/>
          </p:nvSpPr>
          <p:spPr>
            <a:xfrm flipH="false" flipV="false" rot="0">
              <a:off x="115063" y="187450"/>
              <a:ext cx="25400" cy="35433"/>
            </a:xfrm>
            <a:custGeom>
              <a:avLst/>
              <a:gdLst/>
              <a:ahLst/>
              <a:cxnLst/>
              <a:rect r="r" b="b" t="t" l="l"/>
              <a:pathLst>
                <a:path h="35433" w="25400">
                  <a:moveTo>
                    <a:pt x="25400" y="11810"/>
                  </a:moveTo>
                  <a:lnTo>
                    <a:pt x="11811" y="11810"/>
                  </a:lnTo>
                  <a:lnTo>
                    <a:pt x="16891" y="0"/>
                  </a:lnTo>
                  <a:lnTo>
                    <a:pt x="5080" y="0"/>
                  </a:lnTo>
                  <a:lnTo>
                    <a:pt x="0" y="19176"/>
                  </a:lnTo>
                  <a:lnTo>
                    <a:pt x="10160" y="19176"/>
                  </a:lnTo>
                  <a:lnTo>
                    <a:pt x="3810" y="35432"/>
                  </a:lnTo>
                  <a:close/>
                </a:path>
              </a:pathLst>
            </a:custGeom>
            <a:solidFill>
              <a:srgbClr val="FFFFFF"/>
            </a:solidFill>
          </p:spPr>
        </p:sp>
      </p:grpSp>
      <p:grpSp>
        <p:nvGrpSpPr>
          <p:cNvPr name="Group 27" id="27"/>
          <p:cNvGrpSpPr/>
          <p:nvPr/>
        </p:nvGrpSpPr>
        <p:grpSpPr>
          <a:xfrm rot="0">
            <a:off x="10302988" y="8353387"/>
            <a:ext cx="2797121" cy="4758"/>
            <a:chOff x="0" y="0"/>
            <a:chExt cx="1864754" cy="3175"/>
          </a:xfrm>
        </p:grpSpPr>
        <p:sp>
          <p:nvSpPr>
            <p:cNvPr name="Freeform 28" id="28"/>
            <p:cNvSpPr/>
            <p:nvPr/>
          </p:nvSpPr>
          <p:spPr>
            <a:xfrm flipH="false" flipV="false" rot="0">
              <a:off x="0" y="0"/>
              <a:ext cx="1864746" cy="3175"/>
            </a:xfrm>
            <a:custGeom>
              <a:avLst/>
              <a:gdLst/>
              <a:ahLst/>
              <a:cxnLst/>
              <a:rect r="r" b="b" t="t" l="l"/>
              <a:pathLst>
                <a:path h="3175" w="1864746">
                  <a:moveTo>
                    <a:pt x="1864746" y="3175"/>
                  </a:moveTo>
                  <a:lnTo>
                    <a:pt x="0" y="3175"/>
                  </a:lnTo>
                  <a:lnTo>
                    <a:pt x="0" y="0"/>
                  </a:lnTo>
                  <a:lnTo>
                    <a:pt x="1864746" y="0"/>
                  </a:lnTo>
                  <a:close/>
                </a:path>
              </a:pathLst>
            </a:custGeom>
            <a:solidFill>
              <a:srgbClr val="85746D"/>
            </a:solidFill>
          </p:spPr>
        </p:sp>
      </p:grpSp>
      <p:grpSp>
        <p:nvGrpSpPr>
          <p:cNvPr name="Group 29" id="29"/>
          <p:cNvGrpSpPr/>
          <p:nvPr/>
        </p:nvGrpSpPr>
        <p:grpSpPr>
          <a:xfrm rot="0">
            <a:off x="12611290" y="7443916"/>
            <a:ext cx="512307" cy="467658"/>
            <a:chOff x="0" y="0"/>
            <a:chExt cx="341541" cy="311772"/>
          </a:xfrm>
        </p:grpSpPr>
        <p:sp>
          <p:nvSpPr>
            <p:cNvPr name="Freeform 30" id="30"/>
            <p:cNvSpPr/>
            <p:nvPr/>
          </p:nvSpPr>
          <p:spPr>
            <a:xfrm flipH="false" flipV="false" rot="0">
              <a:off x="65659" y="107824"/>
              <a:ext cx="212345" cy="140463"/>
            </a:xfrm>
            <a:custGeom>
              <a:avLst/>
              <a:gdLst/>
              <a:ahLst/>
              <a:cxnLst/>
              <a:rect r="r" b="b" t="t" l="l"/>
              <a:pathLst>
                <a:path h="140463" w="212345">
                  <a:moveTo>
                    <a:pt x="171451" y="53467"/>
                  </a:moveTo>
                  <a:lnTo>
                    <a:pt x="197232" y="26797"/>
                  </a:lnTo>
                  <a:lnTo>
                    <a:pt x="212345" y="42418"/>
                  </a:lnTo>
                  <a:lnTo>
                    <a:pt x="212345" y="0"/>
                  </a:lnTo>
                  <a:lnTo>
                    <a:pt x="171451" y="0"/>
                  </a:lnTo>
                  <a:lnTo>
                    <a:pt x="186564" y="15621"/>
                  </a:lnTo>
                  <a:lnTo>
                    <a:pt x="161291" y="41783"/>
                  </a:lnTo>
                  <a:lnTo>
                    <a:pt x="117857" y="86741"/>
                  </a:lnTo>
                  <a:lnTo>
                    <a:pt x="79503" y="47117"/>
                  </a:lnTo>
                  <a:lnTo>
                    <a:pt x="0" y="129413"/>
                  </a:lnTo>
                  <a:lnTo>
                    <a:pt x="10668" y="140462"/>
                  </a:lnTo>
                  <a:lnTo>
                    <a:pt x="79375" y="69342"/>
                  </a:lnTo>
                  <a:lnTo>
                    <a:pt x="117730" y="108966"/>
                  </a:lnTo>
                  <a:lnTo>
                    <a:pt x="171324" y="53467"/>
                  </a:lnTo>
                  <a:close/>
                </a:path>
              </a:pathLst>
            </a:custGeom>
            <a:solidFill>
              <a:srgbClr val="FFFFFF"/>
            </a:solidFill>
          </p:spPr>
        </p:sp>
        <p:sp>
          <p:nvSpPr>
            <p:cNvPr name="Freeform 31" id="31"/>
            <p:cNvSpPr/>
            <p:nvPr/>
          </p:nvSpPr>
          <p:spPr>
            <a:xfrm flipH="false" flipV="false" rot="0">
              <a:off x="81280" y="63500"/>
              <a:ext cx="25654" cy="26416"/>
            </a:xfrm>
            <a:custGeom>
              <a:avLst/>
              <a:gdLst/>
              <a:ahLst/>
              <a:cxnLst/>
              <a:rect r="r" b="b" t="t" l="l"/>
              <a:pathLst>
                <a:path h="26416" w="25654">
                  <a:moveTo>
                    <a:pt x="25654" y="13208"/>
                  </a:moveTo>
                  <a:cubicBezTo>
                    <a:pt x="25654" y="20574"/>
                    <a:pt x="19939" y="26417"/>
                    <a:pt x="12827" y="26417"/>
                  </a:cubicBezTo>
                  <a:cubicBezTo>
                    <a:pt x="5715" y="26417"/>
                    <a:pt x="0" y="20574"/>
                    <a:pt x="0" y="13208"/>
                  </a:cubicBezTo>
                  <a:cubicBezTo>
                    <a:pt x="0" y="5842"/>
                    <a:pt x="5842" y="0"/>
                    <a:pt x="12827" y="0"/>
                  </a:cubicBezTo>
                  <a:cubicBezTo>
                    <a:pt x="19812" y="0"/>
                    <a:pt x="25654" y="5969"/>
                    <a:pt x="25654" y="13208"/>
                  </a:cubicBezTo>
                  <a:close/>
                </a:path>
              </a:pathLst>
            </a:custGeom>
            <a:solidFill>
              <a:srgbClr val="FFFFFF"/>
            </a:solidFill>
          </p:spPr>
        </p:sp>
        <p:sp>
          <p:nvSpPr>
            <p:cNvPr name="Freeform 32" id="32"/>
            <p:cNvSpPr/>
            <p:nvPr/>
          </p:nvSpPr>
          <p:spPr>
            <a:xfrm flipH="false" flipV="false" rot="0">
              <a:off x="63577" y="92679"/>
              <a:ext cx="161976" cy="113189"/>
            </a:xfrm>
            <a:custGeom>
              <a:avLst/>
              <a:gdLst/>
              <a:ahLst/>
              <a:cxnLst/>
              <a:rect r="r" b="b" t="t" l="l"/>
              <a:pathLst>
                <a:path h="113189" w="161976">
                  <a:moveTo>
                    <a:pt x="153594" y="52102"/>
                  </a:moveTo>
                  <a:lnTo>
                    <a:pt x="156134" y="49435"/>
                  </a:lnTo>
                  <a:lnTo>
                    <a:pt x="161976" y="43339"/>
                  </a:lnTo>
                  <a:lnTo>
                    <a:pt x="154864" y="10319"/>
                  </a:lnTo>
                  <a:cubicBezTo>
                    <a:pt x="154610" y="9176"/>
                    <a:pt x="153975" y="8160"/>
                    <a:pt x="153086" y="7398"/>
                  </a:cubicBezTo>
                  <a:cubicBezTo>
                    <a:pt x="150038" y="4858"/>
                    <a:pt x="146609" y="2953"/>
                    <a:pt x="142926" y="1810"/>
                  </a:cubicBezTo>
                  <a:cubicBezTo>
                    <a:pt x="136195" y="-603"/>
                    <a:pt x="128956" y="-603"/>
                    <a:pt x="122352" y="1810"/>
                  </a:cubicBezTo>
                  <a:cubicBezTo>
                    <a:pt x="118669" y="3080"/>
                    <a:pt x="115240" y="4985"/>
                    <a:pt x="112192" y="7398"/>
                  </a:cubicBezTo>
                  <a:cubicBezTo>
                    <a:pt x="111303" y="8160"/>
                    <a:pt x="110668" y="9176"/>
                    <a:pt x="110414" y="10319"/>
                  </a:cubicBezTo>
                  <a:lnTo>
                    <a:pt x="107239" y="25813"/>
                  </a:lnTo>
                  <a:lnTo>
                    <a:pt x="103937" y="10319"/>
                  </a:lnTo>
                  <a:cubicBezTo>
                    <a:pt x="103683" y="9176"/>
                    <a:pt x="103048" y="8160"/>
                    <a:pt x="102159" y="7398"/>
                  </a:cubicBezTo>
                  <a:cubicBezTo>
                    <a:pt x="99111" y="4858"/>
                    <a:pt x="95682" y="2953"/>
                    <a:pt x="91999" y="1810"/>
                  </a:cubicBezTo>
                  <a:cubicBezTo>
                    <a:pt x="81457" y="-1746"/>
                    <a:pt x="70027" y="413"/>
                    <a:pt x="61391" y="7398"/>
                  </a:cubicBezTo>
                  <a:cubicBezTo>
                    <a:pt x="60502" y="8160"/>
                    <a:pt x="59867" y="9176"/>
                    <a:pt x="59613" y="10319"/>
                  </a:cubicBezTo>
                  <a:lnTo>
                    <a:pt x="56057" y="25305"/>
                  </a:lnTo>
                  <a:lnTo>
                    <a:pt x="52755" y="10319"/>
                  </a:lnTo>
                  <a:cubicBezTo>
                    <a:pt x="52501" y="9176"/>
                    <a:pt x="51866" y="8160"/>
                    <a:pt x="50977" y="7398"/>
                  </a:cubicBezTo>
                  <a:cubicBezTo>
                    <a:pt x="47929" y="4858"/>
                    <a:pt x="44500" y="2953"/>
                    <a:pt x="40817" y="1810"/>
                  </a:cubicBezTo>
                  <a:cubicBezTo>
                    <a:pt x="34086" y="-603"/>
                    <a:pt x="26847" y="-603"/>
                    <a:pt x="20243" y="1810"/>
                  </a:cubicBezTo>
                  <a:cubicBezTo>
                    <a:pt x="16560" y="3080"/>
                    <a:pt x="13131" y="4985"/>
                    <a:pt x="10083" y="7398"/>
                  </a:cubicBezTo>
                  <a:cubicBezTo>
                    <a:pt x="9194" y="8160"/>
                    <a:pt x="8559" y="9176"/>
                    <a:pt x="8305" y="10319"/>
                  </a:cubicBezTo>
                  <a:lnTo>
                    <a:pt x="177" y="48673"/>
                  </a:lnTo>
                  <a:cubicBezTo>
                    <a:pt x="-585" y="51594"/>
                    <a:pt x="1193" y="54642"/>
                    <a:pt x="3987" y="55404"/>
                  </a:cubicBezTo>
                  <a:cubicBezTo>
                    <a:pt x="4114" y="55404"/>
                    <a:pt x="4114" y="55404"/>
                    <a:pt x="4241" y="55404"/>
                  </a:cubicBezTo>
                  <a:cubicBezTo>
                    <a:pt x="4495" y="55404"/>
                    <a:pt x="4749" y="55404"/>
                    <a:pt x="5130" y="55404"/>
                  </a:cubicBezTo>
                  <a:cubicBezTo>
                    <a:pt x="7543" y="55404"/>
                    <a:pt x="9702" y="53753"/>
                    <a:pt x="10210" y="51213"/>
                  </a:cubicBezTo>
                  <a:lnTo>
                    <a:pt x="17830" y="15653"/>
                  </a:lnTo>
                  <a:lnTo>
                    <a:pt x="17830" y="34449"/>
                  </a:lnTo>
                  <a:lnTo>
                    <a:pt x="10210" y="73819"/>
                  </a:lnTo>
                  <a:lnTo>
                    <a:pt x="17830" y="73819"/>
                  </a:lnTo>
                  <a:lnTo>
                    <a:pt x="17830" y="113189"/>
                  </a:lnTo>
                  <a:lnTo>
                    <a:pt x="27990" y="102648"/>
                  </a:lnTo>
                  <a:lnTo>
                    <a:pt x="27990" y="73946"/>
                  </a:lnTo>
                  <a:lnTo>
                    <a:pt x="33070" y="73946"/>
                  </a:lnTo>
                  <a:lnTo>
                    <a:pt x="33070" y="97441"/>
                  </a:lnTo>
                  <a:lnTo>
                    <a:pt x="43230" y="86900"/>
                  </a:lnTo>
                  <a:lnTo>
                    <a:pt x="43230" y="73946"/>
                  </a:lnTo>
                  <a:lnTo>
                    <a:pt x="50850" y="73946"/>
                  </a:lnTo>
                  <a:lnTo>
                    <a:pt x="43230" y="34576"/>
                  </a:lnTo>
                  <a:lnTo>
                    <a:pt x="43230" y="16034"/>
                  </a:lnTo>
                  <a:lnTo>
                    <a:pt x="50850" y="50578"/>
                  </a:lnTo>
                  <a:cubicBezTo>
                    <a:pt x="51104" y="53372"/>
                    <a:pt x="53263" y="55404"/>
                    <a:pt x="55930" y="55404"/>
                  </a:cubicBezTo>
                  <a:cubicBezTo>
                    <a:pt x="58343" y="55404"/>
                    <a:pt x="60375" y="53626"/>
                    <a:pt x="60883" y="51213"/>
                  </a:cubicBezTo>
                  <a:lnTo>
                    <a:pt x="61010" y="50070"/>
                  </a:lnTo>
                  <a:lnTo>
                    <a:pt x="68503" y="16161"/>
                  </a:lnTo>
                  <a:lnTo>
                    <a:pt x="68503" y="60484"/>
                  </a:lnTo>
                  <a:lnTo>
                    <a:pt x="74091" y="54642"/>
                  </a:lnTo>
                  <a:cubicBezTo>
                    <a:pt x="78028" y="50451"/>
                    <a:pt x="84506" y="50451"/>
                    <a:pt x="88570" y="54642"/>
                  </a:cubicBezTo>
                  <a:lnTo>
                    <a:pt x="94158" y="60230"/>
                  </a:lnTo>
                  <a:lnTo>
                    <a:pt x="94158" y="16288"/>
                  </a:lnTo>
                  <a:lnTo>
                    <a:pt x="101778" y="51340"/>
                  </a:lnTo>
                  <a:cubicBezTo>
                    <a:pt x="102286" y="53753"/>
                    <a:pt x="104445" y="55531"/>
                    <a:pt x="106858" y="55404"/>
                  </a:cubicBezTo>
                  <a:cubicBezTo>
                    <a:pt x="109271" y="55277"/>
                    <a:pt x="111303" y="53626"/>
                    <a:pt x="111811" y="51213"/>
                  </a:cubicBezTo>
                  <a:lnTo>
                    <a:pt x="119431" y="16161"/>
                  </a:lnTo>
                  <a:lnTo>
                    <a:pt x="119431" y="86773"/>
                  </a:lnTo>
                  <a:lnTo>
                    <a:pt x="129591" y="76232"/>
                  </a:lnTo>
                  <a:lnTo>
                    <a:pt x="129591" y="58071"/>
                  </a:lnTo>
                  <a:lnTo>
                    <a:pt x="134671" y="58071"/>
                  </a:lnTo>
                  <a:lnTo>
                    <a:pt x="134671" y="71152"/>
                  </a:lnTo>
                  <a:lnTo>
                    <a:pt x="144831" y="60611"/>
                  </a:lnTo>
                  <a:lnTo>
                    <a:pt x="144831" y="16288"/>
                  </a:lnTo>
                  <a:lnTo>
                    <a:pt x="152832" y="52102"/>
                  </a:lnTo>
                  <a:close/>
                </a:path>
              </a:pathLst>
            </a:custGeom>
            <a:solidFill>
              <a:srgbClr val="FFFFFF"/>
            </a:solidFill>
          </p:spPr>
        </p:sp>
        <p:sp>
          <p:nvSpPr>
            <p:cNvPr name="Freeform 33" id="33"/>
            <p:cNvSpPr/>
            <p:nvPr/>
          </p:nvSpPr>
          <p:spPr>
            <a:xfrm flipH="false" flipV="false" rot="0">
              <a:off x="183389" y="63500"/>
              <a:ext cx="25654" cy="26416"/>
            </a:xfrm>
            <a:custGeom>
              <a:avLst/>
              <a:gdLst/>
              <a:ahLst/>
              <a:cxnLst/>
              <a:rect r="r" b="b" t="t" l="l"/>
              <a:pathLst>
                <a:path h="26416" w="25654">
                  <a:moveTo>
                    <a:pt x="25654" y="13208"/>
                  </a:moveTo>
                  <a:cubicBezTo>
                    <a:pt x="25654" y="20574"/>
                    <a:pt x="19939" y="26417"/>
                    <a:pt x="12827" y="26417"/>
                  </a:cubicBezTo>
                  <a:cubicBezTo>
                    <a:pt x="5715" y="26417"/>
                    <a:pt x="0" y="20447"/>
                    <a:pt x="0" y="13208"/>
                  </a:cubicBezTo>
                  <a:cubicBezTo>
                    <a:pt x="0" y="5969"/>
                    <a:pt x="5842" y="0"/>
                    <a:pt x="12827" y="0"/>
                  </a:cubicBezTo>
                  <a:cubicBezTo>
                    <a:pt x="19812" y="0"/>
                    <a:pt x="25654" y="5969"/>
                    <a:pt x="25654" y="13208"/>
                  </a:cubicBezTo>
                  <a:close/>
                </a:path>
              </a:pathLst>
            </a:custGeom>
            <a:solidFill>
              <a:srgbClr val="FFFFFF"/>
            </a:solidFill>
          </p:spPr>
        </p:sp>
        <p:sp>
          <p:nvSpPr>
            <p:cNvPr name="Freeform 34" id="34"/>
            <p:cNvSpPr/>
            <p:nvPr/>
          </p:nvSpPr>
          <p:spPr>
            <a:xfrm flipH="false" flipV="false" rot="0">
              <a:off x="132207" y="63500"/>
              <a:ext cx="25781" cy="26416"/>
            </a:xfrm>
            <a:custGeom>
              <a:avLst/>
              <a:gdLst/>
              <a:ahLst/>
              <a:cxnLst/>
              <a:rect r="r" b="b" t="t" l="l"/>
              <a:pathLst>
                <a:path h="26416" w="25781">
                  <a:moveTo>
                    <a:pt x="25655" y="13208"/>
                  </a:moveTo>
                  <a:cubicBezTo>
                    <a:pt x="25655" y="20574"/>
                    <a:pt x="19940" y="26417"/>
                    <a:pt x="12827" y="26417"/>
                  </a:cubicBezTo>
                  <a:cubicBezTo>
                    <a:pt x="5715" y="26417"/>
                    <a:pt x="0" y="20447"/>
                    <a:pt x="0" y="13208"/>
                  </a:cubicBezTo>
                  <a:cubicBezTo>
                    <a:pt x="0" y="5969"/>
                    <a:pt x="5842" y="0"/>
                    <a:pt x="12955" y="0"/>
                  </a:cubicBezTo>
                  <a:cubicBezTo>
                    <a:pt x="20067" y="0"/>
                    <a:pt x="25782" y="5969"/>
                    <a:pt x="25782" y="13208"/>
                  </a:cubicBezTo>
                  <a:close/>
                </a:path>
              </a:pathLst>
            </a:custGeom>
            <a:solidFill>
              <a:srgbClr val="FFFFFF"/>
            </a:solidFill>
          </p:spPr>
        </p:sp>
      </p:grpSp>
      <p:grpSp>
        <p:nvGrpSpPr>
          <p:cNvPr name="Group 35" id="35"/>
          <p:cNvGrpSpPr/>
          <p:nvPr/>
        </p:nvGrpSpPr>
        <p:grpSpPr>
          <a:xfrm rot="0">
            <a:off x="11314071" y="7433172"/>
            <a:ext cx="269919" cy="241159"/>
            <a:chOff x="0" y="0"/>
            <a:chExt cx="239928" cy="214363"/>
          </a:xfrm>
        </p:grpSpPr>
        <p:sp>
          <p:nvSpPr>
            <p:cNvPr name="Freeform 36" id="36"/>
            <p:cNvSpPr/>
            <p:nvPr/>
          </p:nvSpPr>
          <p:spPr>
            <a:xfrm flipH="false" flipV="false" rot="0">
              <a:off x="0" y="0"/>
              <a:ext cx="239903" cy="214376"/>
            </a:xfrm>
            <a:custGeom>
              <a:avLst/>
              <a:gdLst/>
              <a:ahLst/>
              <a:cxnLst/>
              <a:rect r="r" b="b" t="t" l="l"/>
              <a:pathLst>
                <a:path h="214376" w="239903">
                  <a:moveTo>
                    <a:pt x="120015" y="0"/>
                  </a:moveTo>
                  <a:cubicBezTo>
                    <a:pt x="53721" y="0"/>
                    <a:pt x="0" y="53594"/>
                    <a:pt x="0" y="120015"/>
                  </a:cubicBezTo>
                  <a:cubicBezTo>
                    <a:pt x="0" y="158369"/>
                    <a:pt x="18034" y="192405"/>
                    <a:pt x="45974" y="214376"/>
                  </a:cubicBezTo>
                  <a:lnTo>
                    <a:pt x="193929" y="214376"/>
                  </a:lnTo>
                  <a:cubicBezTo>
                    <a:pt x="221869" y="192405"/>
                    <a:pt x="239776" y="158496"/>
                    <a:pt x="239903" y="120269"/>
                  </a:cubicBezTo>
                  <a:lnTo>
                    <a:pt x="239903" y="119761"/>
                  </a:lnTo>
                  <a:cubicBezTo>
                    <a:pt x="239776" y="53467"/>
                    <a:pt x="186055" y="0"/>
                    <a:pt x="120015" y="0"/>
                  </a:cubicBezTo>
                  <a:close/>
                </a:path>
              </a:pathLst>
            </a:custGeom>
            <a:blipFill>
              <a:blip r:embed="rId30"/>
              <a:stretch>
                <a:fillRect l="0" t="-3" r="-10" b="3"/>
              </a:stretch>
            </a:blipFill>
          </p:spPr>
        </p:sp>
      </p:grpSp>
      <p:sp>
        <p:nvSpPr>
          <p:cNvPr name="Freeform 37" id="37"/>
          <p:cNvSpPr/>
          <p:nvPr/>
        </p:nvSpPr>
        <p:spPr>
          <a:xfrm flipH="false" flipV="false" rot="0">
            <a:off x="1294919" y="2135624"/>
            <a:ext cx="2340292" cy="1980605"/>
          </a:xfrm>
          <a:custGeom>
            <a:avLst/>
            <a:gdLst/>
            <a:ahLst/>
            <a:cxnLst/>
            <a:rect r="r" b="b" t="t" l="l"/>
            <a:pathLst>
              <a:path h="1980605" w="2340292">
                <a:moveTo>
                  <a:pt x="0" y="0"/>
                </a:moveTo>
                <a:lnTo>
                  <a:pt x="2340292" y="0"/>
                </a:lnTo>
                <a:lnTo>
                  <a:pt x="2340292" y="1980605"/>
                </a:lnTo>
                <a:lnTo>
                  <a:pt x="0" y="1980605"/>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grpSp>
        <p:nvGrpSpPr>
          <p:cNvPr name="Group 38" id="38"/>
          <p:cNvGrpSpPr/>
          <p:nvPr/>
        </p:nvGrpSpPr>
        <p:grpSpPr>
          <a:xfrm rot="0">
            <a:off x="3762756" y="2196846"/>
            <a:ext cx="13480542" cy="1933956"/>
            <a:chOff x="0" y="0"/>
            <a:chExt cx="11982704" cy="1719072"/>
          </a:xfrm>
        </p:grpSpPr>
        <p:sp>
          <p:nvSpPr>
            <p:cNvPr name="Freeform 39" id="39"/>
            <p:cNvSpPr/>
            <p:nvPr/>
          </p:nvSpPr>
          <p:spPr>
            <a:xfrm flipH="false" flipV="false" rot="0">
              <a:off x="0" y="0"/>
              <a:ext cx="11982704" cy="1719072"/>
            </a:xfrm>
            <a:custGeom>
              <a:avLst/>
              <a:gdLst/>
              <a:ahLst/>
              <a:cxnLst/>
              <a:rect r="r" b="b" t="t" l="l"/>
              <a:pathLst>
                <a:path h="1719072" w="11982704">
                  <a:moveTo>
                    <a:pt x="11951716" y="36703"/>
                  </a:moveTo>
                  <a:lnTo>
                    <a:pt x="11951716" y="1615059"/>
                  </a:lnTo>
                  <a:lnTo>
                    <a:pt x="109093" y="1615059"/>
                  </a:lnTo>
                  <a:lnTo>
                    <a:pt x="109093" y="36703"/>
                  </a:lnTo>
                  <a:close/>
                  <a:moveTo>
                    <a:pt x="0" y="0"/>
                  </a:moveTo>
                  <a:lnTo>
                    <a:pt x="0" y="1719072"/>
                  </a:lnTo>
                  <a:lnTo>
                    <a:pt x="11982704" y="1719072"/>
                  </a:lnTo>
                  <a:lnTo>
                    <a:pt x="11982704" y="0"/>
                  </a:lnTo>
                  <a:close/>
                </a:path>
              </a:pathLst>
            </a:custGeom>
            <a:blipFill>
              <a:blip r:embed="rId33"/>
              <a:stretch>
                <a:fillRect l="0" t="0" r="0" b="0"/>
              </a:stretch>
            </a:blipFill>
          </p:spPr>
        </p:sp>
      </p:grpSp>
      <p:grpSp>
        <p:nvGrpSpPr>
          <p:cNvPr name="Group 40" id="40"/>
          <p:cNvGrpSpPr/>
          <p:nvPr/>
        </p:nvGrpSpPr>
        <p:grpSpPr>
          <a:xfrm rot="0">
            <a:off x="3785616" y="2267726"/>
            <a:ext cx="13357098" cy="1849360"/>
            <a:chOff x="0" y="0"/>
            <a:chExt cx="11872976" cy="1643875"/>
          </a:xfrm>
        </p:grpSpPr>
        <p:sp>
          <p:nvSpPr>
            <p:cNvPr name="Freeform 41" id="41"/>
            <p:cNvSpPr/>
            <p:nvPr/>
          </p:nvSpPr>
          <p:spPr>
            <a:xfrm flipH="false" flipV="false" rot="0">
              <a:off x="0" y="0"/>
              <a:ext cx="11872976" cy="1643888"/>
            </a:xfrm>
            <a:custGeom>
              <a:avLst/>
              <a:gdLst/>
              <a:ahLst/>
              <a:cxnLst/>
              <a:rect r="r" b="b" t="t" l="l"/>
              <a:pathLst>
                <a:path h="1643888" w="11872976">
                  <a:moveTo>
                    <a:pt x="0" y="0"/>
                  </a:moveTo>
                  <a:lnTo>
                    <a:pt x="0" y="1643888"/>
                  </a:lnTo>
                  <a:lnTo>
                    <a:pt x="11872976" y="1643888"/>
                  </a:lnTo>
                  <a:lnTo>
                    <a:pt x="11872976" y="1552067"/>
                  </a:lnTo>
                  <a:lnTo>
                    <a:pt x="88773" y="1552067"/>
                  </a:lnTo>
                  <a:lnTo>
                    <a:pt x="88773" y="0"/>
                  </a:lnTo>
                  <a:close/>
                </a:path>
              </a:pathLst>
            </a:custGeom>
            <a:blipFill>
              <a:blip r:embed="rId34"/>
              <a:stretch>
                <a:fillRect l="0" t="0" r="0" b="0"/>
              </a:stretch>
            </a:blipFill>
          </p:spPr>
        </p:sp>
      </p:grpSp>
      <p:sp>
        <p:nvSpPr>
          <p:cNvPr name="Freeform 42" id="42"/>
          <p:cNvSpPr/>
          <p:nvPr/>
        </p:nvSpPr>
        <p:spPr>
          <a:xfrm flipH="false" flipV="false" rot="0">
            <a:off x="499677" y="2692094"/>
            <a:ext cx="802329" cy="871052"/>
          </a:xfrm>
          <a:custGeom>
            <a:avLst/>
            <a:gdLst/>
            <a:ahLst/>
            <a:cxnLst/>
            <a:rect r="r" b="b" t="t" l="l"/>
            <a:pathLst>
              <a:path h="871052" w="802329">
                <a:moveTo>
                  <a:pt x="0" y="0"/>
                </a:moveTo>
                <a:lnTo>
                  <a:pt x="802329" y="0"/>
                </a:lnTo>
                <a:lnTo>
                  <a:pt x="802329" y="871051"/>
                </a:lnTo>
                <a:lnTo>
                  <a:pt x="0" y="871051"/>
                </a:lnTo>
                <a:lnTo>
                  <a:pt x="0" y="0"/>
                </a:lnTo>
                <a:close/>
              </a:path>
            </a:pathLst>
          </a:custGeom>
          <a:blipFill>
            <a:blip r:embed="rId35">
              <a:extLst>
                <a:ext uri="{96DAC541-7B7A-43D3-8B79-37D633B846F1}">
                  <asvg:svgBlip xmlns:asvg="http://schemas.microsoft.com/office/drawing/2016/SVG/main" r:embed="rId36"/>
                </a:ext>
              </a:extLst>
            </a:blip>
            <a:stretch>
              <a:fillRect l="0" t="0" r="0" b="0"/>
            </a:stretch>
          </a:blipFill>
        </p:spPr>
      </p:sp>
      <p:sp>
        <p:nvSpPr>
          <p:cNvPr name="Freeform 43" id="43"/>
          <p:cNvSpPr/>
          <p:nvPr/>
        </p:nvSpPr>
        <p:spPr>
          <a:xfrm flipH="false" flipV="false" rot="0">
            <a:off x="3787802" y="2140382"/>
            <a:ext cx="13518261" cy="1971089"/>
          </a:xfrm>
          <a:custGeom>
            <a:avLst/>
            <a:gdLst/>
            <a:ahLst/>
            <a:cxnLst/>
            <a:rect r="r" b="b" t="t" l="l"/>
            <a:pathLst>
              <a:path h="1971089" w="13518261">
                <a:moveTo>
                  <a:pt x="0" y="0"/>
                </a:moveTo>
                <a:lnTo>
                  <a:pt x="13518261" y="0"/>
                </a:lnTo>
                <a:lnTo>
                  <a:pt x="13518261" y="1971089"/>
                </a:lnTo>
                <a:lnTo>
                  <a:pt x="0" y="1971089"/>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TextBox 44" id="44"/>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45" id="45"/>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46" id="46"/>
          <p:cNvSpPr txBox="true"/>
          <p:nvPr/>
        </p:nvSpPr>
        <p:spPr>
          <a:xfrm rot="0">
            <a:off x="1534820" y="1575273"/>
            <a:ext cx="13306006" cy="471054"/>
          </a:xfrm>
          <a:prstGeom prst="rect">
            <a:avLst/>
          </a:prstGeom>
        </p:spPr>
        <p:txBody>
          <a:bodyPr anchor="t" rtlCol="false" tIns="0" lIns="0" bIns="0" rIns="0">
            <a:spAutoFit/>
          </a:bodyPr>
          <a:lstStyle/>
          <a:p>
            <a:pPr algn="l">
              <a:lnSpc>
                <a:spcPts val="3779"/>
              </a:lnSpc>
            </a:pPr>
            <a:r>
              <a:rPr lang="en-US" b="true" sz="2700">
                <a:solidFill>
                  <a:srgbClr val="000000"/>
                </a:solidFill>
                <a:latin typeface="Arial Bold"/>
                <a:ea typeface="Arial Bold"/>
                <a:cs typeface="Arial Bold"/>
                <a:sym typeface="Arial Bold"/>
              </a:rPr>
              <a:t>Positionner la BdT comme acteur de référence dans le financement de l’adaptation</a:t>
            </a:r>
          </a:p>
        </p:txBody>
      </p:sp>
      <p:sp>
        <p:nvSpPr>
          <p:cNvPr name="TextBox 47" id="47"/>
          <p:cNvSpPr txBox="true"/>
          <p:nvPr/>
        </p:nvSpPr>
        <p:spPr>
          <a:xfrm rot="0">
            <a:off x="1534820" y="781117"/>
            <a:ext cx="13265001"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Dialoguer avec les clients et financer la résilience</a:t>
            </a:r>
          </a:p>
        </p:txBody>
      </p:sp>
      <p:sp>
        <p:nvSpPr>
          <p:cNvPr name="TextBox 48" id="48"/>
          <p:cNvSpPr txBox="true"/>
          <p:nvPr/>
        </p:nvSpPr>
        <p:spPr>
          <a:xfrm rot="0">
            <a:off x="1534820" y="4496310"/>
            <a:ext cx="1465269" cy="644976"/>
          </a:xfrm>
          <a:prstGeom prst="rect">
            <a:avLst/>
          </a:prstGeom>
        </p:spPr>
        <p:txBody>
          <a:bodyPr anchor="t" rtlCol="false" tIns="0" lIns="0" bIns="0" rIns="0">
            <a:spAutoFit/>
          </a:bodyPr>
          <a:lstStyle/>
          <a:p>
            <a:pPr algn="l">
              <a:lnSpc>
                <a:spcPts val="2520"/>
              </a:lnSpc>
            </a:pPr>
            <a:r>
              <a:rPr lang="en-US" b="true" sz="2105">
                <a:solidFill>
                  <a:srgbClr val="FFFFFF"/>
                </a:solidFill>
                <a:latin typeface="Arial Bold"/>
                <a:ea typeface="Arial Bold"/>
                <a:cs typeface="Arial Bold"/>
                <a:sym typeface="Arial Bold"/>
              </a:rPr>
              <a:t>Engager le dialogue</a:t>
            </a:r>
          </a:p>
        </p:txBody>
      </p:sp>
      <p:sp>
        <p:nvSpPr>
          <p:cNvPr name="TextBox 49" id="49"/>
          <p:cNvSpPr txBox="true"/>
          <p:nvPr/>
        </p:nvSpPr>
        <p:spPr>
          <a:xfrm rot="0">
            <a:off x="1534820" y="2804670"/>
            <a:ext cx="1476999" cy="644976"/>
          </a:xfrm>
          <a:prstGeom prst="rect">
            <a:avLst/>
          </a:prstGeom>
        </p:spPr>
        <p:txBody>
          <a:bodyPr anchor="t" rtlCol="false" tIns="0" lIns="0" bIns="0" rIns="0">
            <a:spAutoFit/>
          </a:bodyPr>
          <a:lstStyle/>
          <a:p>
            <a:pPr algn="l">
              <a:lnSpc>
                <a:spcPts val="2520"/>
              </a:lnSpc>
            </a:pPr>
            <a:r>
              <a:rPr lang="en-US" b="true" sz="2105">
                <a:solidFill>
                  <a:srgbClr val="FFFFFF"/>
                </a:solidFill>
                <a:latin typeface="Arial Bold"/>
                <a:ea typeface="Arial Bold"/>
                <a:cs typeface="Arial Bold"/>
                <a:sym typeface="Arial Bold"/>
              </a:rPr>
              <a:t>Un outil de diagnostic</a:t>
            </a:r>
          </a:p>
        </p:txBody>
      </p:sp>
      <p:sp>
        <p:nvSpPr>
          <p:cNvPr name="TextBox 50" id="50"/>
          <p:cNvSpPr txBox="true"/>
          <p:nvPr/>
        </p:nvSpPr>
        <p:spPr>
          <a:xfrm rot="0">
            <a:off x="1534820" y="7240281"/>
            <a:ext cx="1812827" cy="644976"/>
          </a:xfrm>
          <a:prstGeom prst="rect">
            <a:avLst/>
          </a:prstGeom>
        </p:spPr>
        <p:txBody>
          <a:bodyPr anchor="t" rtlCol="false" tIns="0" lIns="0" bIns="0" rIns="0">
            <a:spAutoFit/>
          </a:bodyPr>
          <a:lstStyle/>
          <a:p>
            <a:pPr algn="l">
              <a:lnSpc>
                <a:spcPts val="2520"/>
              </a:lnSpc>
            </a:pPr>
            <a:r>
              <a:rPr lang="en-US" b="true" sz="2105">
                <a:solidFill>
                  <a:srgbClr val="FFFFFF"/>
                </a:solidFill>
                <a:latin typeface="Arial Bold"/>
                <a:ea typeface="Arial Bold"/>
                <a:cs typeface="Arial Bold"/>
                <a:sym typeface="Arial Bold"/>
              </a:rPr>
              <a:t>Proposer des solutions</a:t>
            </a:r>
          </a:p>
        </p:txBody>
      </p:sp>
      <p:sp>
        <p:nvSpPr>
          <p:cNvPr name="TextBox 51" id="51"/>
          <p:cNvSpPr txBox="true"/>
          <p:nvPr/>
        </p:nvSpPr>
        <p:spPr>
          <a:xfrm rot="0">
            <a:off x="4138046" y="5799420"/>
            <a:ext cx="4055678" cy="3177639"/>
          </a:xfrm>
          <a:prstGeom prst="rect">
            <a:avLst/>
          </a:prstGeom>
        </p:spPr>
        <p:txBody>
          <a:bodyPr anchor="t" rtlCol="false" tIns="0" lIns="0" bIns="0" rIns="0">
            <a:spAutoFit/>
          </a:bodyPr>
          <a:lstStyle/>
          <a:p>
            <a:pPr algn="just">
              <a:lnSpc>
                <a:spcPts val="1978"/>
              </a:lnSpc>
            </a:pPr>
            <a:r>
              <a:rPr lang="en-US" sz="1655">
                <a:solidFill>
                  <a:srgbClr val="000000"/>
                </a:solidFill>
                <a:latin typeface="Arial"/>
                <a:ea typeface="Arial"/>
                <a:cs typeface="Arial"/>
                <a:sym typeface="Arial"/>
              </a:rPr>
              <a:t>L’objectif de la démarche est non seulement de maitriser et comprendre nos risques mais aussi de se positionner comme partenaire de référence pour nos clients en matière de lutte contre le changement climatique et contre ses </a:t>
            </a:r>
          </a:p>
          <a:p>
            <a:pPr algn="just">
              <a:lnSpc>
                <a:spcPts val="1978"/>
              </a:lnSpc>
            </a:pPr>
            <a:r>
              <a:rPr lang="en-US" sz="1655">
                <a:solidFill>
                  <a:srgbClr val="000000"/>
                </a:solidFill>
                <a:latin typeface="Arial"/>
                <a:ea typeface="Arial"/>
                <a:cs typeface="Arial"/>
                <a:sym typeface="Arial"/>
              </a:rPr>
              <a:t>effets en proposant des produits adaptés au renforcement de la résilience des territoires et à la décarbonation de l’économie</a:t>
            </a:r>
          </a:p>
          <a:p>
            <a:pPr algn="just">
              <a:lnSpc>
                <a:spcPts val="1978"/>
              </a:lnSpc>
            </a:pPr>
            <a:r>
              <a:rPr lang="en-US" sz="1655">
                <a:solidFill>
                  <a:srgbClr val="000000"/>
                </a:solidFill>
                <a:latin typeface="Arimo"/>
                <a:ea typeface="Arimo"/>
                <a:cs typeface="Arimo"/>
                <a:sym typeface="Arimo"/>
              </a:rPr>
              <a:t>➢</a:t>
            </a:r>
          </a:p>
          <a:p>
            <a:pPr algn="just">
              <a:lnSpc>
                <a:spcPts val="1978"/>
              </a:lnSpc>
            </a:pPr>
            <a:r>
              <a:rPr lang="en-US" sz="1655">
                <a:solidFill>
                  <a:srgbClr val="000000"/>
                </a:solidFill>
                <a:latin typeface="Arimo"/>
                <a:ea typeface="Arimo"/>
                <a:cs typeface="Arimo"/>
                <a:sym typeface="Arimo"/>
              </a:rPr>
              <a:t>➢</a:t>
            </a:r>
          </a:p>
          <a:p>
            <a:pPr algn="just">
              <a:lnSpc>
                <a:spcPts val="1978"/>
              </a:lnSpc>
            </a:pPr>
            <a:r>
              <a:rPr lang="en-US" sz="1655">
                <a:solidFill>
                  <a:srgbClr val="000000"/>
                </a:solidFill>
                <a:latin typeface="Arimo"/>
                <a:ea typeface="Arimo"/>
                <a:cs typeface="Arimo"/>
                <a:sym typeface="Arimo"/>
              </a:rPr>
              <a:t>➢</a:t>
            </a:r>
          </a:p>
        </p:txBody>
      </p:sp>
      <p:sp>
        <p:nvSpPr>
          <p:cNvPr name="TextBox 52" id="52"/>
          <p:cNvSpPr txBox="true"/>
          <p:nvPr/>
        </p:nvSpPr>
        <p:spPr>
          <a:xfrm rot="0">
            <a:off x="4567814" y="8207128"/>
            <a:ext cx="3526398" cy="1021904"/>
          </a:xfrm>
          <a:prstGeom prst="rect">
            <a:avLst/>
          </a:prstGeom>
        </p:spPr>
        <p:txBody>
          <a:bodyPr anchor="t" rtlCol="false" tIns="0" lIns="0" bIns="0" rIns="0">
            <a:spAutoFit/>
          </a:bodyPr>
          <a:lstStyle/>
          <a:p>
            <a:pPr algn="l">
              <a:lnSpc>
                <a:spcPts val="1982"/>
              </a:lnSpc>
            </a:pPr>
            <a:r>
              <a:rPr lang="en-US" sz="1655">
                <a:solidFill>
                  <a:srgbClr val="000000"/>
                </a:solidFill>
                <a:latin typeface="Arial"/>
                <a:ea typeface="Arial"/>
                <a:cs typeface="Arial"/>
                <a:sym typeface="Arial"/>
              </a:rPr>
              <a:t>une offre de produits adaptation</a:t>
            </a:r>
          </a:p>
          <a:p>
            <a:pPr algn="l">
              <a:lnSpc>
                <a:spcPts val="1982"/>
              </a:lnSpc>
            </a:pPr>
            <a:r>
              <a:rPr lang="en-US" sz="1655">
                <a:solidFill>
                  <a:srgbClr val="000000"/>
                </a:solidFill>
                <a:latin typeface="Arial"/>
                <a:ea typeface="Arial"/>
                <a:cs typeface="Arial"/>
                <a:sym typeface="Arial"/>
              </a:rPr>
              <a:t>une offre de produits atténuation</a:t>
            </a:r>
          </a:p>
          <a:p>
            <a:pPr algn="l">
              <a:lnSpc>
                <a:spcPts val="1982"/>
              </a:lnSpc>
            </a:pPr>
            <a:r>
              <a:rPr lang="en-US" sz="1655">
                <a:solidFill>
                  <a:srgbClr val="000000"/>
                </a:solidFill>
                <a:latin typeface="Arial"/>
                <a:ea typeface="Arial"/>
                <a:cs typeface="Arial"/>
                <a:sym typeface="Arial"/>
              </a:rPr>
              <a:t>une offre d’ingénierie et d’assistance technique </a:t>
            </a:r>
          </a:p>
        </p:txBody>
      </p:sp>
      <p:sp>
        <p:nvSpPr>
          <p:cNvPr name="TextBox 53" id="53"/>
          <p:cNvSpPr txBox="true"/>
          <p:nvPr/>
        </p:nvSpPr>
        <p:spPr>
          <a:xfrm rot="0">
            <a:off x="4023360" y="4302662"/>
            <a:ext cx="12554198" cy="934079"/>
          </a:xfrm>
          <a:prstGeom prst="rect">
            <a:avLst/>
          </a:prstGeom>
        </p:spPr>
        <p:txBody>
          <a:bodyPr anchor="t" rtlCol="false" tIns="0" lIns="0" bIns="0" rIns="0">
            <a:spAutoFit/>
          </a:bodyPr>
          <a:lstStyle/>
          <a:p>
            <a:pPr algn="just">
              <a:lnSpc>
                <a:spcPts val="1980"/>
              </a:lnSpc>
            </a:pPr>
            <a:r>
              <a:rPr lang="en-US" sz="1655">
                <a:solidFill>
                  <a:srgbClr val="000000"/>
                </a:solidFill>
                <a:latin typeface="Arial"/>
                <a:ea typeface="Arial"/>
                <a:cs typeface="Arial"/>
                <a:sym typeface="Arial"/>
              </a:rPr>
              <a:t>Des outils de dialogue ont été conçus pour permettre aux équipes d’engager le dialogue avec leurs clients afin d’affiner le diagnostic:</a:t>
            </a:r>
          </a:p>
          <a:p>
            <a:pPr algn="just">
              <a:lnSpc>
                <a:spcPts val="1980"/>
              </a:lnSpc>
            </a:pPr>
            <a:r>
              <a:rPr lang="en-US" sz="1655">
                <a:solidFill>
                  <a:srgbClr val="000000"/>
                </a:solidFill>
                <a:latin typeface="Arimo"/>
                <a:ea typeface="Arimo"/>
                <a:cs typeface="Arimo"/>
                <a:sym typeface="Arimo"/>
              </a:rPr>
              <a:t>➢</a:t>
            </a:r>
          </a:p>
          <a:p>
            <a:pPr algn="just" rtl="true">
              <a:lnSpc>
                <a:spcPts val="1980"/>
              </a:lnSpc>
            </a:pPr>
          </a:p>
          <a:p>
            <a:pPr algn="just">
              <a:lnSpc>
                <a:spcPts val="1984"/>
              </a:lnSpc>
            </a:pPr>
            <a:r>
              <a:rPr lang="en-US" sz="1659">
                <a:solidFill>
                  <a:srgbClr val="000000"/>
                </a:solidFill>
                <a:latin typeface="Arimo"/>
                <a:ea typeface="Arimo"/>
                <a:cs typeface="Arimo"/>
                <a:sym typeface="Arimo"/>
              </a:rPr>
              <a:t>➢</a:t>
            </a:r>
          </a:p>
        </p:txBody>
      </p:sp>
      <p:sp>
        <p:nvSpPr>
          <p:cNvPr name="TextBox 54" id="54"/>
          <p:cNvSpPr txBox="true"/>
          <p:nvPr/>
        </p:nvSpPr>
        <p:spPr>
          <a:xfrm rot="0">
            <a:off x="4453128" y="4554122"/>
            <a:ext cx="12273563" cy="518527"/>
          </a:xfrm>
          <a:prstGeom prst="rect">
            <a:avLst/>
          </a:prstGeom>
        </p:spPr>
        <p:txBody>
          <a:bodyPr anchor="t" rtlCol="false" tIns="0" lIns="0" bIns="0" rIns="0">
            <a:spAutoFit/>
          </a:bodyPr>
          <a:lstStyle/>
          <a:p>
            <a:pPr algn="l">
              <a:lnSpc>
                <a:spcPts val="1980"/>
              </a:lnSpc>
            </a:pPr>
            <a:r>
              <a:rPr lang="en-US" sz="1655">
                <a:solidFill>
                  <a:srgbClr val="000000"/>
                </a:solidFill>
                <a:latin typeface="Arial"/>
                <a:ea typeface="Arial"/>
                <a:cs typeface="Arial"/>
                <a:sym typeface="Arial"/>
              </a:rPr>
              <a:t>la question de la </a:t>
            </a:r>
            <a:r>
              <a:rPr lang="en-US" b="true" sz="1655">
                <a:solidFill>
                  <a:srgbClr val="000000"/>
                </a:solidFill>
                <a:latin typeface="Arial Bold"/>
                <a:ea typeface="Arial Bold"/>
                <a:cs typeface="Arial Bold"/>
                <a:sym typeface="Arial Bold"/>
              </a:rPr>
              <a:t>résilience</a:t>
            </a:r>
            <a:r>
              <a:rPr lang="en-US" sz="1655">
                <a:solidFill>
                  <a:srgbClr val="000000"/>
                </a:solidFill>
                <a:latin typeface="Arial"/>
                <a:ea typeface="Arial"/>
                <a:cs typeface="Arial"/>
                <a:sym typeface="Arial"/>
              </a:rPr>
              <a:t> face au changement climatique (</a:t>
            </a:r>
            <a:r>
              <a:rPr lang="en-US" b="true" sz="1655">
                <a:solidFill>
                  <a:srgbClr val="000000"/>
                </a:solidFill>
                <a:latin typeface="Arial Bold"/>
                <a:ea typeface="Arial Bold"/>
                <a:cs typeface="Arial Bold"/>
                <a:sym typeface="Arial Bold"/>
              </a:rPr>
              <a:t>adaptation</a:t>
            </a:r>
            <a:r>
              <a:rPr lang="en-US" sz="1655">
                <a:solidFill>
                  <a:srgbClr val="000000"/>
                </a:solidFill>
                <a:latin typeface="Arial"/>
                <a:ea typeface="Arial"/>
                <a:cs typeface="Arial"/>
                <a:sym typeface="Arial"/>
              </a:rPr>
              <a:t>) devient une question centrale pour tous les acteurs économiques. La prise en compte de la résilience dans tous les projets dès leur conception est un gage de succès incontournable</a:t>
            </a:r>
          </a:p>
        </p:txBody>
      </p:sp>
      <p:sp>
        <p:nvSpPr>
          <p:cNvPr name="TextBox 55" id="55"/>
          <p:cNvSpPr txBox="true"/>
          <p:nvPr/>
        </p:nvSpPr>
        <p:spPr>
          <a:xfrm rot="0">
            <a:off x="4616048" y="5028038"/>
            <a:ext cx="59765" cy="296185"/>
          </a:xfrm>
          <a:prstGeom prst="rect">
            <a:avLst/>
          </a:prstGeom>
        </p:spPr>
        <p:txBody>
          <a:bodyPr anchor="t" rtlCol="false" tIns="0" lIns="0" bIns="0" rIns="0">
            <a:spAutoFit/>
          </a:bodyPr>
          <a:lstStyle/>
          <a:p>
            <a:pPr algn="l">
              <a:lnSpc>
                <a:spcPts val="2323"/>
              </a:lnSpc>
            </a:pPr>
            <a:r>
              <a:rPr lang="en-US" sz="1659" spc="1327">
                <a:solidFill>
                  <a:srgbClr val="000000"/>
                </a:solidFill>
                <a:latin typeface="Arial"/>
                <a:ea typeface="Arial"/>
                <a:cs typeface="Arial"/>
                <a:sym typeface="Arial"/>
              </a:rPr>
              <a:t> </a:t>
            </a:r>
          </a:p>
        </p:txBody>
      </p:sp>
      <p:sp>
        <p:nvSpPr>
          <p:cNvPr name="TextBox 56" id="56"/>
          <p:cNvSpPr txBox="true"/>
          <p:nvPr/>
        </p:nvSpPr>
        <p:spPr>
          <a:xfrm rot="0">
            <a:off x="13870457" y="5028038"/>
            <a:ext cx="71595" cy="296185"/>
          </a:xfrm>
          <a:prstGeom prst="rect">
            <a:avLst/>
          </a:prstGeom>
        </p:spPr>
        <p:txBody>
          <a:bodyPr anchor="t" rtlCol="false" tIns="0" lIns="0" bIns="0" rIns="0">
            <a:spAutoFit/>
          </a:bodyPr>
          <a:lstStyle/>
          <a:p>
            <a:pPr algn="l">
              <a:lnSpc>
                <a:spcPts val="2323"/>
              </a:lnSpc>
            </a:pPr>
            <a:r>
              <a:rPr lang="en-US" sz="1659" spc="1327">
                <a:solidFill>
                  <a:srgbClr val="000000"/>
                </a:solidFill>
                <a:latin typeface="Arial"/>
                <a:ea typeface="Arial"/>
                <a:cs typeface="Arial"/>
                <a:sym typeface="Arial"/>
              </a:rPr>
              <a:t>)</a:t>
            </a:r>
          </a:p>
        </p:txBody>
      </p:sp>
      <p:sp>
        <p:nvSpPr>
          <p:cNvPr name="TextBox 57" id="57"/>
          <p:cNvSpPr txBox="true"/>
          <p:nvPr/>
        </p:nvSpPr>
        <p:spPr>
          <a:xfrm rot="0">
            <a:off x="4453128" y="2359562"/>
            <a:ext cx="12786312" cy="1524367"/>
          </a:xfrm>
          <a:prstGeom prst="rect">
            <a:avLst/>
          </a:prstGeom>
        </p:spPr>
        <p:txBody>
          <a:bodyPr anchor="t" rtlCol="false" tIns="0" lIns="0" bIns="0" rIns="0">
            <a:spAutoFit/>
          </a:bodyPr>
          <a:lstStyle/>
          <a:p>
            <a:pPr algn="l">
              <a:lnSpc>
                <a:spcPts val="1980"/>
              </a:lnSpc>
            </a:pPr>
            <a:r>
              <a:rPr lang="en-US" sz="1655">
                <a:solidFill>
                  <a:srgbClr val="000000"/>
                </a:solidFill>
                <a:latin typeface="Arial"/>
                <a:ea typeface="Arial"/>
                <a:cs typeface="Arial"/>
                <a:sym typeface="Arial"/>
              </a:rPr>
              <a:t>L’outil de scoring des risques climatiques n’est pas qu’un outil risques, c’est aussi un </a:t>
            </a:r>
            <a:r>
              <a:rPr lang="en-US" b="true" sz="1655">
                <a:solidFill>
                  <a:srgbClr val="000000"/>
                </a:solidFill>
                <a:latin typeface="Arial Bold"/>
                <a:ea typeface="Arial Bold"/>
                <a:cs typeface="Arial Bold"/>
                <a:sym typeface="Arial Bold"/>
              </a:rPr>
              <a:t>outil permettant de proposer un premier diagnostic des vulnérabilités de nos clients</a:t>
            </a:r>
            <a:r>
              <a:rPr lang="en-US" sz="1655">
                <a:solidFill>
                  <a:srgbClr val="000000"/>
                </a:solidFill>
                <a:latin typeface="Arial"/>
                <a:ea typeface="Arial"/>
                <a:cs typeface="Arial"/>
                <a:sym typeface="Arial"/>
              </a:rPr>
              <a:t> projetées sur des horizons de temps de long terme et sur une maille géographique fine. Les chargés de développement territorial peuvent ainsi </a:t>
            </a:r>
            <a:r>
              <a:rPr lang="en-US" b="true" sz="1655">
                <a:solidFill>
                  <a:srgbClr val="000000"/>
                </a:solidFill>
                <a:latin typeface="Arial Bold"/>
                <a:ea typeface="Arial Bold"/>
                <a:cs typeface="Arial Bold"/>
                <a:sym typeface="Arial Bold"/>
              </a:rPr>
              <a:t>exercer leur rôle de conseil </a:t>
            </a:r>
            <a:r>
              <a:rPr lang="en-US" sz="1655">
                <a:solidFill>
                  <a:srgbClr val="000000"/>
                </a:solidFill>
                <a:latin typeface="Arial"/>
                <a:ea typeface="Arial"/>
                <a:cs typeface="Arial"/>
                <a:sym typeface="Arial"/>
              </a:rPr>
              <a:t>en</a:t>
            </a:r>
            <a:r>
              <a:rPr lang="en-US" b="true" sz="1655">
                <a:solidFill>
                  <a:srgbClr val="000000"/>
                </a:solidFill>
                <a:latin typeface="Arial Bold"/>
                <a:ea typeface="Arial Bold"/>
                <a:cs typeface="Arial Bold"/>
                <a:sym typeface="Arial Bold"/>
              </a:rPr>
              <a:t> </a:t>
            </a:r>
            <a:r>
              <a:rPr lang="en-US" sz="1655">
                <a:solidFill>
                  <a:srgbClr val="000000"/>
                </a:solidFill>
                <a:latin typeface="Arial"/>
                <a:ea typeface="Arial"/>
                <a:cs typeface="Arial"/>
                <a:sym typeface="Arial"/>
              </a:rPr>
              <a:t>présentant des données climatiques de référence à leurs clients qui ne sont pas toujours conscients des risques liés au changement climatique auxquels ils sont exposés. </a:t>
            </a:r>
          </a:p>
          <a:p>
            <a:pPr algn="l">
              <a:lnSpc>
                <a:spcPts val="1980"/>
              </a:lnSpc>
            </a:pPr>
            <a:r>
              <a:rPr lang="en-US" sz="1655">
                <a:solidFill>
                  <a:srgbClr val="000000"/>
                </a:solidFill>
                <a:latin typeface="Arial"/>
                <a:ea typeface="Arial"/>
                <a:cs typeface="Arial"/>
                <a:sym typeface="Arial"/>
              </a:rPr>
              <a:t>L’outil contribue à la </a:t>
            </a:r>
            <a:r>
              <a:rPr lang="en-US" b="true" sz="1655">
                <a:solidFill>
                  <a:srgbClr val="000000"/>
                </a:solidFill>
                <a:latin typeface="Arial Bold"/>
                <a:ea typeface="Arial Bold"/>
                <a:cs typeface="Arial Bold"/>
                <a:sym typeface="Arial Bold"/>
              </a:rPr>
              <a:t>stratégie de la Caisse des Dépôts en matière de transformation écologique</a:t>
            </a:r>
            <a:r>
              <a:rPr lang="en-US" sz="1655">
                <a:solidFill>
                  <a:srgbClr val="000000"/>
                </a:solidFill>
                <a:latin typeface="Arial"/>
                <a:ea typeface="Arial"/>
                <a:cs typeface="Arial"/>
                <a:sym typeface="Arial"/>
              </a:rPr>
              <a:t>, permettant aux DR de s’inscrire encore plus efficacement dans cet axe stratégique</a:t>
            </a:r>
          </a:p>
        </p:txBody>
      </p:sp>
      <p:sp>
        <p:nvSpPr>
          <p:cNvPr name="TextBox 58" id="58"/>
          <p:cNvSpPr txBox="true"/>
          <p:nvPr/>
        </p:nvSpPr>
        <p:spPr>
          <a:xfrm rot="0">
            <a:off x="4023360" y="2178587"/>
            <a:ext cx="170321" cy="1463021"/>
          </a:xfrm>
          <a:prstGeom prst="rect">
            <a:avLst/>
          </a:prstGeom>
        </p:spPr>
        <p:txBody>
          <a:bodyPr anchor="t" rtlCol="false" tIns="0" lIns="0" bIns="0" rIns="0">
            <a:spAutoFit/>
          </a:bodyPr>
          <a:lstStyle/>
          <a:p>
            <a:pPr algn="just">
              <a:lnSpc>
                <a:spcPts val="3959"/>
              </a:lnSpc>
            </a:pPr>
            <a:r>
              <a:rPr lang="en-US" sz="1655">
                <a:solidFill>
                  <a:srgbClr val="000000"/>
                </a:solidFill>
                <a:latin typeface="Arimo"/>
                <a:ea typeface="Arimo"/>
                <a:cs typeface="Arimo"/>
                <a:sym typeface="Arimo"/>
              </a:rPr>
              <a:t>➢ ➢ ➢</a:t>
            </a:r>
          </a:p>
        </p:txBody>
      </p:sp>
      <p:sp>
        <p:nvSpPr>
          <p:cNvPr name="TextBox 59" id="59"/>
          <p:cNvSpPr txBox="true"/>
          <p:nvPr/>
        </p:nvSpPr>
        <p:spPr>
          <a:xfrm rot="0">
            <a:off x="4453128" y="5028038"/>
            <a:ext cx="8204820" cy="291221"/>
          </a:xfrm>
          <a:prstGeom prst="rect">
            <a:avLst/>
          </a:prstGeom>
        </p:spPr>
        <p:txBody>
          <a:bodyPr anchor="t" rtlCol="false" tIns="0" lIns="0" bIns="0" rIns="0">
            <a:spAutoFit/>
          </a:bodyPr>
          <a:lstStyle/>
          <a:p>
            <a:pPr algn="l">
              <a:lnSpc>
                <a:spcPts val="2323"/>
              </a:lnSpc>
            </a:pPr>
            <a:r>
              <a:rPr lang="en-US" sz="1659">
                <a:solidFill>
                  <a:srgbClr val="000000"/>
                </a:solidFill>
                <a:latin typeface="Arial"/>
                <a:ea typeface="Arial"/>
                <a:cs typeface="Arial"/>
                <a:sym typeface="Arial"/>
              </a:rPr>
              <a:t>la</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nécessité</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pour</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nos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clients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de</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s’insérer</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dans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une</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logique</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de</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réduction</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des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émissions</a:t>
            </a:r>
            <a:r>
              <a:rPr lang="en-US" sz="1659">
                <a:solidFill>
                  <a:srgbClr val="FFFFFF"/>
                </a:solidFill>
                <a:latin typeface="Arial"/>
                <a:ea typeface="Arial"/>
                <a:cs typeface="Arial"/>
                <a:sym typeface="Arial"/>
              </a:rPr>
              <a:t> </a:t>
            </a:r>
            <a:r>
              <a:rPr lang="en-US" sz="1659">
                <a:solidFill>
                  <a:srgbClr val="000000"/>
                </a:solidFill>
                <a:latin typeface="Arial"/>
                <a:ea typeface="Arial"/>
                <a:cs typeface="Arial"/>
                <a:sym typeface="Arial"/>
              </a:rPr>
              <a:t>(</a:t>
            </a:r>
          </a:p>
        </p:txBody>
      </p:sp>
      <p:sp>
        <p:nvSpPr>
          <p:cNvPr name="TextBox 60" id="60"/>
          <p:cNvSpPr txBox="true"/>
          <p:nvPr/>
        </p:nvSpPr>
        <p:spPr>
          <a:xfrm rot="0">
            <a:off x="8897841" y="5669642"/>
            <a:ext cx="5841587" cy="606385"/>
          </a:xfrm>
          <a:prstGeom prst="rect">
            <a:avLst/>
          </a:prstGeom>
        </p:spPr>
        <p:txBody>
          <a:bodyPr anchor="t" rtlCol="false" tIns="0" lIns="0" bIns="0" rIns="0">
            <a:spAutoFit/>
          </a:bodyPr>
          <a:lstStyle/>
          <a:p>
            <a:pPr algn="l">
              <a:lnSpc>
                <a:spcPts val="2785"/>
              </a:lnSpc>
            </a:pPr>
            <a:r>
              <a:rPr lang="en-US" b="true" sz="1989">
                <a:solidFill>
                  <a:srgbClr val="E5281D"/>
                </a:solidFill>
                <a:latin typeface="Arial Bold"/>
                <a:ea typeface="Arial Bold"/>
                <a:cs typeface="Arial Bold"/>
                <a:sym typeface="Arial Bold"/>
              </a:rPr>
              <a:t>La Banque des Territoires engage unPland'adaptationauchangement climatique</a:t>
            </a:r>
          </a:p>
        </p:txBody>
      </p:sp>
      <p:sp>
        <p:nvSpPr>
          <p:cNvPr name="TextBox 61" id="61"/>
          <p:cNvSpPr txBox="true"/>
          <p:nvPr/>
        </p:nvSpPr>
        <p:spPr>
          <a:xfrm rot="0">
            <a:off x="14045270" y="6871754"/>
            <a:ext cx="784527" cy="591807"/>
          </a:xfrm>
          <a:prstGeom prst="rect">
            <a:avLst/>
          </a:prstGeom>
        </p:spPr>
        <p:txBody>
          <a:bodyPr anchor="t" rtlCol="false" tIns="0" lIns="0" bIns="0" rIns="0">
            <a:spAutoFit/>
          </a:bodyPr>
          <a:lstStyle/>
          <a:p>
            <a:pPr algn="l">
              <a:lnSpc>
                <a:spcPts val="1133"/>
              </a:lnSpc>
            </a:pPr>
            <a:r>
              <a:rPr lang="en-US" b="true" sz="1116">
                <a:solidFill>
                  <a:srgbClr val="FFFFFF"/>
                </a:solidFill>
                <a:latin typeface="Arial Bold"/>
                <a:ea typeface="Arial Bold"/>
                <a:cs typeface="Arial Bold"/>
                <a:sym typeface="Arial Bold"/>
              </a:rPr>
              <a:t>Un plan doté</a:t>
            </a:r>
          </a:p>
          <a:p>
            <a:pPr algn="l">
              <a:lnSpc>
                <a:spcPts val="1133"/>
              </a:lnSpc>
            </a:pPr>
            <a:r>
              <a:rPr lang="en-US" b="true" sz="1116">
                <a:solidFill>
                  <a:srgbClr val="FFFFFF"/>
                </a:solidFill>
                <a:latin typeface="Arial Bold"/>
                <a:ea typeface="Arial Bold"/>
                <a:cs typeface="Arial Bold"/>
                <a:sym typeface="Arial Bold"/>
              </a:rPr>
              <a:t>de moyens importants</a:t>
            </a:r>
          </a:p>
        </p:txBody>
      </p:sp>
      <p:sp>
        <p:nvSpPr>
          <p:cNvPr name="TextBox 62" id="62"/>
          <p:cNvSpPr txBox="true"/>
          <p:nvPr/>
        </p:nvSpPr>
        <p:spPr>
          <a:xfrm rot="0">
            <a:off x="15005275" y="7481978"/>
            <a:ext cx="207512" cy="350144"/>
          </a:xfrm>
          <a:prstGeom prst="rect">
            <a:avLst/>
          </a:prstGeom>
        </p:spPr>
        <p:txBody>
          <a:bodyPr anchor="t" rtlCol="false" tIns="0" lIns="0" bIns="0" rIns="0">
            <a:spAutoFit/>
          </a:bodyPr>
          <a:lstStyle/>
          <a:p>
            <a:pPr algn="just">
              <a:lnSpc>
                <a:spcPts val="1268"/>
              </a:lnSpc>
            </a:pPr>
            <a:r>
              <a:rPr lang="en-US" sz="905">
                <a:solidFill>
                  <a:srgbClr val="FFFFFF"/>
                </a:solidFill>
                <a:latin typeface="Arial"/>
                <a:ea typeface="Arial"/>
                <a:cs typeface="Arial"/>
                <a:sym typeface="Arial"/>
              </a:rPr>
              <a:t>Des Des</a:t>
            </a:r>
          </a:p>
        </p:txBody>
      </p:sp>
      <p:sp>
        <p:nvSpPr>
          <p:cNvPr name="TextBox 63" id="63"/>
          <p:cNvSpPr txBox="true"/>
          <p:nvPr/>
        </p:nvSpPr>
        <p:spPr>
          <a:xfrm rot="0">
            <a:off x="15239976" y="7481978"/>
            <a:ext cx="1079949" cy="319890"/>
          </a:xfrm>
          <a:prstGeom prst="rect">
            <a:avLst/>
          </a:prstGeom>
        </p:spPr>
        <p:txBody>
          <a:bodyPr anchor="t" rtlCol="false" tIns="0" lIns="0" bIns="0" rIns="0">
            <a:spAutoFit/>
          </a:bodyPr>
          <a:lstStyle/>
          <a:p>
            <a:pPr algn="l">
              <a:lnSpc>
                <a:spcPts val="1268"/>
              </a:lnSpc>
            </a:pPr>
            <a:r>
              <a:rPr lang="en-US" b="true" sz="905" spc="0">
                <a:solidFill>
                  <a:srgbClr val="FFFFFF"/>
                </a:solidFill>
                <a:latin typeface="Arial Bold"/>
                <a:ea typeface="Arial Bold"/>
                <a:cs typeface="Arial Bold"/>
                <a:sym typeface="Arial Bold"/>
              </a:rPr>
              <a:t>crédits d’ingénierie prêts</a:t>
            </a:r>
          </a:p>
        </p:txBody>
      </p:sp>
      <p:sp>
        <p:nvSpPr>
          <p:cNvPr name="TextBox 64" id="64"/>
          <p:cNvSpPr txBox="true"/>
          <p:nvPr/>
        </p:nvSpPr>
        <p:spPr>
          <a:xfrm rot="0">
            <a:off x="16136745" y="7973368"/>
            <a:ext cx="32690" cy="164506"/>
          </a:xfrm>
          <a:prstGeom prst="rect">
            <a:avLst/>
          </a:prstGeom>
        </p:spPr>
        <p:txBody>
          <a:bodyPr anchor="t" rtlCol="false" tIns="0" lIns="0" bIns="0" rIns="0">
            <a:spAutoFit/>
          </a:bodyPr>
          <a:lstStyle/>
          <a:p>
            <a:pPr algn="l">
              <a:lnSpc>
                <a:spcPts val="1270"/>
              </a:lnSpc>
            </a:pPr>
            <a:r>
              <a:rPr lang="en-US" b="true" sz="907">
                <a:solidFill>
                  <a:srgbClr val="FFFFFF"/>
                </a:solidFill>
                <a:latin typeface="Arial Bold"/>
                <a:ea typeface="Arial Bold"/>
                <a:cs typeface="Arial Bold"/>
                <a:sym typeface="Arial Bold"/>
              </a:rPr>
              <a:t> </a:t>
            </a:r>
          </a:p>
        </p:txBody>
      </p:sp>
      <p:sp>
        <p:nvSpPr>
          <p:cNvPr name="TextBox 65" id="65"/>
          <p:cNvSpPr txBox="true"/>
          <p:nvPr/>
        </p:nvSpPr>
        <p:spPr>
          <a:xfrm rot="0">
            <a:off x="15005275" y="8069847"/>
            <a:ext cx="1381630" cy="373751"/>
          </a:xfrm>
          <a:prstGeom prst="rect">
            <a:avLst/>
          </a:prstGeom>
        </p:spPr>
        <p:txBody>
          <a:bodyPr anchor="t" rtlCol="false" tIns="0" lIns="0" bIns="0" rIns="0">
            <a:spAutoFit/>
          </a:bodyPr>
          <a:lstStyle/>
          <a:p>
            <a:pPr algn="l">
              <a:lnSpc>
                <a:spcPts val="1499"/>
              </a:lnSpc>
            </a:pPr>
            <a:r>
              <a:rPr lang="en-US" b="true" sz="905">
                <a:solidFill>
                  <a:srgbClr val="FFFFFF"/>
                </a:solidFill>
                <a:latin typeface="Arial Bold"/>
                <a:ea typeface="Arial Bold"/>
                <a:cs typeface="Arial Bold"/>
                <a:sym typeface="Arial Bold"/>
              </a:rPr>
              <a:t>en fonds propres</a:t>
            </a:r>
          </a:p>
          <a:p>
            <a:pPr algn="l">
              <a:lnSpc>
                <a:spcPts val="1499"/>
              </a:lnSpc>
            </a:pPr>
            <a:r>
              <a:rPr lang="en-US" sz="905">
                <a:solidFill>
                  <a:srgbClr val="FFFFFF"/>
                </a:solidFill>
                <a:latin typeface="Arial"/>
                <a:ea typeface="Arial"/>
                <a:cs typeface="Arial"/>
                <a:sym typeface="Arial"/>
              </a:rPr>
              <a:t>La capacité de </a:t>
            </a:r>
            <a:r>
              <a:rPr lang="en-US" b="true" sz="905">
                <a:solidFill>
                  <a:srgbClr val="FFFFFF"/>
                </a:solidFill>
                <a:latin typeface="Arial Bold"/>
                <a:ea typeface="Arial Bold"/>
                <a:cs typeface="Arial Bold"/>
                <a:sym typeface="Arial Bold"/>
              </a:rPr>
              <a:t>consigner </a:t>
            </a:r>
          </a:p>
        </p:txBody>
      </p:sp>
      <p:sp>
        <p:nvSpPr>
          <p:cNvPr name="TextBox 66" id="66"/>
          <p:cNvSpPr txBox="true"/>
          <p:nvPr/>
        </p:nvSpPr>
        <p:spPr>
          <a:xfrm rot="0">
            <a:off x="15005275" y="8513893"/>
            <a:ext cx="573000" cy="164506"/>
          </a:xfrm>
          <a:prstGeom prst="rect">
            <a:avLst/>
          </a:prstGeom>
        </p:spPr>
        <p:txBody>
          <a:bodyPr anchor="t" rtlCol="false" tIns="0" lIns="0" bIns="0" rIns="0">
            <a:spAutoFit/>
          </a:bodyPr>
          <a:lstStyle/>
          <a:p>
            <a:pPr algn="l">
              <a:lnSpc>
                <a:spcPts val="1270"/>
              </a:lnSpc>
            </a:pPr>
            <a:r>
              <a:rPr lang="en-US" sz="907">
                <a:solidFill>
                  <a:srgbClr val="FFFFFF"/>
                </a:solidFill>
                <a:latin typeface="Arial"/>
                <a:ea typeface="Arial"/>
                <a:cs typeface="Arial"/>
                <a:sym typeface="Arial"/>
              </a:rPr>
              <a:t>aux projets</a:t>
            </a:r>
          </a:p>
        </p:txBody>
      </p:sp>
      <p:sp>
        <p:nvSpPr>
          <p:cNvPr name="TextBox 67" id="67"/>
          <p:cNvSpPr txBox="true"/>
          <p:nvPr/>
        </p:nvSpPr>
        <p:spPr>
          <a:xfrm rot="0">
            <a:off x="15005275" y="7768295"/>
            <a:ext cx="1038987" cy="371378"/>
          </a:xfrm>
          <a:prstGeom prst="rect">
            <a:avLst/>
          </a:prstGeom>
        </p:spPr>
        <p:txBody>
          <a:bodyPr anchor="t" rtlCol="false" tIns="0" lIns="0" bIns="0" rIns="0">
            <a:spAutoFit/>
          </a:bodyPr>
          <a:lstStyle/>
          <a:p>
            <a:pPr algn="l">
              <a:lnSpc>
                <a:spcPts val="1464"/>
              </a:lnSpc>
            </a:pPr>
            <a:r>
              <a:rPr lang="en-US" sz="907">
                <a:solidFill>
                  <a:srgbClr val="FFFFFF"/>
                </a:solidFill>
                <a:latin typeface="Arial"/>
                <a:ea typeface="Arial"/>
                <a:cs typeface="Arial"/>
                <a:sym typeface="Arial"/>
              </a:rPr>
              <a:t>sur fonds d’épargne Des </a:t>
            </a:r>
          </a:p>
        </p:txBody>
      </p:sp>
      <p:sp>
        <p:nvSpPr>
          <p:cNvPr name="TextBox 68" id="68"/>
          <p:cNvSpPr txBox="true"/>
          <p:nvPr/>
        </p:nvSpPr>
        <p:spPr>
          <a:xfrm rot="0">
            <a:off x="15740167" y="8394178"/>
            <a:ext cx="617963" cy="164506"/>
          </a:xfrm>
          <a:prstGeom prst="rect">
            <a:avLst/>
          </a:prstGeom>
        </p:spPr>
        <p:txBody>
          <a:bodyPr anchor="t" rtlCol="false" tIns="0" lIns="0" bIns="0" rIns="0">
            <a:spAutoFit/>
          </a:bodyPr>
          <a:lstStyle/>
          <a:p>
            <a:pPr algn="l">
              <a:lnSpc>
                <a:spcPts val="1270"/>
              </a:lnSpc>
            </a:pPr>
            <a:r>
              <a:rPr lang="en-US" sz="907">
                <a:solidFill>
                  <a:srgbClr val="FFFFFF"/>
                </a:solidFill>
                <a:latin typeface="Arial"/>
                <a:ea typeface="Arial"/>
                <a:cs typeface="Arial"/>
                <a:sym typeface="Arial"/>
              </a:rPr>
              <a:t>nécessaires</a:t>
            </a:r>
          </a:p>
        </p:txBody>
      </p:sp>
      <p:sp>
        <p:nvSpPr>
          <p:cNvPr name="TextBox 69" id="69"/>
          <p:cNvSpPr txBox="true"/>
          <p:nvPr/>
        </p:nvSpPr>
        <p:spPr>
          <a:xfrm rot="0">
            <a:off x="15005275" y="8394178"/>
            <a:ext cx="727891" cy="162684"/>
          </a:xfrm>
          <a:prstGeom prst="rect">
            <a:avLst/>
          </a:prstGeom>
        </p:spPr>
        <p:txBody>
          <a:bodyPr anchor="t" rtlCol="false" tIns="0" lIns="0" bIns="0" rIns="0">
            <a:spAutoFit/>
          </a:bodyPr>
          <a:lstStyle/>
          <a:p>
            <a:pPr algn="l">
              <a:lnSpc>
                <a:spcPts val="1270"/>
              </a:lnSpc>
            </a:pPr>
            <a:r>
              <a:rPr lang="en-US" b="true" sz="907" spc="3">
                <a:solidFill>
                  <a:srgbClr val="FFFFFF"/>
                </a:solidFill>
                <a:latin typeface="Arial Bold"/>
                <a:ea typeface="Arial Bold"/>
                <a:cs typeface="Arial Bold"/>
                <a:sym typeface="Arial Bold"/>
              </a:rPr>
              <a:t>les montants</a:t>
            </a:r>
          </a:p>
        </p:txBody>
      </p:sp>
      <p:sp>
        <p:nvSpPr>
          <p:cNvPr name="TextBox 70" id="70"/>
          <p:cNvSpPr txBox="true"/>
          <p:nvPr/>
        </p:nvSpPr>
        <p:spPr>
          <a:xfrm rot="0">
            <a:off x="15239976" y="7973368"/>
            <a:ext cx="1146929" cy="162684"/>
          </a:xfrm>
          <a:prstGeom prst="rect">
            <a:avLst/>
          </a:prstGeom>
        </p:spPr>
        <p:txBody>
          <a:bodyPr anchor="t" rtlCol="false" tIns="0" lIns="0" bIns="0" rIns="0">
            <a:spAutoFit/>
          </a:bodyPr>
          <a:lstStyle/>
          <a:p>
            <a:pPr algn="l">
              <a:lnSpc>
                <a:spcPts val="1270"/>
              </a:lnSpc>
            </a:pPr>
            <a:r>
              <a:rPr lang="en-US" b="true" sz="907">
                <a:solidFill>
                  <a:srgbClr val="FFFFFF"/>
                </a:solidFill>
                <a:latin typeface="Arial Bold"/>
                <a:ea typeface="Arial Bold"/>
                <a:cs typeface="Arial Bold"/>
                <a:sym typeface="Arial Bold"/>
              </a:rPr>
              <a:t>investissements</a:t>
            </a:r>
          </a:p>
        </p:txBody>
      </p:sp>
      <p:sp>
        <p:nvSpPr>
          <p:cNvPr name="TextBox 71" id="71"/>
          <p:cNvSpPr txBox="true"/>
          <p:nvPr/>
        </p:nvSpPr>
        <p:spPr>
          <a:xfrm rot="0">
            <a:off x="8656025" y="7207982"/>
            <a:ext cx="790270" cy="506482"/>
          </a:xfrm>
          <a:prstGeom prst="rect">
            <a:avLst/>
          </a:prstGeom>
        </p:spPr>
        <p:txBody>
          <a:bodyPr anchor="t" rtlCol="false" tIns="0" lIns="0" bIns="0" rIns="0">
            <a:spAutoFit/>
          </a:bodyPr>
          <a:lstStyle/>
          <a:p>
            <a:pPr algn="l">
              <a:lnSpc>
                <a:spcPts val="1291"/>
              </a:lnSpc>
            </a:pPr>
            <a:r>
              <a:rPr lang="en-US" b="true" sz="1256">
                <a:solidFill>
                  <a:srgbClr val="FFFFFF"/>
                </a:solidFill>
                <a:latin typeface="Arial Bold"/>
                <a:ea typeface="Arial Bold"/>
                <a:cs typeface="Arial Bold"/>
                <a:sym typeface="Arial Bold"/>
              </a:rPr>
              <a:t>UNE OFFRE GLOBALE</a:t>
            </a:r>
          </a:p>
        </p:txBody>
      </p:sp>
      <p:sp>
        <p:nvSpPr>
          <p:cNvPr name="TextBox 72" id="72"/>
          <p:cNvSpPr txBox="true"/>
          <p:nvPr/>
        </p:nvSpPr>
        <p:spPr>
          <a:xfrm rot="0">
            <a:off x="10009808" y="6756806"/>
            <a:ext cx="90468" cy="226224"/>
          </a:xfrm>
          <a:prstGeom prst="rect">
            <a:avLst/>
          </a:prstGeom>
        </p:spPr>
        <p:txBody>
          <a:bodyPr anchor="t" rtlCol="false" tIns="0" lIns="0" bIns="0" rIns="0">
            <a:spAutoFit/>
          </a:bodyPr>
          <a:lstStyle/>
          <a:p>
            <a:pPr algn="l">
              <a:lnSpc>
                <a:spcPts val="1758"/>
              </a:lnSpc>
            </a:pPr>
            <a:r>
              <a:rPr lang="en-US" b="true" sz="1256">
                <a:solidFill>
                  <a:srgbClr val="FFFFFF"/>
                </a:solidFill>
                <a:latin typeface="Arial Bold"/>
                <a:ea typeface="Arial Bold"/>
                <a:cs typeface="Arial Bold"/>
                <a:sym typeface="Arial Bold"/>
              </a:rPr>
              <a:t>1</a:t>
            </a:r>
          </a:p>
        </p:txBody>
      </p:sp>
      <p:sp>
        <p:nvSpPr>
          <p:cNvPr name="TextBox 73" id="73"/>
          <p:cNvSpPr txBox="true"/>
          <p:nvPr/>
        </p:nvSpPr>
        <p:spPr>
          <a:xfrm rot="0">
            <a:off x="10009808" y="8477236"/>
            <a:ext cx="90468" cy="226224"/>
          </a:xfrm>
          <a:prstGeom prst="rect">
            <a:avLst/>
          </a:prstGeom>
        </p:spPr>
        <p:txBody>
          <a:bodyPr anchor="t" rtlCol="false" tIns="0" lIns="0" bIns="0" rIns="0">
            <a:spAutoFit/>
          </a:bodyPr>
          <a:lstStyle/>
          <a:p>
            <a:pPr algn="l">
              <a:lnSpc>
                <a:spcPts val="1758"/>
              </a:lnSpc>
            </a:pPr>
            <a:r>
              <a:rPr lang="en-US" b="true" sz="1256">
                <a:solidFill>
                  <a:srgbClr val="FFFFFF"/>
                </a:solidFill>
                <a:latin typeface="Arial Bold"/>
                <a:ea typeface="Arial Bold"/>
                <a:cs typeface="Arial Bold"/>
                <a:sym typeface="Arial Bold"/>
              </a:rPr>
              <a:t>2</a:t>
            </a:r>
          </a:p>
        </p:txBody>
      </p:sp>
      <p:sp>
        <p:nvSpPr>
          <p:cNvPr name="TextBox 74" id="74"/>
          <p:cNvSpPr txBox="true"/>
          <p:nvPr/>
        </p:nvSpPr>
        <p:spPr>
          <a:xfrm rot="0">
            <a:off x="10297858" y="6749991"/>
            <a:ext cx="1569468" cy="226224"/>
          </a:xfrm>
          <a:prstGeom prst="rect">
            <a:avLst/>
          </a:prstGeom>
        </p:spPr>
        <p:txBody>
          <a:bodyPr anchor="t" rtlCol="false" tIns="0" lIns="0" bIns="0" rIns="0">
            <a:spAutoFit/>
          </a:bodyPr>
          <a:lstStyle/>
          <a:p>
            <a:pPr algn="l">
              <a:lnSpc>
                <a:spcPts val="1758"/>
              </a:lnSpc>
            </a:pPr>
            <a:r>
              <a:rPr lang="en-US" b="true" sz="1256">
                <a:solidFill>
                  <a:srgbClr val="62C3D6"/>
                </a:solidFill>
                <a:latin typeface="Arial Bold"/>
                <a:ea typeface="Arial Bold"/>
                <a:cs typeface="Arial Bold"/>
                <a:sym typeface="Arial Bold"/>
              </a:rPr>
              <a:t>Anticiper l’inévitable</a:t>
            </a:r>
          </a:p>
        </p:txBody>
      </p:sp>
      <p:sp>
        <p:nvSpPr>
          <p:cNvPr name="TextBox 75" id="75"/>
          <p:cNvSpPr txBox="true"/>
          <p:nvPr/>
        </p:nvSpPr>
        <p:spPr>
          <a:xfrm rot="0">
            <a:off x="10808037" y="7005747"/>
            <a:ext cx="30118" cy="153819"/>
          </a:xfrm>
          <a:prstGeom prst="rect">
            <a:avLst/>
          </a:prstGeom>
        </p:spPr>
        <p:txBody>
          <a:bodyPr anchor="t" rtlCol="false" tIns="0" lIns="0" bIns="0" rIns="0">
            <a:spAutoFit/>
          </a:bodyPr>
          <a:lstStyle/>
          <a:p>
            <a:pPr algn="l">
              <a:lnSpc>
                <a:spcPts val="1170"/>
              </a:lnSpc>
            </a:pPr>
            <a:r>
              <a:rPr lang="en-US" b="true" sz="836">
                <a:solidFill>
                  <a:srgbClr val="85746D"/>
                </a:solidFill>
                <a:latin typeface="Arial Bold"/>
                <a:ea typeface="Arial Bold"/>
                <a:cs typeface="Arial Bold"/>
                <a:sym typeface="Arial Bold"/>
              </a:rPr>
              <a:t> </a:t>
            </a:r>
          </a:p>
        </p:txBody>
      </p:sp>
      <p:sp>
        <p:nvSpPr>
          <p:cNvPr name="TextBox 76" id="76"/>
          <p:cNvSpPr txBox="true"/>
          <p:nvPr/>
        </p:nvSpPr>
        <p:spPr>
          <a:xfrm rot="0">
            <a:off x="10297858" y="8470378"/>
            <a:ext cx="1894551" cy="226224"/>
          </a:xfrm>
          <a:prstGeom prst="rect">
            <a:avLst/>
          </a:prstGeom>
        </p:spPr>
        <p:txBody>
          <a:bodyPr anchor="t" rtlCol="false" tIns="0" lIns="0" bIns="0" rIns="0">
            <a:spAutoFit/>
          </a:bodyPr>
          <a:lstStyle/>
          <a:p>
            <a:pPr algn="l">
              <a:lnSpc>
                <a:spcPts val="1758"/>
              </a:lnSpc>
            </a:pPr>
            <a:r>
              <a:rPr lang="en-US" b="true" sz="1256">
                <a:solidFill>
                  <a:srgbClr val="62C3D6"/>
                </a:solidFill>
                <a:latin typeface="Arial Bold"/>
                <a:ea typeface="Arial Bold"/>
                <a:cs typeface="Arial Bold"/>
                <a:sym typeface="Arial Bold"/>
              </a:rPr>
              <a:t>Agir face à l’imprévisible</a:t>
            </a:r>
          </a:p>
        </p:txBody>
      </p:sp>
      <p:sp>
        <p:nvSpPr>
          <p:cNvPr name="TextBox 77" id="77"/>
          <p:cNvSpPr txBox="true"/>
          <p:nvPr/>
        </p:nvSpPr>
        <p:spPr>
          <a:xfrm rot="0">
            <a:off x="10617113" y="8772868"/>
            <a:ext cx="30175" cy="154076"/>
          </a:xfrm>
          <a:prstGeom prst="rect">
            <a:avLst/>
          </a:prstGeom>
        </p:spPr>
        <p:txBody>
          <a:bodyPr anchor="t" rtlCol="false" tIns="0" lIns="0" bIns="0" rIns="0">
            <a:spAutoFit/>
          </a:bodyPr>
          <a:lstStyle/>
          <a:p>
            <a:pPr algn="l">
              <a:lnSpc>
                <a:spcPts val="1173"/>
              </a:lnSpc>
            </a:pPr>
            <a:r>
              <a:rPr lang="en-US" b="true" sz="837">
                <a:solidFill>
                  <a:srgbClr val="85746D"/>
                </a:solidFill>
                <a:latin typeface="Arial Bold"/>
                <a:ea typeface="Arial Bold"/>
                <a:cs typeface="Arial Bold"/>
                <a:sym typeface="Arial Bold"/>
              </a:rPr>
              <a:t> </a:t>
            </a:r>
          </a:p>
        </p:txBody>
      </p:sp>
      <p:sp>
        <p:nvSpPr>
          <p:cNvPr name="TextBox 78" id="78"/>
          <p:cNvSpPr txBox="true"/>
          <p:nvPr/>
        </p:nvSpPr>
        <p:spPr>
          <a:xfrm rot="0">
            <a:off x="10297858" y="7005747"/>
            <a:ext cx="1965903" cy="150210"/>
          </a:xfrm>
          <a:prstGeom prst="rect">
            <a:avLst/>
          </a:prstGeom>
        </p:spPr>
        <p:txBody>
          <a:bodyPr anchor="t" rtlCol="false" tIns="0" lIns="0" bIns="0" rIns="0">
            <a:spAutoFit/>
          </a:bodyPr>
          <a:lstStyle/>
          <a:p>
            <a:pPr algn="l">
              <a:lnSpc>
                <a:spcPts val="1170"/>
              </a:lnSpc>
            </a:pPr>
            <a:r>
              <a:rPr lang="en-US" b="true" sz="836">
                <a:solidFill>
                  <a:srgbClr val="85746D"/>
                </a:solidFill>
                <a:latin typeface="Arial Bold"/>
                <a:ea typeface="Arial Bold"/>
                <a:cs typeface="Arial Bold"/>
                <a:sym typeface="Arial Bold"/>
              </a:rPr>
              <a:t>ADAPTER EN PRENANT EN COMPTE </a:t>
            </a:r>
          </a:p>
        </p:txBody>
      </p:sp>
      <p:sp>
        <p:nvSpPr>
          <p:cNvPr name="TextBox 79" id="79"/>
          <p:cNvSpPr txBox="true"/>
          <p:nvPr/>
        </p:nvSpPr>
        <p:spPr>
          <a:xfrm rot="0">
            <a:off x="12606747" y="7005747"/>
            <a:ext cx="841019" cy="268905"/>
          </a:xfrm>
          <a:prstGeom prst="rect">
            <a:avLst/>
          </a:prstGeom>
        </p:spPr>
        <p:txBody>
          <a:bodyPr anchor="t" rtlCol="false" tIns="0" lIns="0" bIns="0" rIns="0">
            <a:spAutoFit/>
          </a:bodyPr>
          <a:lstStyle/>
          <a:p>
            <a:pPr algn="l">
              <a:lnSpc>
                <a:spcPts val="1170"/>
              </a:lnSpc>
            </a:pPr>
            <a:r>
              <a:rPr lang="en-US" b="true" sz="836" spc="2">
                <a:solidFill>
                  <a:srgbClr val="85746D"/>
                </a:solidFill>
                <a:latin typeface="Arial Bold"/>
                <a:ea typeface="Arial Bold"/>
                <a:cs typeface="Arial Bold"/>
                <a:sym typeface="Arial Bold"/>
              </a:rPr>
              <a:t>INITIER </a:t>
            </a:r>
          </a:p>
          <a:p>
            <a:pPr algn="l">
              <a:lnSpc>
                <a:spcPts val="1170"/>
              </a:lnSpc>
            </a:pPr>
            <a:r>
              <a:rPr lang="en-US" b="true" sz="836" spc="2">
                <a:solidFill>
                  <a:srgbClr val="85746D"/>
                </a:solidFill>
                <a:latin typeface="Arial Bold"/>
                <a:ea typeface="Arial Bold"/>
                <a:cs typeface="Arial Bold"/>
                <a:sym typeface="Arial Bold"/>
              </a:rPr>
              <a:t>ET</a:t>
            </a:r>
            <a:r>
              <a:rPr lang="en-US" b="true" sz="836" spc="2">
                <a:solidFill>
                  <a:srgbClr val="FFFFFF"/>
                </a:solidFill>
                <a:latin typeface="Arial Bold"/>
                <a:ea typeface="Arial Bold"/>
                <a:cs typeface="Arial Bold"/>
                <a:sym typeface="Arial Bold"/>
              </a:rPr>
              <a:t> </a:t>
            </a:r>
            <a:r>
              <a:rPr lang="en-US" b="true" sz="836" spc="2">
                <a:solidFill>
                  <a:srgbClr val="85746D"/>
                </a:solidFill>
                <a:latin typeface="Arial Bold"/>
                <a:ea typeface="Arial Bold"/>
                <a:cs typeface="Arial Bold"/>
                <a:sym typeface="Arial Bold"/>
              </a:rPr>
              <a:t>ACCÉLÉRER</a:t>
            </a:r>
          </a:p>
        </p:txBody>
      </p:sp>
      <p:sp>
        <p:nvSpPr>
          <p:cNvPr name="TextBox 80" id="80"/>
          <p:cNvSpPr txBox="true"/>
          <p:nvPr/>
        </p:nvSpPr>
        <p:spPr>
          <a:xfrm rot="0">
            <a:off x="10297858" y="8772868"/>
            <a:ext cx="651281" cy="154076"/>
          </a:xfrm>
          <a:prstGeom prst="rect">
            <a:avLst/>
          </a:prstGeom>
        </p:spPr>
        <p:txBody>
          <a:bodyPr anchor="t" rtlCol="false" tIns="0" lIns="0" bIns="0" rIns="0">
            <a:spAutoFit/>
          </a:bodyPr>
          <a:lstStyle/>
          <a:p>
            <a:pPr algn="l">
              <a:lnSpc>
                <a:spcPts val="1173"/>
              </a:lnSpc>
            </a:pPr>
            <a:r>
              <a:rPr lang="en-US" b="true" sz="837">
                <a:solidFill>
                  <a:srgbClr val="85746D"/>
                </a:solidFill>
                <a:latin typeface="Arial Bold"/>
                <a:ea typeface="Arial Bold"/>
                <a:cs typeface="Arial Bold"/>
                <a:sym typeface="Arial Bold"/>
              </a:rPr>
              <a:t>FAIRE</a:t>
            </a:r>
            <a:r>
              <a:rPr lang="en-US" b="true" sz="837">
                <a:solidFill>
                  <a:srgbClr val="FFFFFF"/>
                </a:solidFill>
                <a:latin typeface="Arial Bold"/>
                <a:ea typeface="Arial Bold"/>
                <a:cs typeface="Arial Bold"/>
                <a:sym typeface="Arial Bold"/>
              </a:rPr>
              <a:t> </a:t>
            </a:r>
            <a:r>
              <a:rPr lang="en-US" b="true" sz="837">
                <a:solidFill>
                  <a:srgbClr val="85746D"/>
                </a:solidFill>
                <a:latin typeface="Arial Bold"/>
                <a:ea typeface="Arial Bold"/>
                <a:cs typeface="Arial Bold"/>
                <a:sym typeface="Arial Bold"/>
              </a:rPr>
              <a:t>FACE</a:t>
            </a:r>
          </a:p>
        </p:txBody>
      </p:sp>
      <p:sp>
        <p:nvSpPr>
          <p:cNvPr name="TextBox 81" id="81"/>
          <p:cNvSpPr txBox="true"/>
          <p:nvPr/>
        </p:nvSpPr>
        <p:spPr>
          <a:xfrm rot="0">
            <a:off x="10297858" y="8907404"/>
            <a:ext cx="780883" cy="365127"/>
          </a:xfrm>
          <a:prstGeom prst="rect">
            <a:avLst/>
          </a:prstGeom>
        </p:spPr>
        <p:txBody>
          <a:bodyPr anchor="t" rtlCol="false" tIns="0" lIns="0" bIns="0" rIns="0">
            <a:spAutoFit/>
          </a:bodyPr>
          <a:lstStyle/>
          <a:p>
            <a:pPr algn="l">
              <a:lnSpc>
                <a:spcPts val="905"/>
              </a:lnSpc>
            </a:pPr>
            <a:r>
              <a:rPr lang="en-US" b="true" sz="836">
                <a:solidFill>
                  <a:srgbClr val="85746D"/>
                </a:solidFill>
                <a:latin typeface="Arial Bold"/>
                <a:ea typeface="Arial Bold"/>
                <a:cs typeface="Arial Bold"/>
                <a:sym typeface="Arial Bold"/>
              </a:rPr>
              <a:t>AUX ALÉAS CLIMATIQUES EXTRÊMES</a:t>
            </a:r>
          </a:p>
        </p:txBody>
      </p:sp>
      <p:sp>
        <p:nvSpPr>
          <p:cNvPr name="TextBox 82" id="82"/>
          <p:cNvSpPr txBox="true"/>
          <p:nvPr/>
        </p:nvSpPr>
        <p:spPr>
          <a:xfrm rot="0">
            <a:off x="10297858" y="7120590"/>
            <a:ext cx="1890551" cy="150166"/>
          </a:xfrm>
          <a:prstGeom prst="rect">
            <a:avLst/>
          </a:prstGeom>
        </p:spPr>
        <p:txBody>
          <a:bodyPr anchor="t" rtlCol="false" tIns="0" lIns="0" bIns="0" rIns="0">
            <a:spAutoFit/>
          </a:bodyPr>
          <a:lstStyle/>
          <a:p>
            <a:pPr algn="l">
              <a:lnSpc>
                <a:spcPts val="1173"/>
              </a:lnSpc>
            </a:pPr>
            <a:r>
              <a:rPr lang="en-US" b="true" sz="837">
                <a:solidFill>
                  <a:srgbClr val="85746D"/>
                </a:solidFill>
                <a:latin typeface="Arial Bold"/>
                <a:ea typeface="Arial Bold"/>
                <a:cs typeface="Arial Bold"/>
                <a:sym typeface="Arial Bold"/>
              </a:rPr>
              <a:t>LES</a:t>
            </a:r>
            <a:r>
              <a:rPr lang="en-US" b="true" sz="837">
                <a:solidFill>
                  <a:srgbClr val="FFFFFF"/>
                </a:solidFill>
                <a:latin typeface="Arial Bold"/>
                <a:ea typeface="Arial Bold"/>
                <a:cs typeface="Arial Bold"/>
                <a:sym typeface="Arial Bold"/>
              </a:rPr>
              <a:t> </a:t>
            </a:r>
            <a:r>
              <a:rPr lang="en-US" b="true" sz="837">
                <a:solidFill>
                  <a:srgbClr val="85746D"/>
                </a:solidFill>
                <a:latin typeface="Arial Bold"/>
                <a:ea typeface="Arial Bold"/>
                <a:cs typeface="Arial Bold"/>
                <a:sym typeface="Arial Bold"/>
              </a:rPr>
              <a:t>SPÉCIFICITÉS TERRITORIALES</a:t>
            </a:r>
          </a:p>
        </p:txBody>
      </p:sp>
      <p:sp>
        <p:nvSpPr>
          <p:cNvPr name="TextBox 83" id="83"/>
          <p:cNvSpPr txBox="true"/>
          <p:nvPr/>
        </p:nvSpPr>
        <p:spPr>
          <a:xfrm rot="0">
            <a:off x="10372639" y="7883357"/>
            <a:ext cx="556198" cy="308881"/>
          </a:xfrm>
          <a:prstGeom prst="rect">
            <a:avLst/>
          </a:prstGeom>
        </p:spPr>
        <p:txBody>
          <a:bodyPr anchor="t" rtlCol="false" tIns="0" lIns="0" bIns="0" rIns="0">
            <a:spAutoFit/>
          </a:bodyPr>
          <a:lstStyle/>
          <a:p>
            <a:pPr algn="l">
              <a:lnSpc>
                <a:spcPts val="778"/>
              </a:lnSpc>
            </a:pPr>
            <a:r>
              <a:rPr lang="en-US" b="true" sz="731">
                <a:solidFill>
                  <a:srgbClr val="62C3D6"/>
                </a:solidFill>
                <a:latin typeface="Arial Bold"/>
                <a:ea typeface="Arial Bold"/>
                <a:cs typeface="Arial Bold"/>
                <a:sym typeface="Arial Bold"/>
              </a:rPr>
              <a:t>Territoires du littoral </a:t>
            </a:r>
          </a:p>
          <a:p>
            <a:pPr algn="l">
              <a:lnSpc>
                <a:spcPts val="778"/>
              </a:lnSpc>
            </a:pPr>
            <a:r>
              <a:rPr lang="en-US" b="true" sz="731">
                <a:solidFill>
                  <a:srgbClr val="62C3D6"/>
                </a:solidFill>
                <a:latin typeface="Arial Bold"/>
                <a:ea typeface="Arial Bold"/>
                <a:cs typeface="Arial Bold"/>
                <a:sym typeface="Arial Bold"/>
              </a:rPr>
              <a:t>&amp; Outre-mer</a:t>
            </a:r>
          </a:p>
        </p:txBody>
      </p:sp>
      <p:sp>
        <p:nvSpPr>
          <p:cNvPr name="TextBox 84" id="84"/>
          <p:cNvSpPr txBox="true"/>
          <p:nvPr/>
        </p:nvSpPr>
        <p:spPr>
          <a:xfrm rot="0">
            <a:off x="11063626" y="7883357"/>
            <a:ext cx="512378" cy="308881"/>
          </a:xfrm>
          <a:prstGeom prst="rect">
            <a:avLst/>
          </a:prstGeom>
        </p:spPr>
        <p:txBody>
          <a:bodyPr anchor="t" rtlCol="false" tIns="0" lIns="0" bIns="0" rIns="0">
            <a:spAutoFit/>
          </a:bodyPr>
          <a:lstStyle/>
          <a:p>
            <a:pPr algn="l">
              <a:lnSpc>
                <a:spcPts val="778"/>
              </a:lnSpc>
            </a:pPr>
            <a:r>
              <a:rPr lang="en-US" b="true" sz="731">
                <a:solidFill>
                  <a:srgbClr val="62C3D6"/>
                </a:solidFill>
                <a:latin typeface="Arial Bold"/>
                <a:ea typeface="Arial Bold"/>
                <a:cs typeface="Arial Bold"/>
                <a:sym typeface="Arial Bold"/>
              </a:rPr>
              <a:t>Territoires de montagnes</a:t>
            </a:r>
          </a:p>
        </p:txBody>
      </p:sp>
      <p:sp>
        <p:nvSpPr>
          <p:cNvPr name="TextBox 85" id="85"/>
          <p:cNvSpPr txBox="true"/>
          <p:nvPr/>
        </p:nvSpPr>
        <p:spPr>
          <a:xfrm rot="0">
            <a:off x="11856296" y="7854782"/>
            <a:ext cx="407465" cy="138578"/>
          </a:xfrm>
          <a:prstGeom prst="rect">
            <a:avLst/>
          </a:prstGeom>
        </p:spPr>
        <p:txBody>
          <a:bodyPr anchor="t" rtlCol="false" tIns="0" lIns="0" bIns="0" rIns="0">
            <a:spAutoFit/>
          </a:bodyPr>
          <a:lstStyle/>
          <a:p>
            <a:pPr algn="l">
              <a:lnSpc>
                <a:spcPts val="1024"/>
              </a:lnSpc>
            </a:pPr>
            <a:r>
              <a:rPr lang="en-US" b="true" sz="731">
                <a:solidFill>
                  <a:srgbClr val="62C3D6"/>
                </a:solidFill>
                <a:latin typeface="Arial Bold"/>
                <a:ea typeface="Arial Bold"/>
                <a:cs typeface="Arial Bold"/>
                <a:sym typeface="Arial Bold"/>
              </a:rPr>
              <a:t>Villes</a:t>
            </a:r>
          </a:p>
        </p:txBody>
      </p:sp>
      <p:sp>
        <p:nvSpPr>
          <p:cNvPr name="TextBox 86" id="86"/>
          <p:cNvSpPr txBox="true"/>
          <p:nvPr/>
        </p:nvSpPr>
        <p:spPr>
          <a:xfrm rot="0">
            <a:off x="11741953" y="8912314"/>
            <a:ext cx="1134999" cy="267165"/>
          </a:xfrm>
          <a:prstGeom prst="rect">
            <a:avLst/>
          </a:prstGeom>
        </p:spPr>
        <p:txBody>
          <a:bodyPr anchor="t" rtlCol="false" tIns="0" lIns="0" bIns="0" rIns="0">
            <a:spAutoFit/>
          </a:bodyPr>
          <a:lstStyle/>
          <a:p>
            <a:pPr algn="l">
              <a:lnSpc>
                <a:spcPts val="1024"/>
              </a:lnSpc>
            </a:pPr>
            <a:r>
              <a:rPr lang="en-US" sz="731" spc="3">
                <a:solidFill>
                  <a:srgbClr val="85746D"/>
                </a:solidFill>
                <a:latin typeface="Arial"/>
                <a:ea typeface="Arial"/>
                <a:cs typeface="Arial"/>
                <a:sym typeface="Arial"/>
              </a:rPr>
              <a:t>Appui à tous les territoires en gestion post-crise</a:t>
            </a:r>
          </a:p>
        </p:txBody>
      </p:sp>
      <p:sp>
        <p:nvSpPr>
          <p:cNvPr name="TextBox 87" id="87"/>
          <p:cNvSpPr txBox="true"/>
          <p:nvPr/>
        </p:nvSpPr>
        <p:spPr>
          <a:xfrm rot="0">
            <a:off x="13182248" y="7506795"/>
            <a:ext cx="621535" cy="308881"/>
          </a:xfrm>
          <a:prstGeom prst="rect">
            <a:avLst/>
          </a:prstGeom>
        </p:spPr>
        <p:txBody>
          <a:bodyPr anchor="t" rtlCol="false" tIns="0" lIns="0" bIns="0" rIns="0">
            <a:spAutoFit/>
          </a:bodyPr>
          <a:lstStyle/>
          <a:p>
            <a:pPr algn="l">
              <a:lnSpc>
                <a:spcPts val="778"/>
              </a:lnSpc>
            </a:pPr>
            <a:r>
              <a:rPr lang="en-US" sz="731">
                <a:solidFill>
                  <a:srgbClr val="85746D"/>
                </a:solidFill>
                <a:latin typeface="Arial"/>
                <a:ea typeface="Arial"/>
                <a:cs typeface="Arial"/>
                <a:sym typeface="Arial"/>
              </a:rPr>
              <a:t>Par la sensibilisation et la formation</a:t>
            </a:r>
          </a:p>
        </p:txBody>
      </p:sp>
      <p:sp>
        <p:nvSpPr>
          <p:cNvPr name="TextBox 88" id="88"/>
          <p:cNvSpPr txBox="true"/>
          <p:nvPr/>
        </p:nvSpPr>
        <p:spPr>
          <a:xfrm rot="0">
            <a:off x="12696386" y="5028038"/>
            <a:ext cx="1135633" cy="291221"/>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atténuation</a:t>
            </a:r>
          </a:p>
        </p:txBody>
      </p:sp>
      <p:sp>
        <p:nvSpPr>
          <p:cNvPr name="TextBox 89" id="89"/>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22</a:t>
            </a:r>
          </a:p>
        </p:txBody>
      </p:sp>
    </p:spTree>
  </p:cSld>
  <p:clrMapOvr>
    <a:masterClrMapping/>
  </p:clrMapOvr>
  <p:transition spd="slow">
    <p:fade/>
  </p:transition>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A0B3D1"/>
        </a:solidFill>
      </p:bgPr>
    </p:bg>
    <p:spTree>
      <p:nvGrpSpPr>
        <p:cNvPr id="1" name=""/>
        <p:cNvGrpSpPr/>
        <p:nvPr/>
      </p:nvGrpSpPr>
      <p:grpSpPr>
        <a:xfrm>
          <a:off x="0" y="0"/>
          <a:ext cx="0" cy="0"/>
          <a:chOff x="0" y="0"/>
          <a:chExt cx="0" cy="0"/>
        </a:xfrm>
      </p:grpSpPr>
      <p:sp>
        <p:nvSpPr>
          <p:cNvPr name="Freeform 2" id="2"/>
          <p:cNvSpPr/>
          <p:nvPr/>
        </p:nvSpPr>
        <p:spPr>
          <a:xfrm flipH="false" flipV="false" rot="0">
            <a:off x="1101238" y="1042802"/>
            <a:ext cx="16926916" cy="9339453"/>
          </a:xfrm>
          <a:custGeom>
            <a:avLst/>
            <a:gdLst/>
            <a:ahLst/>
            <a:cxnLst/>
            <a:rect r="r" b="b" t="t" l="l"/>
            <a:pathLst>
              <a:path h="9339453" w="16926916">
                <a:moveTo>
                  <a:pt x="0" y="0"/>
                </a:moveTo>
                <a:lnTo>
                  <a:pt x="16926915" y="0"/>
                </a:lnTo>
                <a:lnTo>
                  <a:pt x="16926915" y="9339453"/>
                </a:lnTo>
                <a:lnTo>
                  <a:pt x="0" y="933945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1476756" y="1607544"/>
            <a:ext cx="2806579" cy="415695"/>
          </a:xfrm>
          <a:prstGeom prst="rect">
            <a:avLst/>
          </a:prstGeom>
        </p:spPr>
        <p:txBody>
          <a:bodyPr anchor="t" rtlCol="false" tIns="0" lIns="0" bIns="0" rIns="0">
            <a:spAutoFit/>
          </a:bodyPr>
          <a:lstStyle/>
          <a:p>
            <a:pPr algn="l">
              <a:lnSpc>
                <a:spcPts val="3351"/>
              </a:lnSpc>
            </a:pPr>
            <a:r>
              <a:rPr lang="en-US" b="true" sz="2394">
                <a:solidFill>
                  <a:srgbClr val="FFFFFF"/>
                </a:solidFill>
                <a:latin typeface="Arial Bold"/>
                <a:ea typeface="Arial Bold"/>
                <a:cs typeface="Arial Bold"/>
                <a:sym typeface="Arial Bold"/>
              </a:rPr>
              <a:t>caissedesdepots.fr</a:t>
            </a:r>
          </a:p>
        </p:txBody>
      </p:sp>
      <p:sp>
        <p:nvSpPr>
          <p:cNvPr name="TextBox 4" id="4"/>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23</a:t>
            </a:r>
          </a:p>
        </p:txBody>
      </p:sp>
    </p:spTree>
  </p:cSld>
  <p:clrMapOvr>
    <a:masterClrMapping/>
  </p:clrMapOvr>
  <p:transition spd="slow">
    <p:fade/>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398346" y="3465619"/>
            <a:ext cx="15562516" cy="6194374"/>
          </a:xfrm>
          <a:custGeom>
            <a:avLst/>
            <a:gdLst/>
            <a:ahLst/>
            <a:cxnLst/>
            <a:rect r="r" b="b" t="t" l="l"/>
            <a:pathLst>
              <a:path h="6194374" w="15562516">
                <a:moveTo>
                  <a:pt x="0" y="0"/>
                </a:moveTo>
                <a:lnTo>
                  <a:pt x="15562517" y="0"/>
                </a:lnTo>
                <a:lnTo>
                  <a:pt x="15562517" y="6194374"/>
                </a:lnTo>
                <a:lnTo>
                  <a:pt x="0" y="61943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8036790" y="3560874"/>
            <a:ext cx="936131" cy="1016298"/>
            <a:chOff x="0" y="0"/>
            <a:chExt cx="832117" cy="903376"/>
          </a:xfrm>
        </p:grpSpPr>
        <p:sp>
          <p:nvSpPr>
            <p:cNvPr name="Freeform 5" id="5"/>
            <p:cNvSpPr/>
            <p:nvPr/>
          </p:nvSpPr>
          <p:spPr>
            <a:xfrm flipH="false" flipV="false" rot="0">
              <a:off x="0" y="0"/>
              <a:ext cx="832104" cy="903351"/>
            </a:xfrm>
            <a:custGeom>
              <a:avLst/>
              <a:gdLst/>
              <a:ahLst/>
              <a:cxnLst/>
              <a:rect r="r" b="b" t="t" l="l"/>
              <a:pathLst>
                <a:path h="903351" w="832104">
                  <a:moveTo>
                    <a:pt x="0" y="0"/>
                  </a:moveTo>
                  <a:lnTo>
                    <a:pt x="0" y="903351"/>
                  </a:lnTo>
                  <a:lnTo>
                    <a:pt x="832104" y="903351"/>
                  </a:lnTo>
                  <a:lnTo>
                    <a:pt x="832104" y="0"/>
                  </a:lnTo>
                  <a:close/>
                </a:path>
              </a:pathLst>
            </a:custGeom>
            <a:blipFill>
              <a:blip r:embed="rId6"/>
              <a:stretch>
                <a:fillRect l="0" t="0" r="-1" b="-2"/>
              </a:stretch>
            </a:blipFill>
          </p:spPr>
        </p:sp>
      </p:grpSp>
      <p:grpSp>
        <p:nvGrpSpPr>
          <p:cNvPr name="Group 6" id="6"/>
          <p:cNvGrpSpPr/>
          <p:nvPr/>
        </p:nvGrpSpPr>
        <p:grpSpPr>
          <a:xfrm rot="0">
            <a:off x="2289800" y="7022721"/>
            <a:ext cx="1838187" cy="424967"/>
            <a:chOff x="0" y="0"/>
            <a:chExt cx="1633944" cy="377749"/>
          </a:xfrm>
        </p:grpSpPr>
        <p:sp>
          <p:nvSpPr>
            <p:cNvPr name="Freeform 7" id="7"/>
            <p:cNvSpPr/>
            <p:nvPr/>
          </p:nvSpPr>
          <p:spPr>
            <a:xfrm flipH="false" flipV="false" rot="0">
              <a:off x="0" y="0"/>
              <a:ext cx="1633982" cy="377698"/>
            </a:xfrm>
            <a:custGeom>
              <a:avLst/>
              <a:gdLst/>
              <a:ahLst/>
              <a:cxnLst/>
              <a:rect r="r" b="b" t="t" l="l"/>
              <a:pathLst>
                <a:path h="377698" w="1633982">
                  <a:moveTo>
                    <a:pt x="0" y="0"/>
                  </a:moveTo>
                  <a:lnTo>
                    <a:pt x="0" y="377698"/>
                  </a:lnTo>
                  <a:lnTo>
                    <a:pt x="1633982" y="377698"/>
                  </a:lnTo>
                  <a:lnTo>
                    <a:pt x="1633982" y="0"/>
                  </a:lnTo>
                  <a:close/>
                </a:path>
              </a:pathLst>
            </a:custGeom>
            <a:blipFill>
              <a:blip r:embed="rId7"/>
              <a:stretch>
                <a:fillRect l="0" t="0" r="2" b="-13"/>
              </a:stretch>
            </a:blipFill>
          </p:spPr>
        </p:sp>
      </p:grpSp>
      <p:grpSp>
        <p:nvGrpSpPr>
          <p:cNvPr name="Group 8" id="8"/>
          <p:cNvGrpSpPr/>
          <p:nvPr/>
        </p:nvGrpSpPr>
        <p:grpSpPr>
          <a:xfrm rot="0">
            <a:off x="2249695" y="7487779"/>
            <a:ext cx="1918368" cy="414938"/>
            <a:chOff x="0" y="0"/>
            <a:chExt cx="1705216" cy="368833"/>
          </a:xfrm>
        </p:grpSpPr>
        <p:sp>
          <p:nvSpPr>
            <p:cNvPr name="Freeform 9" id="9"/>
            <p:cNvSpPr/>
            <p:nvPr/>
          </p:nvSpPr>
          <p:spPr>
            <a:xfrm flipH="false" flipV="false" rot="0">
              <a:off x="0" y="0"/>
              <a:ext cx="1705229" cy="368808"/>
            </a:xfrm>
            <a:custGeom>
              <a:avLst/>
              <a:gdLst/>
              <a:ahLst/>
              <a:cxnLst/>
              <a:rect r="r" b="b" t="t" l="l"/>
              <a:pathLst>
                <a:path h="368808" w="1705229">
                  <a:moveTo>
                    <a:pt x="0" y="0"/>
                  </a:moveTo>
                  <a:lnTo>
                    <a:pt x="0" y="368808"/>
                  </a:lnTo>
                  <a:lnTo>
                    <a:pt x="1705229" y="368808"/>
                  </a:lnTo>
                  <a:lnTo>
                    <a:pt x="1705229" y="0"/>
                  </a:lnTo>
                  <a:close/>
                </a:path>
              </a:pathLst>
            </a:custGeom>
            <a:blipFill>
              <a:blip r:embed="rId8"/>
              <a:stretch>
                <a:fillRect l="0" t="0" r="0" b="-6"/>
              </a:stretch>
            </a:blipFill>
          </p:spPr>
        </p:sp>
      </p:grpSp>
      <p:grpSp>
        <p:nvGrpSpPr>
          <p:cNvPr name="Group 10" id="10"/>
          <p:cNvGrpSpPr/>
          <p:nvPr/>
        </p:nvGrpSpPr>
        <p:grpSpPr>
          <a:xfrm rot="0">
            <a:off x="4775540" y="6441405"/>
            <a:ext cx="1339053" cy="424967"/>
            <a:chOff x="0" y="0"/>
            <a:chExt cx="1190269" cy="377749"/>
          </a:xfrm>
        </p:grpSpPr>
        <p:sp>
          <p:nvSpPr>
            <p:cNvPr name="Freeform 11" id="11"/>
            <p:cNvSpPr/>
            <p:nvPr/>
          </p:nvSpPr>
          <p:spPr>
            <a:xfrm flipH="false" flipV="false" rot="0">
              <a:off x="0" y="0"/>
              <a:ext cx="1190244" cy="377698"/>
            </a:xfrm>
            <a:custGeom>
              <a:avLst/>
              <a:gdLst/>
              <a:ahLst/>
              <a:cxnLst/>
              <a:rect r="r" b="b" t="t" l="l"/>
              <a:pathLst>
                <a:path h="377698" w="1190244">
                  <a:moveTo>
                    <a:pt x="0" y="0"/>
                  </a:moveTo>
                  <a:lnTo>
                    <a:pt x="0" y="377698"/>
                  </a:lnTo>
                  <a:lnTo>
                    <a:pt x="1190244" y="377698"/>
                  </a:lnTo>
                  <a:lnTo>
                    <a:pt x="1190244" y="0"/>
                  </a:lnTo>
                  <a:close/>
                </a:path>
              </a:pathLst>
            </a:custGeom>
            <a:blipFill>
              <a:blip r:embed="rId9"/>
              <a:stretch>
                <a:fillRect l="0" t="0" r="-2" b="-13"/>
              </a:stretch>
            </a:blipFill>
          </p:spPr>
        </p:sp>
      </p:grpSp>
      <p:grpSp>
        <p:nvGrpSpPr>
          <p:cNvPr name="Group 12" id="12"/>
          <p:cNvGrpSpPr/>
          <p:nvPr/>
        </p:nvGrpSpPr>
        <p:grpSpPr>
          <a:xfrm rot="0">
            <a:off x="5044145" y="6996660"/>
            <a:ext cx="801829" cy="234529"/>
            <a:chOff x="0" y="0"/>
            <a:chExt cx="712737" cy="208470"/>
          </a:xfrm>
        </p:grpSpPr>
        <p:sp>
          <p:nvSpPr>
            <p:cNvPr name="Freeform 13" id="13"/>
            <p:cNvSpPr/>
            <p:nvPr/>
          </p:nvSpPr>
          <p:spPr>
            <a:xfrm flipH="false" flipV="false" rot="0">
              <a:off x="0" y="0"/>
              <a:ext cx="712724" cy="208534"/>
            </a:xfrm>
            <a:custGeom>
              <a:avLst/>
              <a:gdLst/>
              <a:ahLst/>
              <a:cxnLst/>
              <a:rect r="r" b="b" t="t" l="l"/>
              <a:pathLst>
                <a:path h="208534" w="712724">
                  <a:moveTo>
                    <a:pt x="0" y="0"/>
                  </a:moveTo>
                  <a:lnTo>
                    <a:pt x="712724" y="0"/>
                  </a:lnTo>
                  <a:lnTo>
                    <a:pt x="712724" y="208534"/>
                  </a:lnTo>
                  <a:lnTo>
                    <a:pt x="0" y="208534"/>
                  </a:lnTo>
                  <a:lnTo>
                    <a:pt x="0" y="0"/>
                  </a:lnTo>
                  <a:close/>
                </a:path>
              </a:pathLst>
            </a:custGeom>
            <a:blipFill>
              <a:blip r:embed="rId10"/>
              <a:stretch>
                <a:fillRect l="0" t="0" r="-1" b="30"/>
              </a:stretch>
            </a:blipFill>
          </p:spPr>
        </p:sp>
      </p:grpSp>
      <p:grpSp>
        <p:nvGrpSpPr>
          <p:cNvPr name="Group 14" id="14"/>
          <p:cNvGrpSpPr/>
          <p:nvPr/>
        </p:nvGrpSpPr>
        <p:grpSpPr>
          <a:xfrm rot="0">
            <a:off x="4871752" y="7523855"/>
            <a:ext cx="1146615" cy="414938"/>
            <a:chOff x="0" y="0"/>
            <a:chExt cx="1019213" cy="368833"/>
          </a:xfrm>
        </p:grpSpPr>
        <p:sp>
          <p:nvSpPr>
            <p:cNvPr name="Freeform 15" id="15"/>
            <p:cNvSpPr/>
            <p:nvPr/>
          </p:nvSpPr>
          <p:spPr>
            <a:xfrm flipH="false" flipV="false" rot="0">
              <a:off x="0" y="0"/>
              <a:ext cx="1019175" cy="368808"/>
            </a:xfrm>
            <a:custGeom>
              <a:avLst/>
              <a:gdLst/>
              <a:ahLst/>
              <a:cxnLst/>
              <a:rect r="r" b="b" t="t" l="l"/>
              <a:pathLst>
                <a:path h="368808" w="1019175">
                  <a:moveTo>
                    <a:pt x="0" y="0"/>
                  </a:moveTo>
                  <a:lnTo>
                    <a:pt x="0" y="368808"/>
                  </a:lnTo>
                  <a:lnTo>
                    <a:pt x="1019175" y="368808"/>
                  </a:lnTo>
                  <a:lnTo>
                    <a:pt x="1019175" y="0"/>
                  </a:lnTo>
                  <a:close/>
                </a:path>
              </a:pathLst>
            </a:custGeom>
            <a:blipFill>
              <a:blip r:embed="rId11"/>
              <a:stretch>
                <a:fillRect l="0" t="0" r="-3" b="-6"/>
              </a:stretch>
            </a:blipFill>
          </p:spPr>
        </p:sp>
      </p:grpSp>
      <p:sp>
        <p:nvSpPr>
          <p:cNvPr name="Freeform 16" id="16"/>
          <p:cNvSpPr/>
          <p:nvPr/>
        </p:nvSpPr>
        <p:spPr>
          <a:xfrm flipH="false" flipV="false" rot="0">
            <a:off x="6777118" y="6273541"/>
            <a:ext cx="934503" cy="609190"/>
          </a:xfrm>
          <a:custGeom>
            <a:avLst/>
            <a:gdLst/>
            <a:ahLst/>
            <a:cxnLst/>
            <a:rect r="r" b="b" t="t" l="l"/>
            <a:pathLst>
              <a:path h="609190" w="934503">
                <a:moveTo>
                  <a:pt x="0" y="0"/>
                </a:moveTo>
                <a:lnTo>
                  <a:pt x="934503" y="0"/>
                </a:lnTo>
                <a:lnTo>
                  <a:pt x="934503" y="609191"/>
                </a:lnTo>
                <a:lnTo>
                  <a:pt x="0" y="60919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grpSp>
        <p:nvGrpSpPr>
          <p:cNvPr name="Group 17" id="17"/>
          <p:cNvGrpSpPr/>
          <p:nvPr/>
        </p:nvGrpSpPr>
        <p:grpSpPr>
          <a:xfrm rot="0">
            <a:off x="8187138" y="6832282"/>
            <a:ext cx="1112539" cy="477088"/>
            <a:chOff x="0" y="0"/>
            <a:chExt cx="988924" cy="424078"/>
          </a:xfrm>
        </p:grpSpPr>
        <p:sp>
          <p:nvSpPr>
            <p:cNvPr name="Freeform 18" id="18"/>
            <p:cNvSpPr/>
            <p:nvPr/>
          </p:nvSpPr>
          <p:spPr>
            <a:xfrm flipH="false" flipV="false" rot="0">
              <a:off x="0" y="0"/>
              <a:ext cx="988949" cy="424053"/>
            </a:xfrm>
            <a:custGeom>
              <a:avLst/>
              <a:gdLst/>
              <a:ahLst/>
              <a:cxnLst/>
              <a:rect r="r" b="b" t="t" l="l"/>
              <a:pathLst>
                <a:path h="424053" w="988949">
                  <a:moveTo>
                    <a:pt x="0" y="0"/>
                  </a:moveTo>
                  <a:lnTo>
                    <a:pt x="988949" y="0"/>
                  </a:lnTo>
                  <a:lnTo>
                    <a:pt x="988949" y="424053"/>
                  </a:lnTo>
                  <a:lnTo>
                    <a:pt x="0" y="424053"/>
                  </a:lnTo>
                  <a:lnTo>
                    <a:pt x="0" y="0"/>
                  </a:lnTo>
                  <a:close/>
                </a:path>
              </a:pathLst>
            </a:custGeom>
            <a:blipFill>
              <a:blip r:embed="rId14"/>
              <a:stretch>
                <a:fillRect l="0" t="0" r="2" b="-5"/>
              </a:stretch>
            </a:blipFill>
          </p:spPr>
        </p:sp>
      </p:grpSp>
      <p:grpSp>
        <p:nvGrpSpPr>
          <p:cNvPr name="Group 19" id="19"/>
          <p:cNvGrpSpPr/>
          <p:nvPr/>
        </p:nvGrpSpPr>
        <p:grpSpPr>
          <a:xfrm rot="0">
            <a:off x="8233400" y="7375522"/>
            <a:ext cx="1020156" cy="473073"/>
            <a:chOff x="0" y="0"/>
            <a:chExt cx="906805" cy="420510"/>
          </a:xfrm>
        </p:grpSpPr>
        <p:sp>
          <p:nvSpPr>
            <p:cNvPr name="Freeform 20" id="20"/>
            <p:cNvSpPr/>
            <p:nvPr/>
          </p:nvSpPr>
          <p:spPr>
            <a:xfrm flipH="false" flipV="false" rot="0">
              <a:off x="0" y="0"/>
              <a:ext cx="906780" cy="420497"/>
            </a:xfrm>
            <a:custGeom>
              <a:avLst/>
              <a:gdLst/>
              <a:ahLst/>
              <a:cxnLst/>
              <a:rect r="r" b="b" t="t" l="l"/>
              <a:pathLst>
                <a:path h="420497" w="906780">
                  <a:moveTo>
                    <a:pt x="0" y="0"/>
                  </a:moveTo>
                  <a:lnTo>
                    <a:pt x="0" y="420497"/>
                  </a:lnTo>
                  <a:lnTo>
                    <a:pt x="906780" y="420497"/>
                  </a:lnTo>
                  <a:lnTo>
                    <a:pt x="906780" y="0"/>
                  </a:lnTo>
                  <a:close/>
                </a:path>
              </a:pathLst>
            </a:custGeom>
            <a:blipFill>
              <a:blip r:embed="rId15"/>
              <a:stretch>
                <a:fillRect l="0" t="0" r="-19" b="-3"/>
              </a:stretch>
            </a:blipFill>
          </p:spPr>
        </p:sp>
      </p:grpSp>
      <p:grpSp>
        <p:nvGrpSpPr>
          <p:cNvPr name="Group 21" id="21"/>
          <p:cNvGrpSpPr/>
          <p:nvPr/>
        </p:nvGrpSpPr>
        <p:grpSpPr>
          <a:xfrm rot="0">
            <a:off x="8179279" y="7866697"/>
            <a:ext cx="1128398" cy="457043"/>
            <a:chOff x="0" y="0"/>
            <a:chExt cx="1003021" cy="406260"/>
          </a:xfrm>
        </p:grpSpPr>
        <p:sp>
          <p:nvSpPr>
            <p:cNvPr name="Freeform 22" id="22"/>
            <p:cNvSpPr/>
            <p:nvPr/>
          </p:nvSpPr>
          <p:spPr>
            <a:xfrm flipH="false" flipV="false" rot="0">
              <a:off x="0" y="0"/>
              <a:ext cx="1003046" cy="406273"/>
            </a:xfrm>
            <a:custGeom>
              <a:avLst/>
              <a:gdLst/>
              <a:ahLst/>
              <a:cxnLst/>
              <a:rect r="r" b="b" t="t" l="l"/>
              <a:pathLst>
                <a:path h="406273" w="1003046">
                  <a:moveTo>
                    <a:pt x="0" y="0"/>
                  </a:moveTo>
                  <a:lnTo>
                    <a:pt x="0" y="406273"/>
                  </a:lnTo>
                  <a:lnTo>
                    <a:pt x="1003046" y="406273"/>
                  </a:lnTo>
                  <a:lnTo>
                    <a:pt x="1003046" y="0"/>
                  </a:lnTo>
                  <a:close/>
                </a:path>
              </a:pathLst>
            </a:custGeom>
            <a:blipFill>
              <a:blip r:embed="rId16"/>
              <a:stretch>
                <a:fillRect l="-15" t="0" r="2" b="3"/>
              </a:stretch>
            </a:blipFill>
          </p:spPr>
        </p:sp>
      </p:grpSp>
      <p:grpSp>
        <p:nvGrpSpPr>
          <p:cNvPr name="Group 23" id="23"/>
          <p:cNvGrpSpPr/>
          <p:nvPr/>
        </p:nvGrpSpPr>
        <p:grpSpPr>
          <a:xfrm rot="0">
            <a:off x="8247902" y="8330698"/>
            <a:ext cx="991538" cy="405951"/>
            <a:chOff x="0" y="0"/>
            <a:chExt cx="661035" cy="270637"/>
          </a:xfrm>
        </p:grpSpPr>
        <p:sp>
          <p:nvSpPr>
            <p:cNvPr name="Freeform 24" id="24"/>
            <p:cNvSpPr/>
            <p:nvPr/>
          </p:nvSpPr>
          <p:spPr>
            <a:xfrm flipH="false" flipV="false" rot="0">
              <a:off x="63500" y="75058"/>
              <a:ext cx="174245" cy="120524"/>
            </a:xfrm>
            <a:custGeom>
              <a:avLst/>
              <a:gdLst/>
              <a:ahLst/>
              <a:cxnLst/>
              <a:rect r="r" b="b" t="t" l="l"/>
              <a:pathLst>
                <a:path h="120524" w="174245">
                  <a:moveTo>
                    <a:pt x="142877" y="54356"/>
                  </a:moveTo>
                  <a:lnTo>
                    <a:pt x="143131" y="54102"/>
                  </a:lnTo>
                  <a:lnTo>
                    <a:pt x="144528" y="52705"/>
                  </a:lnTo>
                  <a:cubicBezTo>
                    <a:pt x="145163" y="52070"/>
                    <a:pt x="145798" y="51435"/>
                    <a:pt x="146052" y="51181"/>
                  </a:cubicBezTo>
                  <a:cubicBezTo>
                    <a:pt x="147703" y="49911"/>
                    <a:pt x="149608" y="49276"/>
                    <a:pt x="151640" y="49276"/>
                  </a:cubicBezTo>
                  <a:cubicBezTo>
                    <a:pt x="157228" y="49276"/>
                    <a:pt x="161800" y="54229"/>
                    <a:pt x="161800" y="60198"/>
                  </a:cubicBezTo>
                  <a:cubicBezTo>
                    <a:pt x="161800" y="66167"/>
                    <a:pt x="157228" y="71120"/>
                    <a:pt x="151640" y="71120"/>
                  </a:cubicBezTo>
                  <a:cubicBezTo>
                    <a:pt x="150878" y="71120"/>
                    <a:pt x="150116" y="70993"/>
                    <a:pt x="149354" y="70866"/>
                  </a:cubicBezTo>
                  <a:cubicBezTo>
                    <a:pt x="149354" y="70866"/>
                    <a:pt x="149227" y="70866"/>
                    <a:pt x="149227" y="70866"/>
                  </a:cubicBezTo>
                  <a:cubicBezTo>
                    <a:pt x="148719" y="70739"/>
                    <a:pt x="146306" y="70231"/>
                    <a:pt x="144655" y="70993"/>
                  </a:cubicBezTo>
                  <a:cubicBezTo>
                    <a:pt x="142369" y="72009"/>
                    <a:pt x="140845" y="74423"/>
                    <a:pt x="140845" y="77217"/>
                  </a:cubicBezTo>
                  <a:cubicBezTo>
                    <a:pt x="140845" y="80011"/>
                    <a:pt x="142369" y="82297"/>
                    <a:pt x="144655" y="83313"/>
                  </a:cubicBezTo>
                  <a:lnTo>
                    <a:pt x="145290" y="83567"/>
                  </a:lnTo>
                  <a:cubicBezTo>
                    <a:pt x="147322" y="84202"/>
                    <a:pt x="149481" y="84583"/>
                    <a:pt x="151767" y="84583"/>
                  </a:cubicBezTo>
                  <a:cubicBezTo>
                    <a:pt x="164213" y="84583"/>
                    <a:pt x="174246" y="73661"/>
                    <a:pt x="174246" y="60325"/>
                  </a:cubicBezTo>
                  <a:cubicBezTo>
                    <a:pt x="174246" y="46990"/>
                    <a:pt x="164213" y="36068"/>
                    <a:pt x="151767" y="36068"/>
                  </a:cubicBezTo>
                  <a:cubicBezTo>
                    <a:pt x="145544" y="36068"/>
                    <a:pt x="139575" y="38862"/>
                    <a:pt x="135384" y="43688"/>
                  </a:cubicBezTo>
                  <a:lnTo>
                    <a:pt x="99569" y="82170"/>
                  </a:lnTo>
                  <a:lnTo>
                    <a:pt x="86234" y="96394"/>
                  </a:lnTo>
                  <a:lnTo>
                    <a:pt x="86107" y="96521"/>
                  </a:lnTo>
                  <a:cubicBezTo>
                    <a:pt x="77852" y="104522"/>
                    <a:pt x="67057" y="108967"/>
                    <a:pt x="55881" y="108967"/>
                  </a:cubicBezTo>
                  <a:cubicBezTo>
                    <a:pt x="43816" y="108967"/>
                    <a:pt x="32513" y="103887"/>
                    <a:pt x="24004" y="94743"/>
                  </a:cubicBezTo>
                  <a:cubicBezTo>
                    <a:pt x="15495" y="85599"/>
                    <a:pt x="10796" y="73279"/>
                    <a:pt x="10796" y="60325"/>
                  </a:cubicBezTo>
                  <a:cubicBezTo>
                    <a:pt x="10796" y="33528"/>
                    <a:pt x="31116" y="11684"/>
                    <a:pt x="56008" y="11684"/>
                  </a:cubicBezTo>
                  <a:cubicBezTo>
                    <a:pt x="58675" y="11684"/>
                    <a:pt x="61342" y="11938"/>
                    <a:pt x="64009" y="12446"/>
                  </a:cubicBezTo>
                  <a:lnTo>
                    <a:pt x="64644" y="12573"/>
                  </a:lnTo>
                  <a:cubicBezTo>
                    <a:pt x="64898" y="12573"/>
                    <a:pt x="65025" y="12700"/>
                    <a:pt x="65279" y="12700"/>
                  </a:cubicBezTo>
                  <a:cubicBezTo>
                    <a:pt x="65406" y="12700"/>
                    <a:pt x="65406" y="12700"/>
                    <a:pt x="65533" y="12700"/>
                  </a:cubicBezTo>
                  <a:cubicBezTo>
                    <a:pt x="68454" y="12700"/>
                    <a:pt x="70867" y="10160"/>
                    <a:pt x="70867" y="6858"/>
                  </a:cubicBezTo>
                  <a:cubicBezTo>
                    <a:pt x="70867" y="4064"/>
                    <a:pt x="68962" y="1651"/>
                    <a:pt x="66422" y="1143"/>
                  </a:cubicBezTo>
                  <a:lnTo>
                    <a:pt x="66041" y="1016"/>
                  </a:lnTo>
                  <a:cubicBezTo>
                    <a:pt x="62612" y="381"/>
                    <a:pt x="59183" y="0"/>
                    <a:pt x="55754" y="0"/>
                  </a:cubicBezTo>
                  <a:cubicBezTo>
                    <a:pt x="25020" y="0"/>
                    <a:pt x="0" y="27051"/>
                    <a:pt x="0" y="60198"/>
                  </a:cubicBezTo>
                  <a:cubicBezTo>
                    <a:pt x="0" y="76328"/>
                    <a:pt x="5843" y="91441"/>
                    <a:pt x="16384" y="102744"/>
                  </a:cubicBezTo>
                  <a:cubicBezTo>
                    <a:pt x="26925" y="114047"/>
                    <a:pt x="41022" y="120524"/>
                    <a:pt x="55881" y="120524"/>
                  </a:cubicBezTo>
                  <a:cubicBezTo>
                    <a:pt x="70740" y="120524"/>
                    <a:pt x="84075" y="114555"/>
                    <a:pt x="94489" y="103760"/>
                  </a:cubicBezTo>
                  <a:cubicBezTo>
                    <a:pt x="94489" y="103760"/>
                    <a:pt x="142877" y="54229"/>
                    <a:pt x="142877" y="54229"/>
                  </a:cubicBezTo>
                  <a:close/>
                </a:path>
              </a:pathLst>
            </a:custGeom>
            <a:solidFill>
              <a:srgbClr val="A2C320"/>
            </a:solidFill>
          </p:spPr>
        </p:sp>
        <p:sp>
          <p:nvSpPr>
            <p:cNvPr name="Freeform 25" id="25"/>
            <p:cNvSpPr/>
            <p:nvPr/>
          </p:nvSpPr>
          <p:spPr>
            <a:xfrm flipH="false" flipV="false" rot="0">
              <a:off x="81662" y="87504"/>
              <a:ext cx="177928" cy="96013"/>
            </a:xfrm>
            <a:custGeom>
              <a:avLst/>
              <a:gdLst/>
              <a:ahLst/>
              <a:cxnLst/>
              <a:rect r="r" b="b" t="t" l="l"/>
              <a:pathLst>
                <a:path h="96013" w="177928">
                  <a:moveTo>
                    <a:pt x="133478" y="82551"/>
                  </a:moveTo>
                  <a:cubicBezTo>
                    <a:pt x="130938" y="82551"/>
                    <a:pt x="128398" y="82170"/>
                    <a:pt x="125858" y="81535"/>
                  </a:cubicBezTo>
                  <a:cubicBezTo>
                    <a:pt x="125731" y="81535"/>
                    <a:pt x="125477" y="81408"/>
                    <a:pt x="125350" y="81408"/>
                  </a:cubicBezTo>
                  <a:lnTo>
                    <a:pt x="125096" y="81408"/>
                  </a:lnTo>
                  <a:cubicBezTo>
                    <a:pt x="124842" y="81408"/>
                    <a:pt x="124588" y="81408"/>
                    <a:pt x="124334" y="81408"/>
                  </a:cubicBezTo>
                  <a:cubicBezTo>
                    <a:pt x="120905" y="81408"/>
                    <a:pt x="118111" y="84456"/>
                    <a:pt x="118111" y="88139"/>
                  </a:cubicBezTo>
                  <a:cubicBezTo>
                    <a:pt x="118111" y="90933"/>
                    <a:pt x="119762" y="93473"/>
                    <a:pt x="122302" y="94489"/>
                  </a:cubicBezTo>
                  <a:lnTo>
                    <a:pt x="123064" y="94743"/>
                  </a:lnTo>
                  <a:cubicBezTo>
                    <a:pt x="126366" y="95632"/>
                    <a:pt x="129922" y="96013"/>
                    <a:pt x="133351" y="96013"/>
                  </a:cubicBezTo>
                  <a:cubicBezTo>
                    <a:pt x="157989" y="96013"/>
                    <a:pt x="177928" y="74423"/>
                    <a:pt x="177928" y="48006"/>
                  </a:cubicBezTo>
                  <a:cubicBezTo>
                    <a:pt x="177928" y="21590"/>
                    <a:pt x="157989" y="0"/>
                    <a:pt x="133351" y="0"/>
                  </a:cubicBezTo>
                  <a:cubicBezTo>
                    <a:pt x="121286" y="0"/>
                    <a:pt x="109729" y="5334"/>
                    <a:pt x="101346" y="14732"/>
                  </a:cubicBezTo>
                  <a:cubicBezTo>
                    <a:pt x="101346" y="14732"/>
                    <a:pt x="56515" y="68454"/>
                    <a:pt x="56515" y="68454"/>
                  </a:cubicBezTo>
                  <a:cubicBezTo>
                    <a:pt x="51435" y="73915"/>
                    <a:pt x="44831" y="76836"/>
                    <a:pt x="37592" y="76836"/>
                  </a:cubicBezTo>
                  <a:cubicBezTo>
                    <a:pt x="22860" y="76836"/>
                    <a:pt x="10922" y="63882"/>
                    <a:pt x="10922" y="48006"/>
                  </a:cubicBezTo>
                  <a:cubicBezTo>
                    <a:pt x="10922" y="32131"/>
                    <a:pt x="22860" y="19177"/>
                    <a:pt x="37592" y="19177"/>
                  </a:cubicBezTo>
                  <a:cubicBezTo>
                    <a:pt x="38735" y="19177"/>
                    <a:pt x="40005" y="19304"/>
                    <a:pt x="41402" y="19558"/>
                  </a:cubicBezTo>
                  <a:cubicBezTo>
                    <a:pt x="41529" y="19558"/>
                    <a:pt x="41783" y="19685"/>
                    <a:pt x="41910" y="19685"/>
                  </a:cubicBezTo>
                  <a:lnTo>
                    <a:pt x="42164" y="19685"/>
                  </a:lnTo>
                  <a:cubicBezTo>
                    <a:pt x="42291" y="19685"/>
                    <a:pt x="42418" y="19685"/>
                    <a:pt x="42418" y="19812"/>
                  </a:cubicBezTo>
                  <a:cubicBezTo>
                    <a:pt x="42672" y="19939"/>
                    <a:pt x="42926" y="19939"/>
                    <a:pt x="43307" y="19939"/>
                  </a:cubicBezTo>
                  <a:cubicBezTo>
                    <a:pt x="43307" y="19939"/>
                    <a:pt x="43434" y="19939"/>
                    <a:pt x="43434" y="19939"/>
                  </a:cubicBezTo>
                  <a:cubicBezTo>
                    <a:pt x="46355" y="19812"/>
                    <a:pt x="48641" y="17272"/>
                    <a:pt x="48641" y="14224"/>
                  </a:cubicBezTo>
                  <a:cubicBezTo>
                    <a:pt x="48641" y="11430"/>
                    <a:pt x="46863" y="9017"/>
                    <a:pt x="44450" y="8509"/>
                  </a:cubicBezTo>
                  <a:lnTo>
                    <a:pt x="44069" y="8382"/>
                  </a:lnTo>
                  <a:cubicBezTo>
                    <a:pt x="41783" y="8001"/>
                    <a:pt x="39624" y="7747"/>
                    <a:pt x="37465" y="7747"/>
                  </a:cubicBezTo>
                  <a:cubicBezTo>
                    <a:pt x="16764" y="7747"/>
                    <a:pt x="0" y="25908"/>
                    <a:pt x="0" y="48133"/>
                  </a:cubicBezTo>
                  <a:cubicBezTo>
                    <a:pt x="0" y="70359"/>
                    <a:pt x="16764" y="88520"/>
                    <a:pt x="37465" y="88520"/>
                  </a:cubicBezTo>
                  <a:cubicBezTo>
                    <a:pt x="43307" y="88520"/>
                    <a:pt x="49276" y="86996"/>
                    <a:pt x="54483" y="84202"/>
                  </a:cubicBezTo>
                  <a:cubicBezTo>
                    <a:pt x="59182" y="81662"/>
                    <a:pt x="63754" y="76836"/>
                    <a:pt x="65278" y="75058"/>
                  </a:cubicBezTo>
                  <a:lnTo>
                    <a:pt x="65786" y="74423"/>
                  </a:lnTo>
                  <a:cubicBezTo>
                    <a:pt x="65786" y="74423"/>
                    <a:pt x="109094" y="25019"/>
                    <a:pt x="109094" y="25019"/>
                  </a:cubicBezTo>
                  <a:cubicBezTo>
                    <a:pt x="115190" y="17526"/>
                    <a:pt x="123953" y="13335"/>
                    <a:pt x="133224" y="13335"/>
                  </a:cubicBezTo>
                  <a:cubicBezTo>
                    <a:pt x="151004" y="13335"/>
                    <a:pt x="165482" y="28956"/>
                    <a:pt x="165482" y="48006"/>
                  </a:cubicBezTo>
                  <a:cubicBezTo>
                    <a:pt x="165482" y="67057"/>
                    <a:pt x="151004" y="82678"/>
                    <a:pt x="133224" y="82678"/>
                  </a:cubicBezTo>
                </a:path>
              </a:pathLst>
            </a:custGeom>
            <a:solidFill>
              <a:srgbClr val="A2C320"/>
            </a:solidFill>
          </p:spPr>
        </p:sp>
        <p:sp>
          <p:nvSpPr>
            <p:cNvPr name="Freeform 26" id="26"/>
            <p:cNvSpPr/>
            <p:nvPr/>
          </p:nvSpPr>
          <p:spPr>
            <a:xfrm flipH="false" flipV="false" rot="0">
              <a:off x="100331" y="63501"/>
              <a:ext cx="181357" cy="143765"/>
            </a:xfrm>
            <a:custGeom>
              <a:avLst/>
              <a:gdLst/>
              <a:ahLst/>
              <a:cxnLst/>
              <a:rect r="r" b="b" t="t" l="l"/>
              <a:pathLst>
                <a:path h="143765" w="181357">
                  <a:moveTo>
                    <a:pt x="161926" y="21082"/>
                  </a:moveTo>
                  <a:cubicBezTo>
                    <a:pt x="149353" y="7493"/>
                    <a:pt x="132589" y="0"/>
                    <a:pt x="114809" y="0"/>
                  </a:cubicBezTo>
                  <a:cubicBezTo>
                    <a:pt x="93600" y="0"/>
                    <a:pt x="73533" y="11049"/>
                    <a:pt x="60960" y="29464"/>
                  </a:cubicBezTo>
                  <a:lnTo>
                    <a:pt x="25654" y="77216"/>
                  </a:lnTo>
                  <a:lnTo>
                    <a:pt x="25400" y="77597"/>
                  </a:lnTo>
                  <a:cubicBezTo>
                    <a:pt x="23876" y="79629"/>
                    <a:pt x="21463" y="80772"/>
                    <a:pt x="19050" y="80772"/>
                  </a:cubicBezTo>
                  <a:cubicBezTo>
                    <a:pt x="14478" y="80772"/>
                    <a:pt x="10795" y="76835"/>
                    <a:pt x="10795" y="71882"/>
                  </a:cubicBezTo>
                  <a:cubicBezTo>
                    <a:pt x="10795" y="66929"/>
                    <a:pt x="14478" y="62992"/>
                    <a:pt x="19050" y="62992"/>
                  </a:cubicBezTo>
                  <a:cubicBezTo>
                    <a:pt x="19177" y="62992"/>
                    <a:pt x="19431" y="62992"/>
                    <a:pt x="19558" y="62992"/>
                  </a:cubicBezTo>
                  <a:lnTo>
                    <a:pt x="19685" y="62992"/>
                  </a:lnTo>
                  <a:cubicBezTo>
                    <a:pt x="19812" y="62992"/>
                    <a:pt x="20193" y="62992"/>
                    <a:pt x="20828" y="62992"/>
                  </a:cubicBezTo>
                  <a:cubicBezTo>
                    <a:pt x="20955" y="62992"/>
                    <a:pt x="21082" y="62992"/>
                    <a:pt x="21209" y="62992"/>
                  </a:cubicBezTo>
                  <a:cubicBezTo>
                    <a:pt x="24130" y="62992"/>
                    <a:pt x="26543" y="60452"/>
                    <a:pt x="26543" y="57277"/>
                  </a:cubicBezTo>
                  <a:cubicBezTo>
                    <a:pt x="26543" y="54864"/>
                    <a:pt x="25146" y="52832"/>
                    <a:pt x="23241" y="51943"/>
                  </a:cubicBezTo>
                  <a:cubicBezTo>
                    <a:pt x="22733" y="51689"/>
                    <a:pt x="22225" y="51562"/>
                    <a:pt x="21590" y="51562"/>
                  </a:cubicBezTo>
                  <a:cubicBezTo>
                    <a:pt x="21463" y="51562"/>
                    <a:pt x="21209" y="51562"/>
                    <a:pt x="20955" y="51435"/>
                  </a:cubicBezTo>
                  <a:cubicBezTo>
                    <a:pt x="20701" y="51308"/>
                    <a:pt x="20574" y="51435"/>
                    <a:pt x="20447" y="51435"/>
                  </a:cubicBezTo>
                  <a:cubicBezTo>
                    <a:pt x="20193" y="51435"/>
                    <a:pt x="19939" y="51435"/>
                    <a:pt x="19685" y="51435"/>
                  </a:cubicBezTo>
                  <a:cubicBezTo>
                    <a:pt x="19431" y="51435"/>
                    <a:pt x="19431" y="51435"/>
                    <a:pt x="19304" y="51435"/>
                  </a:cubicBezTo>
                  <a:lnTo>
                    <a:pt x="19050" y="51435"/>
                  </a:lnTo>
                  <a:cubicBezTo>
                    <a:pt x="8636" y="51435"/>
                    <a:pt x="0" y="60579"/>
                    <a:pt x="0" y="71882"/>
                  </a:cubicBezTo>
                  <a:cubicBezTo>
                    <a:pt x="0" y="83185"/>
                    <a:pt x="8509" y="92330"/>
                    <a:pt x="19050" y="92330"/>
                  </a:cubicBezTo>
                  <a:cubicBezTo>
                    <a:pt x="24384" y="92330"/>
                    <a:pt x="29464" y="89917"/>
                    <a:pt x="33020" y="85599"/>
                  </a:cubicBezTo>
                  <a:cubicBezTo>
                    <a:pt x="33020" y="85599"/>
                    <a:pt x="71120" y="36830"/>
                    <a:pt x="71120" y="36830"/>
                  </a:cubicBezTo>
                  <a:lnTo>
                    <a:pt x="71882" y="35941"/>
                  </a:lnTo>
                  <a:cubicBezTo>
                    <a:pt x="82296" y="21590"/>
                    <a:pt x="97918" y="13335"/>
                    <a:pt x="114682" y="13335"/>
                  </a:cubicBezTo>
                  <a:cubicBezTo>
                    <a:pt x="129160" y="13335"/>
                    <a:pt x="142749" y="19431"/>
                    <a:pt x="153036" y="30480"/>
                  </a:cubicBezTo>
                  <a:cubicBezTo>
                    <a:pt x="163323" y="41529"/>
                    <a:pt x="168911" y="56261"/>
                    <a:pt x="168911" y="71882"/>
                  </a:cubicBezTo>
                  <a:cubicBezTo>
                    <a:pt x="168911" y="104141"/>
                    <a:pt x="144527" y="130430"/>
                    <a:pt x="114682" y="130430"/>
                  </a:cubicBezTo>
                  <a:cubicBezTo>
                    <a:pt x="110618" y="130430"/>
                    <a:pt x="106554" y="129922"/>
                    <a:pt x="102490" y="128906"/>
                  </a:cubicBezTo>
                  <a:cubicBezTo>
                    <a:pt x="101728" y="128779"/>
                    <a:pt x="101347" y="128779"/>
                    <a:pt x="101347" y="128779"/>
                  </a:cubicBezTo>
                  <a:cubicBezTo>
                    <a:pt x="97918" y="128652"/>
                    <a:pt x="94997" y="131700"/>
                    <a:pt x="94997" y="135510"/>
                  </a:cubicBezTo>
                  <a:cubicBezTo>
                    <a:pt x="94997" y="138304"/>
                    <a:pt x="96521" y="140717"/>
                    <a:pt x="99061" y="141733"/>
                  </a:cubicBezTo>
                  <a:lnTo>
                    <a:pt x="99950" y="141987"/>
                  </a:lnTo>
                  <a:cubicBezTo>
                    <a:pt x="104776" y="143130"/>
                    <a:pt x="109729" y="143765"/>
                    <a:pt x="114682" y="143765"/>
                  </a:cubicBezTo>
                  <a:cubicBezTo>
                    <a:pt x="151385" y="143765"/>
                    <a:pt x="181357" y="111507"/>
                    <a:pt x="181357" y="71882"/>
                  </a:cubicBezTo>
                  <a:cubicBezTo>
                    <a:pt x="181357" y="52705"/>
                    <a:pt x="174372" y="34671"/>
                    <a:pt x="161799" y="21082"/>
                  </a:cubicBezTo>
                </a:path>
              </a:pathLst>
            </a:custGeom>
            <a:solidFill>
              <a:srgbClr val="A2C320"/>
            </a:solidFill>
          </p:spPr>
        </p:sp>
        <p:sp>
          <p:nvSpPr>
            <p:cNvPr name="Freeform 27" id="27"/>
            <p:cNvSpPr/>
            <p:nvPr/>
          </p:nvSpPr>
          <p:spPr>
            <a:xfrm flipH="false" flipV="false" rot="0">
              <a:off x="303786" y="94489"/>
              <a:ext cx="332362" cy="79503"/>
            </a:xfrm>
            <a:custGeom>
              <a:avLst/>
              <a:gdLst/>
              <a:ahLst/>
              <a:cxnLst/>
              <a:rect r="r" b="b" t="t" l="l"/>
              <a:pathLst>
                <a:path h="79503" w="332362">
                  <a:moveTo>
                    <a:pt x="186438" y="13843"/>
                  </a:moveTo>
                  <a:cubicBezTo>
                    <a:pt x="196598" y="13843"/>
                    <a:pt x="205234" y="21717"/>
                    <a:pt x="207901" y="32385"/>
                  </a:cubicBezTo>
                  <a:lnTo>
                    <a:pt x="164975" y="32385"/>
                  </a:lnTo>
                  <a:cubicBezTo>
                    <a:pt x="167642" y="21717"/>
                    <a:pt x="176278" y="13843"/>
                    <a:pt x="186438" y="13843"/>
                  </a:cubicBezTo>
                  <a:close/>
                  <a:moveTo>
                    <a:pt x="18670" y="889"/>
                  </a:moveTo>
                  <a:cubicBezTo>
                    <a:pt x="8382" y="889"/>
                    <a:pt x="127" y="9779"/>
                    <a:pt x="127" y="20955"/>
                  </a:cubicBezTo>
                  <a:cubicBezTo>
                    <a:pt x="127" y="29464"/>
                    <a:pt x="5080" y="36830"/>
                    <a:pt x="12065" y="39624"/>
                  </a:cubicBezTo>
                  <a:lnTo>
                    <a:pt x="47372" y="53595"/>
                  </a:lnTo>
                  <a:cubicBezTo>
                    <a:pt x="49150" y="54357"/>
                    <a:pt x="50420" y="56135"/>
                    <a:pt x="50420" y="58294"/>
                  </a:cubicBezTo>
                  <a:cubicBezTo>
                    <a:pt x="50420" y="61088"/>
                    <a:pt x="48261" y="63374"/>
                    <a:pt x="45721" y="63374"/>
                  </a:cubicBezTo>
                  <a:lnTo>
                    <a:pt x="0" y="63374"/>
                  </a:lnTo>
                  <a:lnTo>
                    <a:pt x="0" y="78360"/>
                  </a:lnTo>
                  <a:lnTo>
                    <a:pt x="45975" y="78360"/>
                  </a:lnTo>
                  <a:cubicBezTo>
                    <a:pt x="56262" y="78360"/>
                    <a:pt x="64898" y="69343"/>
                    <a:pt x="64898" y="58294"/>
                  </a:cubicBezTo>
                  <a:cubicBezTo>
                    <a:pt x="64898" y="49784"/>
                    <a:pt x="59564" y="42418"/>
                    <a:pt x="52579" y="39624"/>
                  </a:cubicBezTo>
                  <a:lnTo>
                    <a:pt x="17273" y="25654"/>
                  </a:lnTo>
                  <a:cubicBezTo>
                    <a:pt x="15495" y="24892"/>
                    <a:pt x="14225" y="23114"/>
                    <a:pt x="14225" y="20955"/>
                  </a:cubicBezTo>
                  <a:cubicBezTo>
                    <a:pt x="14225" y="18161"/>
                    <a:pt x="16384" y="15875"/>
                    <a:pt x="18924" y="15875"/>
                  </a:cubicBezTo>
                  <a:lnTo>
                    <a:pt x="57278" y="15875"/>
                  </a:lnTo>
                  <a:lnTo>
                    <a:pt x="57278" y="889"/>
                  </a:lnTo>
                  <a:close/>
                  <a:moveTo>
                    <a:pt x="275085" y="889"/>
                  </a:moveTo>
                  <a:lnTo>
                    <a:pt x="275085" y="15875"/>
                  </a:lnTo>
                  <a:lnTo>
                    <a:pt x="313439" y="15875"/>
                  </a:lnTo>
                  <a:cubicBezTo>
                    <a:pt x="316106" y="15875"/>
                    <a:pt x="318138" y="18161"/>
                    <a:pt x="318138" y="20955"/>
                  </a:cubicBezTo>
                  <a:cubicBezTo>
                    <a:pt x="318138" y="23114"/>
                    <a:pt x="316868" y="25019"/>
                    <a:pt x="315090" y="25654"/>
                  </a:cubicBezTo>
                  <a:lnTo>
                    <a:pt x="279784" y="39624"/>
                  </a:lnTo>
                  <a:cubicBezTo>
                    <a:pt x="272799" y="42545"/>
                    <a:pt x="267845" y="49784"/>
                    <a:pt x="267845" y="58294"/>
                  </a:cubicBezTo>
                  <a:cubicBezTo>
                    <a:pt x="267845" y="69343"/>
                    <a:pt x="276101" y="78360"/>
                    <a:pt x="286388" y="78360"/>
                  </a:cubicBezTo>
                  <a:lnTo>
                    <a:pt x="332362" y="78360"/>
                  </a:lnTo>
                  <a:lnTo>
                    <a:pt x="332362" y="63374"/>
                  </a:lnTo>
                  <a:lnTo>
                    <a:pt x="248160" y="63374"/>
                  </a:lnTo>
                  <a:cubicBezTo>
                    <a:pt x="245493" y="63374"/>
                    <a:pt x="243461" y="61088"/>
                    <a:pt x="243461" y="58294"/>
                  </a:cubicBezTo>
                  <a:cubicBezTo>
                    <a:pt x="243461" y="56135"/>
                    <a:pt x="244731" y="54230"/>
                    <a:pt x="246509" y="53594"/>
                  </a:cubicBezTo>
                  <a:lnTo>
                    <a:pt x="281816" y="39624"/>
                  </a:lnTo>
                  <a:cubicBezTo>
                    <a:pt x="288801" y="36703"/>
                    <a:pt x="293754" y="29464"/>
                    <a:pt x="293754" y="20955"/>
                  </a:cubicBezTo>
                  <a:cubicBezTo>
                    <a:pt x="293754" y="9906"/>
                    <a:pt x="285499" y="889"/>
                    <a:pt x="275212" y="889"/>
                  </a:cubicBezTo>
                  <a:close/>
                  <a:moveTo>
                    <a:pt x="113285" y="889"/>
                  </a:moveTo>
                  <a:lnTo>
                    <a:pt x="113285" y="48260"/>
                  </a:lnTo>
                  <a:cubicBezTo>
                    <a:pt x="113285" y="65533"/>
                    <a:pt x="124842" y="79376"/>
                    <a:pt x="145036" y="79376"/>
                  </a:cubicBezTo>
                  <a:cubicBezTo>
                    <a:pt x="165229" y="79376"/>
                    <a:pt x="176786" y="65533"/>
                    <a:pt x="176786" y="48260"/>
                  </a:cubicBezTo>
                  <a:lnTo>
                    <a:pt x="176659" y="1016"/>
                  </a:lnTo>
                  <a:lnTo>
                    <a:pt x="122810" y="1016"/>
                  </a:lnTo>
                  <a:lnTo>
                    <a:pt x="122937" y="47244"/>
                  </a:lnTo>
                  <a:cubicBezTo>
                    <a:pt x="122937" y="58929"/>
                    <a:pt x="116333" y="65025"/>
                    <a:pt x="106300" y="65025"/>
                  </a:cubicBezTo>
                  <a:cubicBezTo>
                    <a:pt x="96267" y="65025"/>
                    <a:pt x="89536" y="58929"/>
                    <a:pt x="89663" y="47244"/>
                  </a:cubicBezTo>
                  <a:lnTo>
                    <a:pt x="89663" y="1016"/>
                  </a:lnTo>
                  <a:close/>
                  <a:moveTo>
                    <a:pt x="201551" y="0"/>
                  </a:moveTo>
                  <a:cubicBezTo>
                    <a:pt x="180850" y="0"/>
                    <a:pt x="164467" y="17780"/>
                    <a:pt x="164467" y="39751"/>
                  </a:cubicBezTo>
                  <a:cubicBezTo>
                    <a:pt x="164467" y="61723"/>
                    <a:pt x="180850" y="79503"/>
                    <a:pt x="201551" y="79503"/>
                  </a:cubicBezTo>
                  <a:cubicBezTo>
                    <a:pt x="214251" y="79503"/>
                    <a:pt x="224665" y="74042"/>
                    <a:pt x="232158" y="64263"/>
                  </a:cubicBezTo>
                  <a:lnTo>
                    <a:pt x="232412" y="64009"/>
                  </a:lnTo>
                  <a:lnTo>
                    <a:pt x="220855" y="55119"/>
                  </a:lnTo>
                  <a:cubicBezTo>
                    <a:pt x="215648" y="61723"/>
                    <a:pt x="209298" y="65406"/>
                    <a:pt x="201551" y="65406"/>
                  </a:cubicBezTo>
                  <a:cubicBezTo>
                    <a:pt x="190883" y="65406"/>
                    <a:pt x="181866" y="56770"/>
                    <a:pt x="179707" y="45339"/>
                  </a:cubicBezTo>
                  <a:lnTo>
                    <a:pt x="237492" y="45339"/>
                  </a:lnTo>
                  <a:cubicBezTo>
                    <a:pt x="237746" y="43561"/>
                    <a:pt x="237873" y="41529"/>
                    <a:pt x="237873" y="39751"/>
                  </a:cubicBezTo>
                  <a:cubicBezTo>
                    <a:pt x="237873" y="17780"/>
                    <a:pt x="222252" y="0"/>
                    <a:pt x="201551" y="0"/>
                  </a:cubicBezTo>
                  <a:close/>
                </a:path>
              </a:pathLst>
            </a:custGeom>
            <a:solidFill>
              <a:srgbClr val="202352"/>
            </a:solidFill>
          </p:spPr>
        </p:sp>
      </p:grpSp>
      <p:grpSp>
        <p:nvGrpSpPr>
          <p:cNvPr name="Group 28" id="28"/>
          <p:cNvGrpSpPr/>
          <p:nvPr/>
        </p:nvGrpSpPr>
        <p:grpSpPr>
          <a:xfrm rot="0">
            <a:off x="9963345" y="6252982"/>
            <a:ext cx="1080292" cy="603361"/>
            <a:chOff x="0" y="0"/>
            <a:chExt cx="960260" cy="536321"/>
          </a:xfrm>
        </p:grpSpPr>
        <p:sp>
          <p:nvSpPr>
            <p:cNvPr name="Freeform 29" id="29"/>
            <p:cNvSpPr/>
            <p:nvPr/>
          </p:nvSpPr>
          <p:spPr>
            <a:xfrm flipH="false" flipV="false" rot="0">
              <a:off x="0" y="0"/>
              <a:ext cx="960247" cy="536321"/>
            </a:xfrm>
            <a:custGeom>
              <a:avLst/>
              <a:gdLst/>
              <a:ahLst/>
              <a:cxnLst/>
              <a:rect r="r" b="b" t="t" l="l"/>
              <a:pathLst>
                <a:path h="536321" w="960247">
                  <a:moveTo>
                    <a:pt x="0" y="0"/>
                  </a:moveTo>
                  <a:lnTo>
                    <a:pt x="0" y="536321"/>
                  </a:lnTo>
                  <a:lnTo>
                    <a:pt x="960247" y="536321"/>
                  </a:lnTo>
                  <a:lnTo>
                    <a:pt x="960247" y="0"/>
                  </a:lnTo>
                  <a:close/>
                </a:path>
              </a:pathLst>
            </a:custGeom>
            <a:blipFill>
              <a:blip r:embed="rId17"/>
              <a:stretch>
                <a:fillRect l="0" t="0" r="-17" b="-2"/>
              </a:stretch>
            </a:blipFill>
          </p:spPr>
        </p:sp>
      </p:grpSp>
      <p:grpSp>
        <p:nvGrpSpPr>
          <p:cNvPr name="Group 30" id="30"/>
          <p:cNvGrpSpPr/>
          <p:nvPr/>
        </p:nvGrpSpPr>
        <p:grpSpPr>
          <a:xfrm rot="0">
            <a:off x="9598514" y="6840312"/>
            <a:ext cx="1809955" cy="416952"/>
            <a:chOff x="0" y="0"/>
            <a:chExt cx="1608849" cy="370624"/>
          </a:xfrm>
        </p:grpSpPr>
        <p:sp>
          <p:nvSpPr>
            <p:cNvPr name="Freeform 31" id="31"/>
            <p:cNvSpPr/>
            <p:nvPr/>
          </p:nvSpPr>
          <p:spPr>
            <a:xfrm flipH="false" flipV="false" rot="0">
              <a:off x="0" y="0"/>
              <a:ext cx="1608836" cy="370586"/>
            </a:xfrm>
            <a:custGeom>
              <a:avLst/>
              <a:gdLst/>
              <a:ahLst/>
              <a:cxnLst/>
              <a:rect r="r" b="b" t="t" l="l"/>
              <a:pathLst>
                <a:path h="370586" w="1608836">
                  <a:moveTo>
                    <a:pt x="0" y="0"/>
                  </a:moveTo>
                  <a:lnTo>
                    <a:pt x="0" y="370586"/>
                  </a:lnTo>
                  <a:lnTo>
                    <a:pt x="1608836" y="370586"/>
                  </a:lnTo>
                  <a:lnTo>
                    <a:pt x="1608836" y="0"/>
                  </a:lnTo>
                  <a:close/>
                </a:path>
              </a:pathLst>
            </a:custGeom>
            <a:blipFill>
              <a:blip r:embed="rId18"/>
              <a:stretch>
                <a:fillRect l="0" t="0" r="-10" b="-10"/>
              </a:stretch>
            </a:blipFill>
          </p:spPr>
        </p:sp>
      </p:grpSp>
      <p:grpSp>
        <p:nvGrpSpPr>
          <p:cNvPr name="Group 32" id="32"/>
          <p:cNvGrpSpPr/>
          <p:nvPr/>
        </p:nvGrpSpPr>
        <p:grpSpPr>
          <a:xfrm rot="0">
            <a:off x="9716786" y="8406536"/>
            <a:ext cx="661811" cy="666740"/>
            <a:chOff x="0" y="0"/>
            <a:chExt cx="441211" cy="444487"/>
          </a:xfrm>
        </p:grpSpPr>
        <p:sp>
          <p:nvSpPr>
            <p:cNvPr name="Freeform 33" id="33"/>
            <p:cNvSpPr/>
            <p:nvPr/>
          </p:nvSpPr>
          <p:spPr>
            <a:xfrm flipH="false" flipV="false" rot="0">
              <a:off x="189485" y="323592"/>
              <a:ext cx="12192" cy="16637"/>
            </a:xfrm>
            <a:custGeom>
              <a:avLst/>
              <a:gdLst/>
              <a:ahLst/>
              <a:cxnLst/>
              <a:rect r="r" b="b" t="t" l="l"/>
              <a:pathLst>
                <a:path h="16637" w="12192">
                  <a:moveTo>
                    <a:pt x="6096" y="0"/>
                  </a:moveTo>
                  <a:cubicBezTo>
                    <a:pt x="1651" y="0"/>
                    <a:pt x="0" y="4191"/>
                    <a:pt x="0" y="8001"/>
                  </a:cubicBezTo>
                  <a:cubicBezTo>
                    <a:pt x="0" y="10541"/>
                    <a:pt x="635" y="16637"/>
                    <a:pt x="6096" y="16637"/>
                  </a:cubicBezTo>
                  <a:cubicBezTo>
                    <a:pt x="11557" y="16637"/>
                    <a:pt x="12192" y="10668"/>
                    <a:pt x="12192" y="8001"/>
                  </a:cubicBezTo>
                  <a:cubicBezTo>
                    <a:pt x="12192" y="6096"/>
                    <a:pt x="11811" y="0"/>
                    <a:pt x="6096" y="0"/>
                  </a:cubicBezTo>
                </a:path>
              </a:pathLst>
            </a:custGeom>
            <a:solidFill>
              <a:srgbClr val="CC132E"/>
            </a:solidFill>
          </p:spPr>
        </p:sp>
        <p:sp>
          <p:nvSpPr>
            <p:cNvPr name="Freeform 34" id="34"/>
            <p:cNvSpPr/>
            <p:nvPr/>
          </p:nvSpPr>
          <p:spPr>
            <a:xfrm flipH="false" flipV="false" rot="0">
              <a:off x="306199" y="330577"/>
              <a:ext cx="8136" cy="9398"/>
            </a:xfrm>
            <a:custGeom>
              <a:avLst/>
              <a:gdLst/>
              <a:ahLst/>
              <a:cxnLst/>
              <a:rect r="r" b="b" t="t" l="l"/>
              <a:pathLst>
                <a:path h="9398" w="8136">
                  <a:moveTo>
                    <a:pt x="0" y="6096"/>
                  </a:moveTo>
                  <a:cubicBezTo>
                    <a:pt x="0" y="8128"/>
                    <a:pt x="1397" y="9398"/>
                    <a:pt x="2667" y="9398"/>
                  </a:cubicBezTo>
                  <a:cubicBezTo>
                    <a:pt x="3810" y="9398"/>
                    <a:pt x="4953" y="8763"/>
                    <a:pt x="5842" y="7747"/>
                  </a:cubicBezTo>
                  <a:cubicBezTo>
                    <a:pt x="6731" y="6731"/>
                    <a:pt x="8255" y="4318"/>
                    <a:pt x="8128" y="0"/>
                  </a:cubicBezTo>
                  <a:lnTo>
                    <a:pt x="4953" y="889"/>
                  </a:lnTo>
                  <a:cubicBezTo>
                    <a:pt x="1524" y="1905"/>
                    <a:pt x="0" y="3556"/>
                    <a:pt x="0" y="5969"/>
                  </a:cubicBezTo>
                </a:path>
              </a:pathLst>
            </a:custGeom>
            <a:solidFill>
              <a:srgbClr val="CC132E"/>
            </a:solidFill>
          </p:spPr>
        </p:sp>
        <p:sp>
          <p:nvSpPr>
            <p:cNvPr name="Freeform 35" id="35"/>
            <p:cNvSpPr/>
            <p:nvPr/>
          </p:nvSpPr>
          <p:spPr>
            <a:xfrm flipH="false" flipV="false" rot="0">
              <a:off x="274322" y="323592"/>
              <a:ext cx="10033" cy="5461"/>
            </a:xfrm>
            <a:custGeom>
              <a:avLst/>
              <a:gdLst/>
              <a:ahLst/>
              <a:cxnLst/>
              <a:rect r="r" b="b" t="t" l="l"/>
              <a:pathLst>
                <a:path h="5461" w="10033">
                  <a:moveTo>
                    <a:pt x="5588" y="0"/>
                  </a:moveTo>
                  <a:cubicBezTo>
                    <a:pt x="2540" y="0"/>
                    <a:pt x="635" y="1905"/>
                    <a:pt x="0" y="5461"/>
                  </a:cubicBezTo>
                  <a:lnTo>
                    <a:pt x="10033" y="5461"/>
                  </a:lnTo>
                  <a:cubicBezTo>
                    <a:pt x="9906" y="3683"/>
                    <a:pt x="9398" y="0"/>
                    <a:pt x="5588" y="0"/>
                  </a:cubicBezTo>
                </a:path>
              </a:pathLst>
            </a:custGeom>
            <a:solidFill>
              <a:srgbClr val="CC132E"/>
            </a:solidFill>
          </p:spPr>
        </p:sp>
        <p:sp>
          <p:nvSpPr>
            <p:cNvPr name="Freeform 36" id="36"/>
            <p:cNvSpPr/>
            <p:nvPr/>
          </p:nvSpPr>
          <p:spPr>
            <a:xfrm flipH="false" flipV="false" rot="0">
              <a:off x="101474" y="323592"/>
              <a:ext cx="10033" cy="5461"/>
            </a:xfrm>
            <a:custGeom>
              <a:avLst/>
              <a:gdLst/>
              <a:ahLst/>
              <a:cxnLst/>
              <a:rect r="r" b="b" t="t" l="l"/>
              <a:pathLst>
                <a:path h="5461" w="10033">
                  <a:moveTo>
                    <a:pt x="5588" y="0"/>
                  </a:moveTo>
                  <a:cubicBezTo>
                    <a:pt x="1778" y="0"/>
                    <a:pt x="508" y="2921"/>
                    <a:pt x="0" y="5461"/>
                  </a:cubicBezTo>
                  <a:lnTo>
                    <a:pt x="10033" y="5461"/>
                  </a:lnTo>
                  <a:cubicBezTo>
                    <a:pt x="9906" y="2032"/>
                    <a:pt x="8255" y="0"/>
                    <a:pt x="5588" y="0"/>
                  </a:cubicBezTo>
                </a:path>
              </a:pathLst>
            </a:custGeom>
            <a:solidFill>
              <a:srgbClr val="CC132E"/>
            </a:solidFill>
          </p:spPr>
        </p:sp>
        <p:sp>
          <p:nvSpPr>
            <p:cNvPr name="Freeform 37" id="37"/>
            <p:cNvSpPr/>
            <p:nvPr/>
          </p:nvSpPr>
          <p:spPr>
            <a:xfrm flipH="false" flipV="false" rot="0">
              <a:off x="63500" y="63499"/>
              <a:ext cx="314200" cy="317369"/>
            </a:xfrm>
            <a:custGeom>
              <a:avLst/>
              <a:gdLst/>
              <a:ahLst/>
              <a:cxnLst/>
              <a:rect r="r" b="b" t="t" l="l"/>
              <a:pathLst>
                <a:path h="317369" w="314200">
                  <a:moveTo>
                    <a:pt x="153925" y="118871"/>
                  </a:moveTo>
                  <a:cubicBezTo>
                    <a:pt x="158497" y="119760"/>
                    <a:pt x="162434" y="122427"/>
                    <a:pt x="165101" y="126364"/>
                  </a:cubicBezTo>
                  <a:cubicBezTo>
                    <a:pt x="167768" y="130300"/>
                    <a:pt x="168657" y="134999"/>
                    <a:pt x="167768" y="139698"/>
                  </a:cubicBezTo>
                  <a:cubicBezTo>
                    <a:pt x="166117" y="147953"/>
                    <a:pt x="158878" y="154049"/>
                    <a:pt x="150496" y="154049"/>
                  </a:cubicBezTo>
                  <a:cubicBezTo>
                    <a:pt x="149353" y="154049"/>
                    <a:pt x="148210" y="153922"/>
                    <a:pt x="147194" y="153668"/>
                  </a:cubicBezTo>
                  <a:cubicBezTo>
                    <a:pt x="137669" y="151763"/>
                    <a:pt x="131446" y="142492"/>
                    <a:pt x="133351" y="132840"/>
                  </a:cubicBezTo>
                  <a:lnTo>
                    <a:pt x="134240" y="132967"/>
                  </a:lnTo>
                  <a:cubicBezTo>
                    <a:pt x="134240" y="136523"/>
                    <a:pt x="135510" y="139952"/>
                    <a:pt x="138050" y="142492"/>
                  </a:cubicBezTo>
                  <a:cubicBezTo>
                    <a:pt x="140590" y="145032"/>
                    <a:pt x="143892" y="146556"/>
                    <a:pt x="147448" y="146556"/>
                  </a:cubicBezTo>
                  <a:cubicBezTo>
                    <a:pt x="153544" y="146556"/>
                    <a:pt x="158243" y="142873"/>
                    <a:pt x="160275" y="136650"/>
                  </a:cubicBezTo>
                  <a:cubicBezTo>
                    <a:pt x="162434" y="129919"/>
                    <a:pt x="159767" y="123062"/>
                    <a:pt x="153671" y="119633"/>
                  </a:cubicBezTo>
                  <a:lnTo>
                    <a:pt x="153925" y="118871"/>
                  </a:lnTo>
                  <a:close/>
                  <a:moveTo>
                    <a:pt x="157989" y="91693"/>
                  </a:moveTo>
                  <a:cubicBezTo>
                    <a:pt x="171197" y="91693"/>
                    <a:pt x="183136" y="98043"/>
                    <a:pt x="189994" y="108711"/>
                  </a:cubicBezTo>
                  <a:cubicBezTo>
                    <a:pt x="195455" y="117093"/>
                    <a:pt x="197106" y="127380"/>
                    <a:pt x="194693" y="137412"/>
                  </a:cubicBezTo>
                  <a:cubicBezTo>
                    <a:pt x="192280" y="147445"/>
                    <a:pt x="186311" y="155954"/>
                    <a:pt x="177929" y="161542"/>
                  </a:cubicBezTo>
                  <a:lnTo>
                    <a:pt x="177421" y="160907"/>
                  </a:lnTo>
                  <a:cubicBezTo>
                    <a:pt x="190121" y="148334"/>
                    <a:pt x="192153" y="128903"/>
                    <a:pt x="182374" y="113664"/>
                  </a:cubicBezTo>
                  <a:cubicBezTo>
                    <a:pt x="175388" y="102742"/>
                    <a:pt x="163577" y="96138"/>
                    <a:pt x="150877" y="96138"/>
                  </a:cubicBezTo>
                  <a:cubicBezTo>
                    <a:pt x="146305" y="96138"/>
                    <a:pt x="141733" y="97027"/>
                    <a:pt x="137542" y="98678"/>
                  </a:cubicBezTo>
                  <a:lnTo>
                    <a:pt x="137161" y="97916"/>
                  </a:lnTo>
                  <a:cubicBezTo>
                    <a:pt x="143384" y="93852"/>
                    <a:pt x="150623" y="91693"/>
                    <a:pt x="158243" y="91693"/>
                  </a:cubicBezTo>
                  <a:close/>
                  <a:moveTo>
                    <a:pt x="128398" y="101980"/>
                  </a:moveTo>
                  <a:lnTo>
                    <a:pt x="128906" y="102615"/>
                  </a:lnTo>
                  <a:cubicBezTo>
                    <a:pt x="111634" y="119633"/>
                    <a:pt x="108967" y="148588"/>
                    <a:pt x="122810" y="170051"/>
                  </a:cubicBezTo>
                  <a:cubicBezTo>
                    <a:pt x="132208" y="184656"/>
                    <a:pt x="147448" y="193038"/>
                    <a:pt x="164720" y="193038"/>
                  </a:cubicBezTo>
                  <a:cubicBezTo>
                    <a:pt x="171451" y="193038"/>
                    <a:pt x="178183" y="191768"/>
                    <a:pt x="184660" y="189101"/>
                  </a:cubicBezTo>
                  <a:lnTo>
                    <a:pt x="185041" y="189863"/>
                  </a:lnTo>
                  <a:cubicBezTo>
                    <a:pt x="176405" y="195451"/>
                    <a:pt x="166371" y="198499"/>
                    <a:pt x="155830" y="198499"/>
                  </a:cubicBezTo>
                  <a:cubicBezTo>
                    <a:pt x="137669" y="198499"/>
                    <a:pt x="121032" y="189736"/>
                    <a:pt x="111634" y="175004"/>
                  </a:cubicBezTo>
                  <a:cubicBezTo>
                    <a:pt x="104141" y="163320"/>
                    <a:pt x="101855" y="149223"/>
                    <a:pt x="105157" y="135253"/>
                  </a:cubicBezTo>
                  <a:cubicBezTo>
                    <a:pt x="108459" y="121411"/>
                    <a:pt x="116714" y="109600"/>
                    <a:pt x="128398" y="101853"/>
                  </a:cubicBezTo>
                  <a:close/>
                  <a:moveTo>
                    <a:pt x="137415" y="58292"/>
                  </a:moveTo>
                  <a:cubicBezTo>
                    <a:pt x="148972" y="58292"/>
                    <a:pt x="160275" y="60832"/>
                    <a:pt x="170816" y="65785"/>
                  </a:cubicBezTo>
                  <a:lnTo>
                    <a:pt x="170562" y="66674"/>
                  </a:lnTo>
                  <a:cubicBezTo>
                    <a:pt x="164085" y="65150"/>
                    <a:pt x="157481" y="64261"/>
                    <a:pt x="150750" y="64261"/>
                  </a:cubicBezTo>
                  <a:cubicBezTo>
                    <a:pt x="119127" y="64261"/>
                    <a:pt x="90425" y="82041"/>
                    <a:pt x="77852" y="109473"/>
                  </a:cubicBezTo>
                  <a:cubicBezTo>
                    <a:pt x="61977" y="143762"/>
                    <a:pt x="73407" y="186942"/>
                    <a:pt x="104522" y="210055"/>
                  </a:cubicBezTo>
                  <a:lnTo>
                    <a:pt x="104141" y="210817"/>
                  </a:lnTo>
                  <a:cubicBezTo>
                    <a:pt x="84964" y="201801"/>
                    <a:pt x="70486" y="185799"/>
                    <a:pt x="63247" y="165733"/>
                  </a:cubicBezTo>
                  <a:cubicBezTo>
                    <a:pt x="56008" y="145667"/>
                    <a:pt x="56897" y="123951"/>
                    <a:pt x="65914" y="104647"/>
                  </a:cubicBezTo>
                  <a:cubicBezTo>
                    <a:pt x="78868" y="76580"/>
                    <a:pt x="107062" y="58419"/>
                    <a:pt x="137669" y="58419"/>
                  </a:cubicBezTo>
                  <a:close/>
                  <a:moveTo>
                    <a:pt x="184152" y="38354"/>
                  </a:moveTo>
                  <a:cubicBezTo>
                    <a:pt x="208790" y="45085"/>
                    <a:pt x="229745" y="61086"/>
                    <a:pt x="243080" y="83692"/>
                  </a:cubicBezTo>
                  <a:cubicBezTo>
                    <a:pt x="256415" y="106425"/>
                    <a:pt x="260225" y="132459"/>
                    <a:pt x="253621" y="157224"/>
                  </a:cubicBezTo>
                  <a:cubicBezTo>
                    <a:pt x="242572" y="198753"/>
                    <a:pt x="204218" y="227708"/>
                    <a:pt x="160275" y="227708"/>
                  </a:cubicBezTo>
                  <a:cubicBezTo>
                    <a:pt x="151766" y="227708"/>
                    <a:pt x="143257" y="226565"/>
                    <a:pt x="134875" y="224279"/>
                  </a:cubicBezTo>
                  <a:lnTo>
                    <a:pt x="135002" y="223390"/>
                  </a:lnTo>
                  <a:cubicBezTo>
                    <a:pt x="137161" y="223517"/>
                    <a:pt x="139320" y="223644"/>
                    <a:pt x="141606" y="223644"/>
                  </a:cubicBezTo>
                  <a:cubicBezTo>
                    <a:pt x="163069" y="223644"/>
                    <a:pt x="184660" y="217040"/>
                    <a:pt x="202440" y="204975"/>
                  </a:cubicBezTo>
                  <a:cubicBezTo>
                    <a:pt x="221363" y="192149"/>
                    <a:pt x="234190" y="174496"/>
                    <a:pt x="239651" y="153795"/>
                  </a:cubicBezTo>
                  <a:cubicBezTo>
                    <a:pt x="245366" y="132332"/>
                    <a:pt x="242445" y="108584"/>
                    <a:pt x="231396" y="86867"/>
                  </a:cubicBezTo>
                  <a:cubicBezTo>
                    <a:pt x="220855" y="66039"/>
                    <a:pt x="203964" y="49022"/>
                    <a:pt x="183898" y="38989"/>
                  </a:cubicBezTo>
                  <a:lnTo>
                    <a:pt x="184152" y="38100"/>
                  </a:lnTo>
                  <a:close/>
                  <a:moveTo>
                    <a:pt x="107062" y="256283"/>
                  </a:moveTo>
                  <a:cubicBezTo>
                    <a:pt x="108332" y="256283"/>
                    <a:pt x="109856" y="257172"/>
                    <a:pt x="111126" y="258696"/>
                  </a:cubicBezTo>
                  <a:lnTo>
                    <a:pt x="111380" y="258950"/>
                  </a:lnTo>
                  <a:lnTo>
                    <a:pt x="109094" y="262125"/>
                  </a:lnTo>
                  <a:lnTo>
                    <a:pt x="108713" y="261998"/>
                  </a:lnTo>
                  <a:cubicBezTo>
                    <a:pt x="107824" y="261490"/>
                    <a:pt x="106935" y="261109"/>
                    <a:pt x="105919" y="261109"/>
                  </a:cubicBezTo>
                  <a:cubicBezTo>
                    <a:pt x="103887" y="261109"/>
                    <a:pt x="102744" y="263522"/>
                    <a:pt x="102744" y="267586"/>
                  </a:cubicBezTo>
                  <a:lnTo>
                    <a:pt x="102744" y="280032"/>
                  </a:lnTo>
                  <a:lnTo>
                    <a:pt x="97791" y="280032"/>
                  </a:lnTo>
                  <a:lnTo>
                    <a:pt x="97791" y="256410"/>
                  </a:lnTo>
                  <a:lnTo>
                    <a:pt x="102109" y="259458"/>
                  </a:lnTo>
                  <a:lnTo>
                    <a:pt x="103379" y="258061"/>
                  </a:lnTo>
                  <a:cubicBezTo>
                    <a:pt x="104395" y="257045"/>
                    <a:pt x="105919" y="256283"/>
                    <a:pt x="107062" y="256283"/>
                  </a:cubicBezTo>
                  <a:close/>
                  <a:moveTo>
                    <a:pt x="186438" y="245361"/>
                  </a:moveTo>
                  <a:lnTo>
                    <a:pt x="191391" y="248790"/>
                  </a:lnTo>
                  <a:lnTo>
                    <a:pt x="191391" y="280032"/>
                  </a:lnTo>
                  <a:lnTo>
                    <a:pt x="186438" y="280032"/>
                  </a:lnTo>
                  <a:lnTo>
                    <a:pt x="186438" y="245361"/>
                  </a:lnTo>
                  <a:close/>
                  <a:moveTo>
                    <a:pt x="277116" y="256283"/>
                  </a:moveTo>
                  <a:cubicBezTo>
                    <a:pt x="278386" y="256283"/>
                    <a:pt x="279910" y="257172"/>
                    <a:pt x="281180" y="258696"/>
                  </a:cubicBezTo>
                  <a:lnTo>
                    <a:pt x="281434" y="258950"/>
                  </a:lnTo>
                  <a:lnTo>
                    <a:pt x="281434" y="259077"/>
                  </a:lnTo>
                  <a:lnTo>
                    <a:pt x="279275" y="262252"/>
                  </a:lnTo>
                  <a:lnTo>
                    <a:pt x="278894" y="262125"/>
                  </a:lnTo>
                  <a:cubicBezTo>
                    <a:pt x="278005" y="261617"/>
                    <a:pt x="277116" y="261236"/>
                    <a:pt x="276100" y="261236"/>
                  </a:cubicBezTo>
                  <a:cubicBezTo>
                    <a:pt x="274068" y="261236"/>
                    <a:pt x="272925" y="263649"/>
                    <a:pt x="272925" y="267713"/>
                  </a:cubicBezTo>
                  <a:lnTo>
                    <a:pt x="272925" y="280158"/>
                  </a:lnTo>
                  <a:lnTo>
                    <a:pt x="267972" y="280158"/>
                  </a:lnTo>
                  <a:lnTo>
                    <a:pt x="267972" y="256410"/>
                  </a:lnTo>
                  <a:lnTo>
                    <a:pt x="272290" y="259458"/>
                  </a:lnTo>
                  <a:lnTo>
                    <a:pt x="273560" y="258061"/>
                  </a:lnTo>
                  <a:cubicBezTo>
                    <a:pt x="274576" y="257045"/>
                    <a:pt x="276100" y="256283"/>
                    <a:pt x="277243" y="256283"/>
                  </a:cubicBezTo>
                  <a:close/>
                  <a:moveTo>
                    <a:pt x="247144" y="256283"/>
                  </a:moveTo>
                  <a:cubicBezTo>
                    <a:pt x="252732" y="256283"/>
                    <a:pt x="255780" y="259204"/>
                    <a:pt x="255780" y="264284"/>
                  </a:cubicBezTo>
                  <a:cubicBezTo>
                    <a:pt x="255780" y="264411"/>
                    <a:pt x="255780" y="271904"/>
                    <a:pt x="255653" y="279397"/>
                  </a:cubicBezTo>
                  <a:lnTo>
                    <a:pt x="255780" y="279524"/>
                  </a:lnTo>
                  <a:lnTo>
                    <a:pt x="255526" y="280032"/>
                  </a:lnTo>
                  <a:lnTo>
                    <a:pt x="255272" y="280032"/>
                  </a:lnTo>
                  <a:cubicBezTo>
                    <a:pt x="255018" y="280032"/>
                    <a:pt x="255018" y="280032"/>
                    <a:pt x="251335" y="276349"/>
                  </a:cubicBezTo>
                  <a:lnTo>
                    <a:pt x="250319" y="277365"/>
                  </a:lnTo>
                  <a:cubicBezTo>
                    <a:pt x="248287" y="279397"/>
                    <a:pt x="246382" y="280412"/>
                    <a:pt x="244477" y="280412"/>
                  </a:cubicBezTo>
                  <a:cubicBezTo>
                    <a:pt x="240413" y="280412"/>
                    <a:pt x="237746" y="277492"/>
                    <a:pt x="237746" y="273047"/>
                  </a:cubicBezTo>
                  <a:cubicBezTo>
                    <a:pt x="237746" y="269364"/>
                    <a:pt x="240540" y="266443"/>
                    <a:pt x="245874" y="264919"/>
                  </a:cubicBezTo>
                  <a:lnTo>
                    <a:pt x="250827" y="263395"/>
                  </a:lnTo>
                  <a:cubicBezTo>
                    <a:pt x="250573" y="260982"/>
                    <a:pt x="248668" y="259712"/>
                    <a:pt x="246890" y="259712"/>
                  </a:cubicBezTo>
                  <a:cubicBezTo>
                    <a:pt x="244604" y="259712"/>
                    <a:pt x="243080" y="260601"/>
                    <a:pt x="241429" y="261998"/>
                  </a:cubicBezTo>
                  <a:lnTo>
                    <a:pt x="241048" y="262379"/>
                  </a:lnTo>
                  <a:lnTo>
                    <a:pt x="238889" y="259712"/>
                  </a:lnTo>
                  <a:lnTo>
                    <a:pt x="239143" y="259458"/>
                  </a:lnTo>
                  <a:cubicBezTo>
                    <a:pt x="241429" y="257299"/>
                    <a:pt x="243842" y="256283"/>
                    <a:pt x="247017" y="256283"/>
                  </a:cubicBezTo>
                  <a:close/>
                  <a:moveTo>
                    <a:pt x="83694" y="256791"/>
                  </a:moveTo>
                  <a:lnTo>
                    <a:pt x="83694" y="280412"/>
                  </a:lnTo>
                  <a:lnTo>
                    <a:pt x="79376" y="277492"/>
                  </a:lnTo>
                  <a:cubicBezTo>
                    <a:pt x="77598" y="279016"/>
                    <a:pt x="75439" y="280539"/>
                    <a:pt x="72264" y="280539"/>
                  </a:cubicBezTo>
                  <a:cubicBezTo>
                    <a:pt x="66803" y="280539"/>
                    <a:pt x="64009" y="277492"/>
                    <a:pt x="64009" y="271650"/>
                  </a:cubicBezTo>
                  <a:lnTo>
                    <a:pt x="64009" y="256791"/>
                  </a:lnTo>
                  <a:lnTo>
                    <a:pt x="68962" y="256791"/>
                  </a:lnTo>
                  <a:lnTo>
                    <a:pt x="68962" y="270634"/>
                  </a:lnTo>
                  <a:cubicBezTo>
                    <a:pt x="68962" y="274571"/>
                    <a:pt x="70613" y="276603"/>
                    <a:pt x="73788" y="276603"/>
                  </a:cubicBezTo>
                  <a:cubicBezTo>
                    <a:pt x="76836" y="276603"/>
                    <a:pt x="78868" y="273936"/>
                    <a:pt x="78868" y="270253"/>
                  </a:cubicBezTo>
                  <a:lnTo>
                    <a:pt x="78868" y="256791"/>
                  </a:lnTo>
                  <a:close/>
                  <a:moveTo>
                    <a:pt x="127255" y="256283"/>
                  </a:moveTo>
                  <a:cubicBezTo>
                    <a:pt x="132716" y="256283"/>
                    <a:pt x="138558" y="260474"/>
                    <a:pt x="138558" y="268094"/>
                  </a:cubicBezTo>
                  <a:cubicBezTo>
                    <a:pt x="138558" y="275460"/>
                    <a:pt x="133859" y="280539"/>
                    <a:pt x="127255" y="280539"/>
                  </a:cubicBezTo>
                  <a:cubicBezTo>
                    <a:pt x="120651" y="280539"/>
                    <a:pt x="115952" y="275460"/>
                    <a:pt x="115952" y="268094"/>
                  </a:cubicBezTo>
                  <a:cubicBezTo>
                    <a:pt x="115952" y="262379"/>
                    <a:pt x="119889" y="256283"/>
                    <a:pt x="127255" y="256283"/>
                  </a:cubicBezTo>
                  <a:close/>
                  <a:moveTo>
                    <a:pt x="162561" y="256283"/>
                  </a:moveTo>
                  <a:cubicBezTo>
                    <a:pt x="164974" y="256283"/>
                    <a:pt x="167133" y="256918"/>
                    <a:pt x="168784" y="258188"/>
                  </a:cubicBezTo>
                  <a:lnTo>
                    <a:pt x="169165" y="258442"/>
                  </a:lnTo>
                  <a:lnTo>
                    <a:pt x="167387" y="261490"/>
                  </a:lnTo>
                  <a:lnTo>
                    <a:pt x="167006" y="261363"/>
                  </a:lnTo>
                  <a:cubicBezTo>
                    <a:pt x="165990" y="260855"/>
                    <a:pt x="164339" y="260220"/>
                    <a:pt x="162688" y="260220"/>
                  </a:cubicBezTo>
                  <a:cubicBezTo>
                    <a:pt x="159132" y="260220"/>
                    <a:pt x="155449" y="262633"/>
                    <a:pt x="155449" y="268221"/>
                  </a:cubicBezTo>
                  <a:cubicBezTo>
                    <a:pt x="155449" y="272158"/>
                    <a:pt x="157354" y="276730"/>
                    <a:pt x="162688" y="276730"/>
                  </a:cubicBezTo>
                  <a:cubicBezTo>
                    <a:pt x="164593" y="276730"/>
                    <a:pt x="166244" y="276222"/>
                    <a:pt x="167768" y="275206"/>
                  </a:cubicBezTo>
                  <a:lnTo>
                    <a:pt x="168149" y="274952"/>
                  </a:lnTo>
                  <a:lnTo>
                    <a:pt x="169673" y="278000"/>
                  </a:lnTo>
                  <a:lnTo>
                    <a:pt x="169292" y="278254"/>
                  </a:lnTo>
                  <a:cubicBezTo>
                    <a:pt x="166879" y="280031"/>
                    <a:pt x="164085" y="280666"/>
                    <a:pt x="162434" y="280666"/>
                  </a:cubicBezTo>
                  <a:cubicBezTo>
                    <a:pt x="157735" y="280666"/>
                    <a:pt x="154306" y="279016"/>
                    <a:pt x="152274" y="275714"/>
                  </a:cubicBezTo>
                  <a:cubicBezTo>
                    <a:pt x="150369" y="272793"/>
                    <a:pt x="150242" y="269364"/>
                    <a:pt x="150242" y="268475"/>
                  </a:cubicBezTo>
                  <a:cubicBezTo>
                    <a:pt x="150242" y="262633"/>
                    <a:pt x="154179" y="256410"/>
                    <a:pt x="162688" y="256410"/>
                  </a:cubicBezTo>
                  <a:close/>
                  <a:moveTo>
                    <a:pt x="211711" y="256410"/>
                  </a:moveTo>
                  <a:cubicBezTo>
                    <a:pt x="214251" y="256410"/>
                    <a:pt x="216410" y="257299"/>
                    <a:pt x="217934" y="258950"/>
                  </a:cubicBezTo>
                  <a:cubicBezTo>
                    <a:pt x="219966" y="261109"/>
                    <a:pt x="220982" y="264792"/>
                    <a:pt x="220601" y="268856"/>
                  </a:cubicBezTo>
                  <a:lnTo>
                    <a:pt x="220601" y="269237"/>
                  </a:lnTo>
                  <a:lnTo>
                    <a:pt x="210568" y="269237"/>
                  </a:lnTo>
                  <a:cubicBezTo>
                    <a:pt x="210695" y="271396"/>
                    <a:pt x="211584" y="273428"/>
                    <a:pt x="212981" y="274825"/>
                  </a:cubicBezTo>
                  <a:cubicBezTo>
                    <a:pt x="214251" y="276095"/>
                    <a:pt x="215902" y="276857"/>
                    <a:pt x="217553" y="276857"/>
                  </a:cubicBezTo>
                  <a:cubicBezTo>
                    <a:pt x="219585" y="276857"/>
                    <a:pt x="221871" y="276095"/>
                    <a:pt x="223268" y="275079"/>
                  </a:cubicBezTo>
                  <a:lnTo>
                    <a:pt x="223649" y="274698"/>
                  </a:lnTo>
                  <a:lnTo>
                    <a:pt x="225300" y="277746"/>
                  </a:lnTo>
                  <a:lnTo>
                    <a:pt x="224919" y="278000"/>
                  </a:lnTo>
                  <a:cubicBezTo>
                    <a:pt x="222633" y="279651"/>
                    <a:pt x="219712" y="280666"/>
                    <a:pt x="217299" y="280666"/>
                  </a:cubicBezTo>
                  <a:cubicBezTo>
                    <a:pt x="209806" y="280666"/>
                    <a:pt x="205361" y="275968"/>
                    <a:pt x="205361" y="268094"/>
                  </a:cubicBezTo>
                  <a:cubicBezTo>
                    <a:pt x="205361" y="260220"/>
                    <a:pt x="211076" y="256410"/>
                    <a:pt x="216283" y="256410"/>
                  </a:cubicBezTo>
                  <a:close/>
                  <a:moveTo>
                    <a:pt x="43435" y="256410"/>
                  </a:moveTo>
                  <a:cubicBezTo>
                    <a:pt x="45975" y="256410"/>
                    <a:pt x="48134" y="257299"/>
                    <a:pt x="49658" y="258950"/>
                  </a:cubicBezTo>
                  <a:cubicBezTo>
                    <a:pt x="51690" y="261109"/>
                    <a:pt x="52706" y="264792"/>
                    <a:pt x="52325" y="268856"/>
                  </a:cubicBezTo>
                  <a:lnTo>
                    <a:pt x="52325" y="269237"/>
                  </a:lnTo>
                  <a:lnTo>
                    <a:pt x="37720" y="269237"/>
                  </a:lnTo>
                  <a:cubicBezTo>
                    <a:pt x="37847" y="271396"/>
                    <a:pt x="38609" y="273428"/>
                    <a:pt x="40133" y="274825"/>
                  </a:cubicBezTo>
                  <a:cubicBezTo>
                    <a:pt x="41403" y="276095"/>
                    <a:pt x="43054" y="276857"/>
                    <a:pt x="44705" y="276857"/>
                  </a:cubicBezTo>
                  <a:cubicBezTo>
                    <a:pt x="46610" y="276857"/>
                    <a:pt x="49023" y="276095"/>
                    <a:pt x="50420" y="275079"/>
                  </a:cubicBezTo>
                  <a:lnTo>
                    <a:pt x="50801" y="274698"/>
                  </a:lnTo>
                  <a:lnTo>
                    <a:pt x="52452" y="277746"/>
                  </a:lnTo>
                  <a:lnTo>
                    <a:pt x="52071" y="278000"/>
                  </a:lnTo>
                  <a:cubicBezTo>
                    <a:pt x="49785" y="279651"/>
                    <a:pt x="46864" y="280666"/>
                    <a:pt x="44451" y="280666"/>
                  </a:cubicBezTo>
                  <a:cubicBezTo>
                    <a:pt x="36958" y="280666"/>
                    <a:pt x="32513" y="275968"/>
                    <a:pt x="32513" y="268094"/>
                  </a:cubicBezTo>
                  <a:cubicBezTo>
                    <a:pt x="32513" y="260220"/>
                    <a:pt x="38228" y="256410"/>
                    <a:pt x="43435" y="256410"/>
                  </a:cubicBezTo>
                  <a:close/>
                  <a:moveTo>
                    <a:pt x="17654" y="0"/>
                  </a:moveTo>
                  <a:cubicBezTo>
                    <a:pt x="8382" y="0"/>
                    <a:pt x="889" y="7112"/>
                    <a:pt x="0" y="16129"/>
                  </a:cubicBezTo>
                  <a:lnTo>
                    <a:pt x="0" y="301240"/>
                  </a:lnTo>
                  <a:cubicBezTo>
                    <a:pt x="889" y="310384"/>
                    <a:pt x="8382" y="317369"/>
                    <a:pt x="17654" y="317369"/>
                  </a:cubicBezTo>
                  <a:lnTo>
                    <a:pt x="296547" y="317369"/>
                  </a:lnTo>
                  <a:cubicBezTo>
                    <a:pt x="306326" y="317369"/>
                    <a:pt x="314200" y="309368"/>
                    <a:pt x="314200" y="299462"/>
                  </a:cubicBezTo>
                  <a:lnTo>
                    <a:pt x="314200" y="17907"/>
                  </a:lnTo>
                  <a:cubicBezTo>
                    <a:pt x="314200" y="8001"/>
                    <a:pt x="306326" y="0"/>
                    <a:pt x="296547" y="0"/>
                  </a:cubicBezTo>
                  <a:close/>
                </a:path>
              </a:pathLst>
            </a:custGeom>
            <a:solidFill>
              <a:srgbClr val="CC132E"/>
            </a:solidFill>
          </p:spPr>
        </p:sp>
      </p:grpSp>
      <p:sp>
        <p:nvSpPr>
          <p:cNvPr name="Freeform 38" id="38"/>
          <p:cNvSpPr/>
          <p:nvPr/>
        </p:nvSpPr>
        <p:spPr>
          <a:xfrm flipH="false" flipV="false" rot="0">
            <a:off x="9879935" y="7859911"/>
            <a:ext cx="1247827" cy="533738"/>
          </a:xfrm>
          <a:custGeom>
            <a:avLst/>
            <a:gdLst/>
            <a:ahLst/>
            <a:cxnLst/>
            <a:rect r="r" b="b" t="t" l="l"/>
            <a:pathLst>
              <a:path h="533738" w="1247827">
                <a:moveTo>
                  <a:pt x="0" y="0"/>
                </a:moveTo>
                <a:lnTo>
                  <a:pt x="1247827" y="0"/>
                </a:lnTo>
                <a:lnTo>
                  <a:pt x="1247827" y="533738"/>
                </a:lnTo>
                <a:lnTo>
                  <a:pt x="0" y="533738"/>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39" id="39"/>
          <p:cNvSpPr/>
          <p:nvPr/>
        </p:nvSpPr>
        <p:spPr>
          <a:xfrm flipH="false" flipV="false" rot="0">
            <a:off x="14285886" y="5336238"/>
            <a:ext cx="1038630" cy="762281"/>
          </a:xfrm>
          <a:custGeom>
            <a:avLst/>
            <a:gdLst/>
            <a:ahLst/>
            <a:cxnLst/>
            <a:rect r="r" b="b" t="t" l="l"/>
            <a:pathLst>
              <a:path h="762281" w="1038630">
                <a:moveTo>
                  <a:pt x="0" y="0"/>
                </a:moveTo>
                <a:lnTo>
                  <a:pt x="1038629" y="0"/>
                </a:lnTo>
                <a:lnTo>
                  <a:pt x="1038629" y="762281"/>
                </a:lnTo>
                <a:lnTo>
                  <a:pt x="0" y="762281"/>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40" id="40"/>
          <p:cNvGrpSpPr/>
          <p:nvPr/>
        </p:nvGrpSpPr>
        <p:grpSpPr>
          <a:xfrm rot="0">
            <a:off x="13685811" y="6204861"/>
            <a:ext cx="813687" cy="767739"/>
            <a:chOff x="0" y="0"/>
            <a:chExt cx="723278" cy="682434"/>
          </a:xfrm>
        </p:grpSpPr>
        <p:sp>
          <p:nvSpPr>
            <p:cNvPr name="Freeform 41" id="41"/>
            <p:cNvSpPr/>
            <p:nvPr/>
          </p:nvSpPr>
          <p:spPr>
            <a:xfrm flipH="false" flipV="false" rot="0">
              <a:off x="0" y="0"/>
              <a:ext cx="723265" cy="682498"/>
            </a:xfrm>
            <a:custGeom>
              <a:avLst/>
              <a:gdLst/>
              <a:ahLst/>
              <a:cxnLst/>
              <a:rect r="r" b="b" t="t" l="l"/>
              <a:pathLst>
                <a:path h="682498" w="723265">
                  <a:moveTo>
                    <a:pt x="0" y="0"/>
                  </a:moveTo>
                  <a:lnTo>
                    <a:pt x="0" y="682498"/>
                  </a:lnTo>
                  <a:lnTo>
                    <a:pt x="723265" y="682498"/>
                  </a:lnTo>
                  <a:lnTo>
                    <a:pt x="723265" y="0"/>
                  </a:lnTo>
                  <a:close/>
                </a:path>
              </a:pathLst>
            </a:custGeom>
            <a:blipFill>
              <a:blip r:embed="rId23"/>
              <a:stretch>
                <a:fillRect l="0" t="0" r="-22" b="9"/>
              </a:stretch>
            </a:blipFill>
          </p:spPr>
        </p:sp>
      </p:grpSp>
      <p:grpSp>
        <p:nvGrpSpPr>
          <p:cNvPr name="Group 42" id="42"/>
          <p:cNvGrpSpPr/>
          <p:nvPr/>
        </p:nvGrpSpPr>
        <p:grpSpPr>
          <a:xfrm rot="0">
            <a:off x="14984601" y="6329148"/>
            <a:ext cx="934131" cy="603361"/>
            <a:chOff x="0" y="0"/>
            <a:chExt cx="830339" cy="536321"/>
          </a:xfrm>
        </p:grpSpPr>
        <p:sp>
          <p:nvSpPr>
            <p:cNvPr name="Freeform 43" id="43"/>
            <p:cNvSpPr/>
            <p:nvPr/>
          </p:nvSpPr>
          <p:spPr>
            <a:xfrm flipH="false" flipV="false" rot="0">
              <a:off x="0" y="0"/>
              <a:ext cx="830326" cy="536321"/>
            </a:xfrm>
            <a:custGeom>
              <a:avLst/>
              <a:gdLst/>
              <a:ahLst/>
              <a:cxnLst/>
              <a:rect r="r" b="b" t="t" l="l"/>
              <a:pathLst>
                <a:path h="536321" w="830326">
                  <a:moveTo>
                    <a:pt x="0" y="0"/>
                  </a:moveTo>
                  <a:lnTo>
                    <a:pt x="830326" y="0"/>
                  </a:lnTo>
                  <a:lnTo>
                    <a:pt x="830326" y="536321"/>
                  </a:lnTo>
                  <a:lnTo>
                    <a:pt x="0" y="536321"/>
                  </a:lnTo>
                  <a:lnTo>
                    <a:pt x="0" y="0"/>
                  </a:lnTo>
                  <a:close/>
                </a:path>
              </a:pathLst>
            </a:custGeom>
            <a:blipFill>
              <a:blip r:embed="rId24"/>
              <a:stretch>
                <a:fillRect l="0" t="0" r="-1" b="-2"/>
              </a:stretch>
            </a:blipFill>
          </p:spPr>
        </p:sp>
      </p:grpSp>
      <p:sp>
        <p:nvSpPr>
          <p:cNvPr name="Freeform 44" id="44"/>
          <p:cNvSpPr/>
          <p:nvPr/>
        </p:nvSpPr>
        <p:spPr>
          <a:xfrm flipH="false" flipV="false" rot="0">
            <a:off x="13783723" y="7103559"/>
            <a:ext cx="873052" cy="718118"/>
          </a:xfrm>
          <a:custGeom>
            <a:avLst/>
            <a:gdLst/>
            <a:ahLst/>
            <a:cxnLst/>
            <a:rect r="r" b="b" t="t" l="l"/>
            <a:pathLst>
              <a:path h="718118" w="873052">
                <a:moveTo>
                  <a:pt x="0" y="0"/>
                </a:moveTo>
                <a:lnTo>
                  <a:pt x="873052" y="0"/>
                </a:lnTo>
                <a:lnTo>
                  <a:pt x="873052" y="718119"/>
                </a:lnTo>
                <a:lnTo>
                  <a:pt x="0" y="718119"/>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grpSp>
        <p:nvGrpSpPr>
          <p:cNvPr name="Group 45" id="45"/>
          <p:cNvGrpSpPr/>
          <p:nvPr/>
        </p:nvGrpSpPr>
        <p:grpSpPr>
          <a:xfrm rot="0">
            <a:off x="14697951" y="7112932"/>
            <a:ext cx="1337039" cy="637451"/>
            <a:chOff x="0" y="0"/>
            <a:chExt cx="1188479" cy="566623"/>
          </a:xfrm>
        </p:grpSpPr>
        <p:sp>
          <p:nvSpPr>
            <p:cNvPr name="Freeform 46" id="46"/>
            <p:cNvSpPr/>
            <p:nvPr/>
          </p:nvSpPr>
          <p:spPr>
            <a:xfrm flipH="false" flipV="false" rot="0">
              <a:off x="0" y="0"/>
              <a:ext cx="1188466" cy="566674"/>
            </a:xfrm>
            <a:custGeom>
              <a:avLst/>
              <a:gdLst/>
              <a:ahLst/>
              <a:cxnLst/>
              <a:rect r="r" b="b" t="t" l="l"/>
              <a:pathLst>
                <a:path h="566674" w="1188466">
                  <a:moveTo>
                    <a:pt x="0" y="0"/>
                  </a:moveTo>
                  <a:lnTo>
                    <a:pt x="1188466" y="0"/>
                  </a:lnTo>
                  <a:lnTo>
                    <a:pt x="1188466" y="566674"/>
                  </a:lnTo>
                  <a:lnTo>
                    <a:pt x="0" y="566674"/>
                  </a:lnTo>
                  <a:lnTo>
                    <a:pt x="0" y="0"/>
                  </a:lnTo>
                  <a:close/>
                </a:path>
              </a:pathLst>
            </a:custGeom>
            <a:blipFill>
              <a:blip r:embed="rId27"/>
              <a:stretch>
                <a:fillRect l="0" t="0" r="-1" b="8"/>
              </a:stretch>
            </a:blipFill>
          </p:spPr>
        </p:sp>
      </p:grpSp>
      <p:grpSp>
        <p:nvGrpSpPr>
          <p:cNvPr name="Group 47" id="47"/>
          <p:cNvGrpSpPr/>
          <p:nvPr/>
        </p:nvGrpSpPr>
        <p:grpSpPr>
          <a:xfrm rot="0">
            <a:off x="8295551" y="6281042"/>
            <a:ext cx="895869" cy="495119"/>
            <a:chOff x="0" y="0"/>
            <a:chExt cx="796328" cy="440106"/>
          </a:xfrm>
        </p:grpSpPr>
        <p:sp>
          <p:nvSpPr>
            <p:cNvPr name="Freeform 48" id="48"/>
            <p:cNvSpPr/>
            <p:nvPr/>
          </p:nvSpPr>
          <p:spPr>
            <a:xfrm flipH="false" flipV="false" rot="0">
              <a:off x="0" y="0"/>
              <a:ext cx="796290" cy="440055"/>
            </a:xfrm>
            <a:custGeom>
              <a:avLst/>
              <a:gdLst/>
              <a:ahLst/>
              <a:cxnLst/>
              <a:rect r="r" b="b" t="t" l="l"/>
              <a:pathLst>
                <a:path h="440055" w="796290">
                  <a:moveTo>
                    <a:pt x="0" y="0"/>
                  </a:moveTo>
                  <a:lnTo>
                    <a:pt x="0" y="440055"/>
                  </a:lnTo>
                  <a:lnTo>
                    <a:pt x="796290" y="440055"/>
                  </a:lnTo>
                  <a:lnTo>
                    <a:pt x="796290" y="0"/>
                  </a:lnTo>
                  <a:close/>
                </a:path>
              </a:pathLst>
            </a:custGeom>
            <a:blipFill>
              <a:blip r:embed="rId28"/>
              <a:stretch>
                <a:fillRect l="0" t="0" r="-23" b="-11"/>
              </a:stretch>
            </a:blipFill>
          </p:spPr>
        </p:sp>
      </p:grpSp>
      <p:grpSp>
        <p:nvGrpSpPr>
          <p:cNvPr name="Group 49" id="49"/>
          <p:cNvGrpSpPr/>
          <p:nvPr/>
        </p:nvGrpSpPr>
        <p:grpSpPr>
          <a:xfrm rot="0">
            <a:off x="9734817" y="9007297"/>
            <a:ext cx="835733" cy="665512"/>
            <a:chOff x="0" y="0"/>
            <a:chExt cx="742874" cy="591566"/>
          </a:xfrm>
        </p:grpSpPr>
        <p:sp>
          <p:nvSpPr>
            <p:cNvPr name="Freeform 50" id="50"/>
            <p:cNvSpPr/>
            <p:nvPr/>
          </p:nvSpPr>
          <p:spPr>
            <a:xfrm flipH="false" flipV="false" rot="0">
              <a:off x="0" y="0"/>
              <a:ext cx="742823" cy="591566"/>
            </a:xfrm>
            <a:custGeom>
              <a:avLst/>
              <a:gdLst/>
              <a:ahLst/>
              <a:cxnLst/>
              <a:rect r="r" b="b" t="t" l="l"/>
              <a:pathLst>
                <a:path h="591566" w="742823">
                  <a:moveTo>
                    <a:pt x="0" y="0"/>
                  </a:moveTo>
                  <a:lnTo>
                    <a:pt x="0" y="591566"/>
                  </a:lnTo>
                  <a:lnTo>
                    <a:pt x="742823" y="591566"/>
                  </a:lnTo>
                  <a:lnTo>
                    <a:pt x="742823" y="0"/>
                  </a:lnTo>
                  <a:close/>
                </a:path>
              </a:pathLst>
            </a:custGeom>
            <a:blipFill>
              <a:blip r:embed="rId29"/>
              <a:stretch>
                <a:fillRect l="0" t="0" r="-27" b="0"/>
              </a:stretch>
            </a:blipFill>
          </p:spPr>
        </p:sp>
      </p:grpSp>
      <p:grpSp>
        <p:nvGrpSpPr>
          <p:cNvPr name="Group 51" id="51"/>
          <p:cNvGrpSpPr/>
          <p:nvPr/>
        </p:nvGrpSpPr>
        <p:grpSpPr>
          <a:xfrm rot="0">
            <a:off x="10815109" y="7375522"/>
            <a:ext cx="449028" cy="451028"/>
            <a:chOff x="0" y="0"/>
            <a:chExt cx="399136" cy="400914"/>
          </a:xfrm>
        </p:grpSpPr>
        <p:sp>
          <p:nvSpPr>
            <p:cNvPr name="Freeform 52" id="52"/>
            <p:cNvSpPr/>
            <p:nvPr/>
          </p:nvSpPr>
          <p:spPr>
            <a:xfrm flipH="false" flipV="false" rot="0">
              <a:off x="0" y="0"/>
              <a:ext cx="399161" cy="400939"/>
            </a:xfrm>
            <a:custGeom>
              <a:avLst/>
              <a:gdLst/>
              <a:ahLst/>
              <a:cxnLst/>
              <a:rect r="r" b="b" t="t" l="l"/>
              <a:pathLst>
                <a:path h="400939" w="399161">
                  <a:moveTo>
                    <a:pt x="0" y="0"/>
                  </a:moveTo>
                  <a:lnTo>
                    <a:pt x="399161" y="0"/>
                  </a:lnTo>
                  <a:lnTo>
                    <a:pt x="399161" y="400939"/>
                  </a:lnTo>
                  <a:lnTo>
                    <a:pt x="0" y="400939"/>
                  </a:lnTo>
                  <a:lnTo>
                    <a:pt x="0" y="0"/>
                  </a:lnTo>
                  <a:close/>
                </a:path>
              </a:pathLst>
            </a:custGeom>
            <a:blipFill>
              <a:blip r:embed="rId30"/>
              <a:stretch>
                <a:fillRect l="0" t="0" r="6" b="6"/>
              </a:stretch>
            </a:blipFill>
          </p:spPr>
        </p:sp>
      </p:grpSp>
      <p:sp>
        <p:nvSpPr>
          <p:cNvPr name="Freeform 53" id="53"/>
          <p:cNvSpPr/>
          <p:nvPr/>
        </p:nvSpPr>
        <p:spPr>
          <a:xfrm flipH="false" flipV="false" rot="0">
            <a:off x="10556248" y="8357930"/>
            <a:ext cx="1098994" cy="692758"/>
          </a:xfrm>
          <a:custGeom>
            <a:avLst/>
            <a:gdLst/>
            <a:ahLst/>
            <a:cxnLst/>
            <a:rect r="r" b="b" t="t" l="l"/>
            <a:pathLst>
              <a:path h="692758" w="1098994">
                <a:moveTo>
                  <a:pt x="0" y="0"/>
                </a:moveTo>
                <a:lnTo>
                  <a:pt x="1098994" y="0"/>
                </a:lnTo>
                <a:lnTo>
                  <a:pt x="1098994" y="692758"/>
                </a:lnTo>
                <a:lnTo>
                  <a:pt x="0" y="692758"/>
                </a:lnTo>
                <a:lnTo>
                  <a:pt x="0" y="0"/>
                </a:lnTo>
                <a:close/>
              </a:path>
            </a:pathLst>
          </a:custGeom>
          <a:blipFill>
            <a:blip r:embed="rId31">
              <a:extLst>
                <a:ext uri="{96DAC541-7B7A-43D3-8B79-37D633B846F1}">
                  <asvg:svgBlip xmlns:asvg="http://schemas.microsoft.com/office/drawing/2016/SVG/main" r:embed="rId32"/>
                </a:ext>
              </a:extLst>
            </a:blip>
            <a:stretch>
              <a:fillRect l="0" t="0" r="0" b="0"/>
            </a:stretch>
          </a:blipFill>
        </p:spPr>
      </p:sp>
      <p:grpSp>
        <p:nvGrpSpPr>
          <p:cNvPr name="Group 54" id="54"/>
          <p:cNvGrpSpPr/>
          <p:nvPr/>
        </p:nvGrpSpPr>
        <p:grpSpPr>
          <a:xfrm rot="0">
            <a:off x="12080167" y="5393031"/>
            <a:ext cx="1278917" cy="410937"/>
            <a:chOff x="0" y="0"/>
            <a:chExt cx="1136815" cy="365277"/>
          </a:xfrm>
        </p:grpSpPr>
        <p:sp>
          <p:nvSpPr>
            <p:cNvPr name="Freeform 55" id="55"/>
            <p:cNvSpPr/>
            <p:nvPr/>
          </p:nvSpPr>
          <p:spPr>
            <a:xfrm flipH="false" flipV="false" rot="0">
              <a:off x="0" y="0"/>
              <a:ext cx="1136777" cy="365252"/>
            </a:xfrm>
            <a:custGeom>
              <a:avLst/>
              <a:gdLst/>
              <a:ahLst/>
              <a:cxnLst/>
              <a:rect r="r" b="b" t="t" l="l"/>
              <a:pathLst>
                <a:path h="365252" w="1136777">
                  <a:moveTo>
                    <a:pt x="0" y="0"/>
                  </a:moveTo>
                  <a:lnTo>
                    <a:pt x="0" y="365252"/>
                  </a:lnTo>
                  <a:lnTo>
                    <a:pt x="1136777" y="365252"/>
                  </a:lnTo>
                  <a:lnTo>
                    <a:pt x="1136777" y="0"/>
                  </a:lnTo>
                  <a:close/>
                </a:path>
              </a:pathLst>
            </a:custGeom>
            <a:blipFill>
              <a:blip r:embed="rId33"/>
              <a:stretch>
                <a:fillRect l="0" t="0" r="-3" b="-6"/>
              </a:stretch>
            </a:blipFill>
          </p:spPr>
        </p:sp>
      </p:grpSp>
      <p:grpSp>
        <p:nvGrpSpPr>
          <p:cNvPr name="Group 56" id="56"/>
          <p:cNvGrpSpPr/>
          <p:nvPr/>
        </p:nvGrpSpPr>
        <p:grpSpPr>
          <a:xfrm rot="0">
            <a:off x="9835044" y="7381537"/>
            <a:ext cx="769582" cy="362817"/>
            <a:chOff x="0" y="0"/>
            <a:chExt cx="684073" cy="322504"/>
          </a:xfrm>
        </p:grpSpPr>
        <p:sp>
          <p:nvSpPr>
            <p:cNvPr name="Freeform 57" id="57"/>
            <p:cNvSpPr/>
            <p:nvPr/>
          </p:nvSpPr>
          <p:spPr>
            <a:xfrm flipH="false" flipV="false" rot="0">
              <a:off x="0" y="0"/>
              <a:ext cx="684022" cy="322453"/>
            </a:xfrm>
            <a:custGeom>
              <a:avLst/>
              <a:gdLst/>
              <a:ahLst/>
              <a:cxnLst/>
              <a:rect r="r" b="b" t="t" l="l"/>
              <a:pathLst>
                <a:path h="322453" w="684022">
                  <a:moveTo>
                    <a:pt x="0" y="0"/>
                  </a:moveTo>
                  <a:lnTo>
                    <a:pt x="0" y="322453"/>
                  </a:lnTo>
                  <a:lnTo>
                    <a:pt x="684022" y="322453"/>
                  </a:lnTo>
                  <a:lnTo>
                    <a:pt x="684022" y="0"/>
                  </a:lnTo>
                  <a:close/>
                </a:path>
              </a:pathLst>
            </a:custGeom>
            <a:blipFill>
              <a:blip r:embed="rId34"/>
              <a:stretch>
                <a:fillRect l="0" t="0" r="-29" b="-15"/>
              </a:stretch>
            </a:blipFill>
          </p:spPr>
        </p:sp>
      </p:grpSp>
      <p:grpSp>
        <p:nvGrpSpPr>
          <p:cNvPr name="Group 58" id="58"/>
          <p:cNvGrpSpPr/>
          <p:nvPr/>
        </p:nvGrpSpPr>
        <p:grpSpPr>
          <a:xfrm rot="0">
            <a:off x="8610262" y="8714632"/>
            <a:ext cx="577315" cy="382862"/>
            <a:chOff x="0" y="0"/>
            <a:chExt cx="513169" cy="340322"/>
          </a:xfrm>
        </p:grpSpPr>
        <p:sp>
          <p:nvSpPr>
            <p:cNvPr name="Freeform 59" id="59"/>
            <p:cNvSpPr/>
            <p:nvPr/>
          </p:nvSpPr>
          <p:spPr>
            <a:xfrm flipH="false" flipV="false" rot="0">
              <a:off x="0" y="0"/>
              <a:ext cx="513207" cy="340360"/>
            </a:xfrm>
            <a:custGeom>
              <a:avLst/>
              <a:gdLst/>
              <a:ahLst/>
              <a:cxnLst/>
              <a:rect r="r" b="b" t="t" l="l"/>
              <a:pathLst>
                <a:path h="340360" w="513207">
                  <a:moveTo>
                    <a:pt x="0" y="0"/>
                  </a:moveTo>
                  <a:lnTo>
                    <a:pt x="0" y="340360"/>
                  </a:lnTo>
                  <a:lnTo>
                    <a:pt x="513207" y="340360"/>
                  </a:lnTo>
                  <a:lnTo>
                    <a:pt x="513207" y="0"/>
                  </a:lnTo>
                  <a:close/>
                </a:path>
              </a:pathLst>
            </a:custGeom>
            <a:blipFill>
              <a:blip r:embed="rId35"/>
              <a:stretch>
                <a:fillRect l="0" t="0" r="7" b="11"/>
              </a:stretch>
            </a:blipFill>
          </p:spPr>
        </p:sp>
      </p:grpSp>
      <p:grpSp>
        <p:nvGrpSpPr>
          <p:cNvPr name="Group 60" id="60"/>
          <p:cNvGrpSpPr/>
          <p:nvPr/>
        </p:nvGrpSpPr>
        <p:grpSpPr>
          <a:xfrm rot="0">
            <a:off x="8445884" y="9097494"/>
            <a:ext cx="904056" cy="471073"/>
            <a:chOff x="0" y="0"/>
            <a:chExt cx="803605" cy="418732"/>
          </a:xfrm>
        </p:grpSpPr>
        <p:sp>
          <p:nvSpPr>
            <p:cNvPr name="Freeform 61" id="61"/>
            <p:cNvSpPr/>
            <p:nvPr/>
          </p:nvSpPr>
          <p:spPr>
            <a:xfrm flipH="false" flipV="false" rot="0">
              <a:off x="0" y="0"/>
              <a:ext cx="803656" cy="418719"/>
            </a:xfrm>
            <a:custGeom>
              <a:avLst/>
              <a:gdLst/>
              <a:ahLst/>
              <a:cxnLst/>
              <a:rect r="r" b="b" t="t" l="l"/>
              <a:pathLst>
                <a:path h="418719" w="803656">
                  <a:moveTo>
                    <a:pt x="0" y="0"/>
                  </a:moveTo>
                  <a:lnTo>
                    <a:pt x="0" y="418719"/>
                  </a:lnTo>
                  <a:lnTo>
                    <a:pt x="803656" y="418719"/>
                  </a:lnTo>
                  <a:lnTo>
                    <a:pt x="803656" y="0"/>
                  </a:lnTo>
                  <a:close/>
                </a:path>
              </a:pathLst>
            </a:custGeom>
            <a:blipFill>
              <a:blip r:embed="rId36"/>
              <a:stretch>
                <a:fillRect l="0" t="0" r="6" b="-3"/>
              </a:stretch>
            </a:blipFill>
          </p:spPr>
        </p:sp>
      </p:grpSp>
      <p:sp>
        <p:nvSpPr>
          <p:cNvPr name="Freeform 62" id="62"/>
          <p:cNvSpPr/>
          <p:nvPr/>
        </p:nvSpPr>
        <p:spPr>
          <a:xfrm flipH="false" flipV="false" rot="0">
            <a:off x="1390174" y="1893079"/>
            <a:ext cx="3146293" cy="1418292"/>
          </a:xfrm>
          <a:custGeom>
            <a:avLst/>
            <a:gdLst/>
            <a:ahLst/>
            <a:cxnLst/>
            <a:rect r="r" b="b" t="t" l="l"/>
            <a:pathLst>
              <a:path h="1418292" w="3146293">
                <a:moveTo>
                  <a:pt x="0" y="0"/>
                </a:moveTo>
                <a:lnTo>
                  <a:pt x="3146293" y="0"/>
                </a:lnTo>
                <a:lnTo>
                  <a:pt x="3146293" y="1418292"/>
                </a:lnTo>
                <a:lnTo>
                  <a:pt x="0" y="1418292"/>
                </a:lnTo>
                <a:lnTo>
                  <a:pt x="0" y="0"/>
                </a:lnTo>
                <a:close/>
              </a:path>
            </a:pathLst>
          </a:custGeom>
          <a:blipFill>
            <a:blip r:embed="rId37">
              <a:extLst>
                <a:ext uri="{96DAC541-7B7A-43D3-8B79-37D633B846F1}">
                  <asvg:svgBlip xmlns:asvg="http://schemas.microsoft.com/office/drawing/2016/SVG/main" r:embed="rId38"/>
                </a:ext>
              </a:extLst>
            </a:blip>
            <a:stretch>
              <a:fillRect l="0" t="0" r="0" b="0"/>
            </a:stretch>
          </a:blipFill>
        </p:spPr>
      </p:sp>
      <p:sp>
        <p:nvSpPr>
          <p:cNvPr name="Freeform 63" id="63"/>
          <p:cNvSpPr/>
          <p:nvPr/>
        </p:nvSpPr>
        <p:spPr>
          <a:xfrm flipH="false" flipV="false" rot="0">
            <a:off x="5566124" y="1893079"/>
            <a:ext cx="3146293" cy="1418292"/>
          </a:xfrm>
          <a:custGeom>
            <a:avLst/>
            <a:gdLst/>
            <a:ahLst/>
            <a:cxnLst/>
            <a:rect r="r" b="b" t="t" l="l"/>
            <a:pathLst>
              <a:path h="1418292" w="3146293">
                <a:moveTo>
                  <a:pt x="0" y="0"/>
                </a:moveTo>
                <a:lnTo>
                  <a:pt x="3146293" y="0"/>
                </a:lnTo>
                <a:lnTo>
                  <a:pt x="3146293" y="1418292"/>
                </a:lnTo>
                <a:lnTo>
                  <a:pt x="0" y="1418292"/>
                </a:lnTo>
                <a:lnTo>
                  <a:pt x="0" y="0"/>
                </a:lnTo>
                <a:close/>
              </a:path>
            </a:pathLst>
          </a:custGeom>
          <a:blipFill>
            <a:blip r:embed="rId37">
              <a:extLst>
                <a:ext uri="{96DAC541-7B7A-43D3-8B79-37D633B846F1}">
                  <asvg:svgBlip xmlns:asvg="http://schemas.microsoft.com/office/drawing/2016/SVG/main" r:embed="rId39"/>
                </a:ext>
              </a:extLst>
            </a:blip>
            <a:stretch>
              <a:fillRect l="0" t="0" r="0" b="0"/>
            </a:stretch>
          </a:blipFill>
        </p:spPr>
      </p:sp>
      <p:sp>
        <p:nvSpPr>
          <p:cNvPr name="Freeform 64" id="64"/>
          <p:cNvSpPr/>
          <p:nvPr/>
        </p:nvSpPr>
        <p:spPr>
          <a:xfrm flipH="false" flipV="false" rot="0">
            <a:off x="9742260" y="1893079"/>
            <a:ext cx="3146293" cy="1418292"/>
          </a:xfrm>
          <a:custGeom>
            <a:avLst/>
            <a:gdLst/>
            <a:ahLst/>
            <a:cxnLst/>
            <a:rect r="r" b="b" t="t" l="l"/>
            <a:pathLst>
              <a:path h="1418292" w="3146293">
                <a:moveTo>
                  <a:pt x="0" y="0"/>
                </a:moveTo>
                <a:lnTo>
                  <a:pt x="3146294" y="0"/>
                </a:lnTo>
                <a:lnTo>
                  <a:pt x="3146294" y="1418292"/>
                </a:lnTo>
                <a:lnTo>
                  <a:pt x="0" y="1418292"/>
                </a:lnTo>
                <a:lnTo>
                  <a:pt x="0" y="0"/>
                </a:lnTo>
                <a:close/>
              </a:path>
            </a:pathLst>
          </a:custGeom>
          <a:blipFill>
            <a:blip r:embed="rId37">
              <a:extLst>
                <a:ext uri="{96DAC541-7B7A-43D3-8B79-37D633B846F1}">
                  <asvg:svgBlip xmlns:asvg="http://schemas.microsoft.com/office/drawing/2016/SVG/main" r:embed="rId40"/>
                </a:ext>
              </a:extLst>
            </a:blip>
            <a:stretch>
              <a:fillRect l="0" t="0" r="0" b="0"/>
            </a:stretch>
          </a:blipFill>
        </p:spPr>
      </p:sp>
      <p:sp>
        <p:nvSpPr>
          <p:cNvPr name="Freeform 65" id="65"/>
          <p:cNvSpPr/>
          <p:nvPr/>
        </p:nvSpPr>
        <p:spPr>
          <a:xfrm flipH="false" flipV="false" rot="0">
            <a:off x="13918211" y="1893079"/>
            <a:ext cx="3146293" cy="1418292"/>
          </a:xfrm>
          <a:custGeom>
            <a:avLst/>
            <a:gdLst/>
            <a:ahLst/>
            <a:cxnLst/>
            <a:rect r="r" b="b" t="t" l="l"/>
            <a:pathLst>
              <a:path h="1418292" w="3146293">
                <a:moveTo>
                  <a:pt x="0" y="0"/>
                </a:moveTo>
                <a:lnTo>
                  <a:pt x="3146293" y="0"/>
                </a:lnTo>
                <a:lnTo>
                  <a:pt x="3146293" y="1418292"/>
                </a:lnTo>
                <a:lnTo>
                  <a:pt x="0" y="1418292"/>
                </a:lnTo>
                <a:lnTo>
                  <a:pt x="0" y="0"/>
                </a:lnTo>
                <a:close/>
              </a:path>
            </a:pathLst>
          </a:custGeom>
          <a:blipFill>
            <a:blip r:embed="rId37">
              <a:extLst>
                <a:ext uri="{96DAC541-7B7A-43D3-8B79-37D633B846F1}">
                  <asvg:svgBlip xmlns:asvg="http://schemas.microsoft.com/office/drawing/2016/SVG/main" r:embed="rId41"/>
                </a:ext>
              </a:extLst>
            </a:blip>
            <a:stretch>
              <a:fillRect l="0" t="0" r="0" b="0"/>
            </a:stretch>
          </a:blipFill>
        </p:spPr>
      </p:sp>
      <p:sp>
        <p:nvSpPr>
          <p:cNvPr name="TextBox 66" id="66"/>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67" id="67"/>
          <p:cNvSpPr txBox="true"/>
          <p:nvPr/>
        </p:nvSpPr>
        <p:spPr>
          <a:xfrm rot="0">
            <a:off x="1790852" y="2004265"/>
            <a:ext cx="2716454" cy="326741"/>
          </a:xfrm>
          <a:prstGeom prst="rect">
            <a:avLst/>
          </a:prstGeom>
        </p:spPr>
        <p:txBody>
          <a:bodyPr anchor="t" rtlCol="false" tIns="0" lIns="0" bIns="0" rIns="0">
            <a:spAutoFit/>
          </a:bodyPr>
          <a:lstStyle/>
          <a:p>
            <a:pPr algn="l">
              <a:lnSpc>
                <a:spcPts val="2520"/>
              </a:lnSpc>
            </a:pPr>
            <a:r>
              <a:rPr lang="en-US" sz="1800">
                <a:solidFill>
                  <a:srgbClr val="595959"/>
                </a:solidFill>
                <a:latin typeface="Arial"/>
                <a:ea typeface="Arial"/>
                <a:cs typeface="Arial"/>
                <a:sym typeface="Arial"/>
              </a:rPr>
              <a:t> </a:t>
            </a:r>
            <a:r>
              <a:rPr lang="en-US" b="true" sz="1800">
                <a:solidFill>
                  <a:srgbClr val="595959"/>
                </a:solidFill>
                <a:latin typeface="Arial Bold"/>
                <a:ea typeface="Arial Bold"/>
                <a:cs typeface="Arial Bold"/>
                <a:sym typeface="Arial Bold"/>
              </a:rPr>
              <a:t>établissement financier </a:t>
            </a:r>
          </a:p>
        </p:txBody>
      </p:sp>
      <p:sp>
        <p:nvSpPr>
          <p:cNvPr name="TextBox 68" id="68"/>
          <p:cNvSpPr txBox="true"/>
          <p:nvPr/>
        </p:nvSpPr>
        <p:spPr>
          <a:xfrm rot="0">
            <a:off x="1660550" y="2278585"/>
            <a:ext cx="686686" cy="326741"/>
          </a:xfrm>
          <a:prstGeom prst="rect">
            <a:avLst/>
          </a:prstGeom>
        </p:spPr>
        <p:txBody>
          <a:bodyPr anchor="t" rtlCol="false" tIns="0" lIns="0" bIns="0" rIns="0">
            <a:spAutoFit/>
          </a:bodyPr>
          <a:lstStyle/>
          <a:p>
            <a:pPr algn="l">
              <a:lnSpc>
                <a:spcPts val="2519"/>
              </a:lnSpc>
            </a:pPr>
            <a:r>
              <a:rPr lang="en-US" b="true" sz="1799">
                <a:solidFill>
                  <a:srgbClr val="595959"/>
                </a:solidFill>
                <a:latin typeface="Arial Bold"/>
                <a:ea typeface="Arial Bold"/>
                <a:cs typeface="Arial Bold"/>
                <a:sym typeface="Arial Bold"/>
              </a:rPr>
              <a:t>public</a:t>
            </a:r>
          </a:p>
        </p:txBody>
      </p:sp>
      <p:sp>
        <p:nvSpPr>
          <p:cNvPr name="TextBox 69" id="69"/>
          <p:cNvSpPr txBox="true"/>
          <p:nvPr/>
        </p:nvSpPr>
        <p:spPr>
          <a:xfrm rot="0">
            <a:off x="2883146" y="2278585"/>
            <a:ext cx="64822" cy="326741"/>
          </a:xfrm>
          <a:prstGeom prst="rect">
            <a:avLst/>
          </a:prstGeom>
        </p:spPr>
        <p:txBody>
          <a:bodyPr anchor="t" rtlCol="false" tIns="0" lIns="0" bIns="0" rIns="0">
            <a:spAutoFit/>
          </a:bodyPr>
          <a:lstStyle/>
          <a:p>
            <a:pPr algn="l">
              <a:lnSpc>
                <a:spcPts val="2520"/>
              </a:lnSpc>
            </a:pPr>
            <a:r>
              <a:rPr lang="en-US" sz="1800">
                <a:solidFill>
                  <a:srgbClr val="595959"/>
                </a:solidFill>
                <a:latin typeface="Arial"/>
                <a:ea typeface="Arial"/>
                <a:cs typeface="Arial"/>
                <a:sym typeface="Arial"/>
              </a:rPr>
              <a:t> </a:t>
            </a:r>
          </a:p>
        </p:txBody>
      </p:sp>
      <p:sp>
        <p:nvSpPr>
          <p:cNvPr name="TextBox 70" id="70"/>
          <p:cNvSpPr txBox="true"/>
          <p:nvPr/>
        </p:nvSpPr>
        <p:spPr>
          <a:xfrm rot="0">
            <a:off x="14201589" y="2278585"/>
            <a:ext cx="2694765" cy="326741"/>
          </a:xfrm>
          <a:prstGeom prst="rect">
            <a:avLst/>
          </a:prstGeom>
        </p:spPr>
        <p:txBody>
          <a:bodyPr anchor="t" rtlCol="false" tIns="0" lIns="0" bIns="0" rIns="0">
            <a:spAutoFit/>
          </a:bodyPr>
          <a:lstStyle/>
          <a:p>
            <a:pPr algn="l">
              <a:lnSpc>
                <a:spcPts val="2520"/>
              </a:lnSpc>
            </a:pPr>
            <a:r>
              <a:rPr lang="en-US" b="true" sz="1800">
                <a:solidFill>
                  <a:srgbClr val="595959"/>
                </a:solidFill>
                <a:latin typeface="Arial Bold"/>
                <a:ea typeface="Arial Bold"/>
                <a:cs typeface="Arial Bold"/>
                <a:sym typeface="Arial Bold"/>
              </a:rPr>
              <a:t>au service des Français </a:t>
            </a:r>
          </a:p>
        </p:txBody>
      </p:sp>
      <p:sp>
        <p:nvSpPr>
          <p:cNvPr name="TextBox 71" id="71"/>
          <p:cNvSpPr txBox="true"/>
          <p:nvPr/>
        </p:nvSpPr>
        <p:spPr>
          <a:xfrm rot="0">
            <a:off x="14834811" y="2552905"/>
            <a:ext cx="1338639" cy="326741"/>
          </a:xfrm>
          <a:prstGeom prst="rect">
            <a:avLst/>
          </a:prstGeom>
        </p:spPr>
        <p:txBody>
          <a:bodyPr anchor="t" rtlCol="false" tIns="0" lIns="0" bIns="0" rIns="0">
            <a:spAutoFit/>
          </a:bodyPr>
          <a:lstStyle/>
          <a:p>
            <a:pPr algn="l">
              <a:lnSpc>
                <a:spcPts val="2520"/>
              </a:lnSpc>
            </a:pPr>
            <a:r>
              <a:rPr lang="en-US" b="true" sz="1800" spc="3">
                <a:solidFill>
                  <a:srgbClr val="595959"/>
                </a:solidFill>
                <a:latin typeface="Arial Bold"/>
                <a:ea typeface="Arial Bold"/>
                <a:cs typeface="Arial Bold"/>
                <a:sym typeface="Arial Bold"/>
              </a:rPr>
              <a:t>depuis 1816</a:t>
            </a:r>
          </a:p>
        </p:txBody>
      </p:sp>
      <p:sp>
        <p:nvSpPr>
          <p:cNvPr name="TextBox 72" id="72"/>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73" id="73"/>
          <p:cNvSpPr txBox="true"/>
          <p:nvPr/>
        </p:nvSpPr>
        <p:spPr>
          <a:xfrm rot="0">
            <a:off x="1534820" y="781117"/>
            <a:ext cx="786470" cy="747646"/>
          </a:xfrm>
          <a:prstGeom prst="rect">
            <a:avLst/>
          </a:prstGeom>
        </p:spPr>
        <p:txBody>
          <a:bodyPr anchor="t" rtlCol="false" tIns="0" lIns="0" bIns="0" rIns="0">
            <a:spAutoFit/>
          </a:bodyPr>
          <a:lstStyle/>
          <a:p>
            <a:pPr algn="l">
              <a:lnSpc>
                <a:spcPts val="6098"/>
              </a:lnSpc>
            </a:pPr>
            <a:r>
              <a:rPr lang="en-US" sz="4356" spc="8">
                <a:solidFill>
                  <a:srgbClr val="F01E1E"/>
                </a:solidFill>
                <a:latin typeface="Arial"/>
                <a:ea typeface="Arial"/>
                <a:cs typeface="Arial"/>
                <a:sym typeface="Arial"/>
              </a:rPr>
              <a:t>Le</a:t>
            </a:r>
            <a:r>
              <a:rPr lang="en-US" b="true" sz="4356" spc="8">
                <a:solidFill>
                  <a:srgbClr val="F01E1E"/>
                </a:solidFill>
                <a:latin typeface="Arial Bold"/>
                <a:ea typeface="Arial Bold"/>
                <a:cs typeface="Arial Bold"/>
                <a:sym typeface="Arial Bold"/>
              </a:rPr>
              <a:t> </a:t>
            </a:r>
          </a:p>
        </p:txBody>
      </p:sp>
      <p:sp>
        <p:nvSpPr>
          <p:cNvPr name="TextBox 74" id="74"/>
          <p:cNvSpPr txBox="true"/>
          <p:nvPr/>
        </p:nvSpPr>
        <p:spPr>
          <a:xfrm rot="0">
            <a:off x="9006454" y="781117"/>
            <a:ext cx="2197860" cy="747646"/>
          </a:xfrm>
          <a:prstGeom prst="rect">
            <a:avLst/>
          </a:prstGeom>
        </p:spPr>
        <p:txBody>
          <a:bodyPr anchor="t" rtlCol="false" tIns="0" lIns="0" bIns="0" rIns="0">
            <a:spAutoFit/>
          </a:bodyPr>
          <a:lstStyle/>
          <a:p>
            <a:pPr algn="l">
              <a:lnSpc>
                <a:spcPts val="6098"/>
              </a:lnSpc>
            </a:pPr>
            <a:r>
              <a:rPr lang="en-US" sz="4356" spc="4">
                <a:solidFill>
                  <a:srgbClr val="F01E1E"/>
                </a:solidFill>
                <a:latin typeface="Arial"/>
                <a:ea typeface="Arial"/>
                <a:cs typeface="Arial"/>
                <a:sym typeface="Arial"/>
              </a:rPr>
              <a:t>, c’est… </a:t>
            </a:r>
          </a:p>
        </p:txBody>
      </p:sp>
      <p:sp>
        <p:nvSpPr>
          <p:cNvPr name="TextBox 75" id="75"/>
          <p:cNvSpPr txBox="true"/>
          <p:nvPr/>
        </p:nvSpPr>
        <p:spPr>
          <a:xfrm rot="0">
            <a:off x="2300673" y="790894"/>
            <a:ext cx="6835140" cy="732911"/>
          </a:xfrm>
          <a:prstGeom prst="rect">
            <a:avLst/>
          </a:prstGeom>
        </p:spPr>
        <p:txBody>
          <a:bodyPr anchor="t" rtlCol="false" tIns="0" lIns="0" bIns="0" rIns="0">
            <a:spAutoFit/>
          </a:bodyPr>
          <a:lstStyle/>
          <a:p>
            <a:pPr algn="l">
              <a:lnSpc>
                <a:spcPts val="5871"/>
              </a:lnSpc>
            </a:pPr>
            <a:r>
              <a:rPr lang="en-US" b="true" sz="4193" spc="4">
                <a:solidFill>
                  <a:srgbClr val="F01E1E"/>
                </a:solidFill>
                <a:latin typeface="Arial Bold"/>
                <a:ea typeface="Arial Bold"/>
                <a:cs typeface="Arial Bold"/>
                <a:sym typeface="Arial Bold"/>
              </a:rPr>
              <a:t>groupe Caisse des Dépôts</a:t>
            </a:r>
          </a:p>
        </p:txBody>
      </p:sp>
      <p:sp>
        <p:nvSpPr>
          <p:cNvPr name="TextBox 76" id="76"/>
          <p:cNvSpPr txBox="true"/>
          <p:nvPr/>
        </p:nvSpPr>
        <p:spPr>
          <a:xfrm rot="0">
            <a:off x="3012819" y="5451758"/>
            <a:ext cx="622906" cy="328279"/>
          </a:xfrm>
          <a:prstGeom prst="rect">
            <a:avLst/>
          </a:prstGeom>
        </p:spPr>
        <p:txBody>
          <a:bodyPr anchor="t" rtlCol="false" tIns="0" lIns="0" bIns="0" rIns="0">
            <a:spAutoFit/>
          </a:bodyPr>
          <a:lstStyle/>
          <a:p>
            <a:pPr algn="l">
              <a:lnSpc>
                <a:spcPts val="1262"/>
              </a:lnSpc>
            </a:pPr>
            <a:r>
              <a:rPr lang="en-US" b="true" sz="1057">
                <a:solidFill>
                  <a:srgbClr val="F01E1E"/>
                </a:solidFill>
                <a:latin typeface="Arial Bold"/>
                <a:ea typeface="Arial Bold"/>
                <a:cs typeface="Arial Bold"/>
                <a:sym typeface="Arial Bold"/>
              </a:rPr>
              <a:t>Gestions d’actifs </a:t>
            </a:r>
          </a:p>
        </p:txBody>
      </p:sp>
      <p:sp>
        <p:nvSpPr>
          <p:cNvPr name="TextBox 77" id="77"/>
          <p:cNvSpPr txBox="true"/>
          <p:nvPr/>
        </p:nvSpPr>
        <p:spPr>
          <a:xfrm rot="0">
            <a:off x="6926094" y="5451758"/>
            <a:ext cx="694001" cy="328279"/>
          </a:xfrm>
          <a:prstGeom prst="rect">
            <a:avLst/>
          </a:prstGeom>
        </p:spPr>
        <p:txBody>
          <a:bodyPr anchor="t" rtlCol="false" tIns="0" lIns="0" bIns="0" rIns="0">
            <a:spAutoFit/>
          </a:bodyPr>
          <a:lstStyle/>
          <a:p>
            <a:pPr algn="l">
              <a:lnSpc>
                <a:spcPts val="1262"/>
              </a:lnSpc>
            </a:pPr>
            <a:r>
              <a:rPr lang="en-US" b="true" sz="1057" spc="1">
                <a:solidFill>
                  <a:srgbClr val="F01E1E"/>
                </a:solidFill>
                <a:latin typeface="Arial Bold"/>
                <a:ea typeface="Arial Bold"/>
                <a:cs typeface="Arial Bold"/>
                <a:sym typeface="Arial Bold"/>
              </a:rPr>
              <a:t>Politiques sociales </a:t>
            </a:r>
          </a:p>
        </p:txBody>
      </p:sp>
      <p:sp>
        <p:nvSpPr>
          <p:cNvPr name="TextBox 78" id="78"/>
          <p:cNvSpPr txBox="true"/>
          <p:nvPr/>
        </p:nvSpPr>
        <p:spPr>
          <a:xfrm rot="0">
            <a:off x="8963906" y="5288223"/>
            <a:ext cx="935660" cy="488642"/>
          </a:xfrm>
          <a:prstGeom prst="rect">
            <a:avLst/>
          </a:prstGeom>
        </p:spPr>
        <p:txBody>
          <a:bodyPr anchor="t" rtlCol="false" tIns="0" lIns="0" bIns="0" rIns="0">
            <a:spAutoFit/>
          </a:bodyPr>
          <a:lstStyle/>
          <a:p>
            <a:pPr algn="l">
              <a:lnSpc>
                <a:spcPts val="1262"/>
              </a:lnSpc>
            </a:pPr>
            <a:r>
              <a:rPr lang="en-US" b="true" sz="1057">
                <a:solidFill>
                  <a:srgbClr val="F01E1E"/>
                </a:solidFill>
                <a:latin typeface="Arial Bold"/>
                <a:ea typeface="Arial Bold"/>
                <a:cs typeface="Arial Bold"/>
                <a:sym typeface="Arial Bold"/>
              </a:rPr>
              <a:t>Gestion des participations stratégiques </a:t>
            </a:r>
          </a:p>
        </p:txBody>
      </p:sp>
      <p:sp>
        <p:nvSpPr>
          <p:cNvPr name="TextBox 79" id="79"/>
          <p:cNvSpPr txBox="true"/>
          <p:nvPr/>
        </p:nvSpPr>
        <p:spPr>
          <a:xfrm rot="0">
            <a:off x="1534820" y="2004265"/>
            <a:ext cx="260218" cy="326741"/>
          </a:xfrm>
          <a:prstGeom prst="rect">
            <a:avLst/>
          </a:prstGeom>
        </p:spPr>
        <p:txBody>
          <a:bodyPr anchor="t" rtlCol="false" tIns="0" lIns="0" bIns="0" rIns="0">
            <a:spAutoFit/>
          </a:bodyPr>
          <a:lstStyle/>
          <a:p>
            <a:pPr algn="l">
              <a:lnSpc>
                <a:spcPts val="2520"/>
              </a:lnSpc>
            </a:pPr>
            <a:r>
              <a:rPr lang="en-US" sz="1800" spc="7">
                <a:solidFill>
                  <a:srgbClr val="595959"/>
                </a:solidFill>
                <a:latin typeface="Arial"/>
                <a:ea typeface="Arial"/>
                <a:cs typeface="Arial"/>
                <a:sym typeface="Arial"/>
              </a:rPr>
              <a:t>un</a:t>
            </a:r>
          </a:p>
        </p:txBody>
      </p:sp>
      <p:sp>
        <p:nvSpPr>
          <p:cNvPr name="TextBox 80" id="80"/>
          <p:cNvSpPr txBox="true"/>
          <p:nvPr/>
        </p:nvSpPr>
        <p:spPr>
          <a:xfrm rot="0">
            <a:off x="2334963" y="2278585"/>
            <a:ext cx="1965874" cy="326741"/>
          </a:xfrm>
          <a:prstGeom prst="rect">
            <a:avLst/>
          </a:prstGeom>
        </p:spPr>
        <p:txBody>
          <a:bodyPr anchor="t" rtlCol="false" tIns="0" lIns="0" bIns="0" rIns="0">
            <a:spAutoFit/>
          </a:bodyPr>
          <a:lstStyle/>
          <a:p>
            <a:pPr algn="l">
              <a:lnSpc>
                <a:spcPts val="2520"/>
              </a:lnSpc>
            </a:pPr>
            <a:r>
              <a:rPr lang="en-US" sz="1800">
                <a:solidFill>
                  <a:srgbClr val="595959"/>
                </a:solidFill>
                <a:latin typeface="Arial"/>
                <a:ea typeface="Arial"/>
                <a:cs typeface="Arial"/>
                <a:sym typeface="Arial"/>
              </a:rPr>
              <a:t> avecdesfiliales et</a:t>
            </a:r>
          </a:p>
        </p:txBody>
      </p:sp>
      <p:sp>
        <p:nvSpPr>
          <p:cNvPr name="TextBox 81" id="81"/>
          <p:cNvSpPr txBox="true"/>
          <p:nvPr/>
        </p:nvSpPr>
        <p:spPr>
          <a:xfrm rot="0">
            <a:off x="2074359" y="2552905"/>
            <a:ext cx="1877735" cy="326741"/>
          </a:xfrm>
          <a:prstGeom prst="rect">
            <a:avLst/>
          </a:prstGeom>
        </p:spPr>
        <p:txBody>
          <a:bodyPr anchor="t" rtlCol="false" tIns="0" lIns="0" bIns="0" rIns="0">
            <a:spAutoFit/>
          </a:bodyPr>
          <a:lstStyle/>
          <a:p>
            <a:pPr algn="l">
              <a:lnSpc>
                <a:spcPts val="2520"/>
              </a:lnSpc>
            </a:pPr>
            <a:r>
              <a:rPr lang="en-US" sz="1800">
                <a:solidFill>
                  <a:srgbClr val="595959"/>
                </a:solidFill>
                <a:latin typeface="Arial"/>
                <a:ea typeface="Arial"/>
                <a:cs typeface="Arial"/>
                <a:sym typeface="Arial"/>
              </a:rPr>
              <a:t>des participations </a:t>
            </a:r>
          </a:p>
        </p:txBody>
      </p:sp>
      <p:sp>
        <p:nvSpPr>
          <p:cNvPr name="TextBox 82" id="82"/>
          <p:cNvSpPr txBox="true"/>
          <p:nvPr/>
        </p:nvSpPr>
        <p:spPr>
          <a:xfrm rot="0">
            <a:off x="2339535" y="2827225"/>
            <a:ext cx="1269859" cy="326741"/>
          </a:xfrm>
          <a:prstGeom prst="rect">
            <a:avLst/>
          </a:prstGeom>
        </p:spPr>
        <p:txBody>
          <a:bodyPr anchor="t" rtlCol="false" tIns="0" lIns="0" bIns="0" rIns="0">
            <a:spAutoFit/>
          </a:bodyPr>
          <a:lstStyle/>
          <a:p>
            <a:pPr algn="l">
              <a:lnSpc>
                <a:spcPts val="2520"/>
              </a:lnSpc>
            </a:pPr>
            <a:r>
              <a:rPr lang="en-US" sz="1800">
                <a:solidFill>
                  <a:srgbClr val="595959"/>
                </a:solidFill>
                <a:latin typeface="Arial"/>
                <a:ea typeface="Arial"/>
                <a:cs typeface="Arial"/>
                <a:sym typeface="Arial"/>
              </a:rPr>
              <a:t>stratégiques</a:t>
            </a:r>
          </a:p>
        </p:txBody>
      </p:sp>
      <p:sp>
        <p:nvSpPr>
          <p:cNvPr name="TextBox 83" id="83"/>
          <p:cNvSpPr txBox="true"/>
          <p:nvPr/>
        </p:nvSpPr>
        <p:spPr>
          <a:xfrm rot="0">
            <a:off x="6093147" y="2278585"/>
            <a:ext cx="2198818" cy="326741"/>
          </a:xfrm>
          <a:prstGeom prst="rect">
            <a:avLst/>
          </a:prstGeom>
        </p:spPr>
        <p:txBody>
          <a:bodyPr anchor="t" rtlCol="false" tIns="0" lIns="0" bIns="0" rIns="0">
            <a:spAutoFit/>
          </a:bodyPr>
          <a:lstStyle/>
          <a:p>
            <a:pPr algn="l">
              <a:lnSpc>
                <a:spcPts val="2520"/>
              </a:lnSpc>
            </a:pPr>
            <a:r>
              <a:rPr lang="en-US" sz="1800">
                <a:solidFill>
                  <a:srgbClr val="595959"/>
                </a:solidFill>
                <a:latin typeface="Arial"/>
                <a:ea typeface="Arial"/>
                <a:cs typeface="Arial"/>
                <a:sym typeface="Arial"/>
              </a:rPr>
              <a:t>un investisseur et un </a:t>
            </a:r>
          </a:p>
        </p:txBody>
      </p:sp>
      <p:sp>
        <p:nvSpPr>
          <p:cNvPr name="TextBox 84" id="84"/>
          <p:cNvSpPr txBox="true"/>
          <p:nvPr/>
        </p:nvSpPr>
        <p:spPr>
          <a:xfrm rot="0">
            <a:off x="6001707" y="2552905"/>
            <a:ext cx="2320533" cy="326741"/>
          </a:xfrm>
          <a:prstGeom prst="rect">
            <a:avLst/>
          </a:prstGeom>
        </p:spPr>
        <p:txBody>
          <a:bodyPr anchor="t" rtlCol="false" tIns="0" lIns="0" bIns="0" rIns="0">
            <a:spAutoFit/>
          </a:bodyPr>
          <a:lstStyle/>
          <a:p>
            <a:pPr algn="l">
              <a:lnSpc>
                <a:spcPts val="2520"/>
              </a:lnSpc>
            </a:pPr>
            <a:r>
              <a:rPr lang="en-US" sz="1800">
                <a:solidFill>
                  <a:srgbClr val="595959"/>
                </a:solidFill>
                <a:latin typeface="Arial"/>
                <a:ea typeface="Arial"/>
                <a:cs typeface="Arial"/>
                <a:sym typeface="Arial"/>
              </a:rPr>
              <a:t>prêteur de </a:t>
            </a:r>
            <a:r>
              <a:rPr lang="en-US" b="true" sz="1800">
                <a:solidFill>
                  <a:srgbClr val="595959"/>
                </a:solidFill>
                <a:latin typeface="Arial Bold"/>
                <a:ea typeface="Arial Bold"/>
                <a:cs typeface="Arial Bold"/>
                <a:sym typeface="Arial Bold"/>
              </a:rPr>
              <a:t>long terme</a:t>
            </a:r>
          </a:p>
        </p:txBody>
      </p:sp>
      <p:sp>
        <p:nvSpPr>
          <p:cNvPr name="TextBox 85" id="85"/>
          <p:cNvSpPr txBox="true"/>
          <p:nvPr/>
        </p:nvSpPr>
        <p:spPr>
          <a:xfrm rot="0">
            <a:off x="9908481" y="2278585"/>
            <a:ext cx="2934238" cy="326741"/>
          </a:xfrm>
          <a:prstGeom prst="rect">
            <a:avLst/>
          </a:prstGeom>
        </p:spPr>
        <p:txBody>
          <a:bodyPr anchor="t" rtlCol="false" tIns="0" lIns="0" bIns="0" rIns="0">
            <a:spAutoFit/>
          </a:bodyPr>
          <a:lstStyle/>
          <a:p>
            <a:pPr algn="l">
              <a:lnSpc>
                <a:spcPts val="2520"/>
              </a:lnSpc>
            </a:pPr>
            <a:r>
              <a:rPr lang="en-US" sz="1800">
                <a:solidFill>
                  <a:srgbClr val="595959"/>
                </a:solidFill>
                <a:latin typeface="Arial"/>
                <a:ea typeface="Arial"/>
                <a:cs typeface="Arial"/>
                <a:sym typeface="Arial"/>
              </a:rPr>
              <a:t>un gestionnaire de mandats </a:t>
            </a:r>
          </a:p>
        </p:txBody>
      </p:sp>
      <p:sp>
        <p:nvSpPr>
          <p:cNvPr name="TextBox 86" id="86"/>
          <p:cNvSpPr txBox="true"/>
          <p:nvPr/>
        </p:nvSpPr>
        <p:spPr>
          <a:xfrm rot="0">
            <a:off x="10960041" y="2552905"/>
            <a:ext cx="726805" cy="326741"/>
          </a:xfrm>
          <a:prstGeom prst="rect">
            <a:avLst/>
          </a:prstGeom>
        </p:spPr>
        <p:txBody>
          <a:bodyPr anchor="t" rtlCol="false" tIns="0" lIns="0" bIns="0" rIns="0">
            <a:spAutoFit/>
          </a:bodyPr>
          <a:lstStyle/>
          <a:p>
            <a:pPr algn="l">
              <a:lnSpc>
                <a:spcPts val="2520"/>
              </a:lnSpc>
            </a:pPr>
            <a:r>
              <a:rPr lang="en-US" sz="1800" spc="1">
                <a:solidFill>
                  <a:srgbClr val="595959"/>
                </a:solidFill>
                <a:latin typeface="Arial"/>
                <a:ea typeface="Arial"/>
                <a:cs typeface="Arial"/>
                <a:sym typeface="Arial"/>
              </a:rPr>
              <a:t>publics</a:t>
            </a:r>
          </a:p>
        </p:txBody>
      </p:sp>
      <p:sp>
        <p:nvSpPr>
          <p:cNvPr name="TextBox 87" id="87"/>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a:t>
            </a:r>
          </a:p>
        </p:txBody>
      </p:sp>
    </p:spTree>
  </p:cSld>
  <p:clrMapOvr>
    <a:masterClrMapping/>
  </p:clrMapOvr>
  <p:transition spd="slow">
    <p:fade/>
  </p:transition>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571625" y="9289261"/>
            <a:ext cx="15147036" cy="38105"/>
          </a:xfrm>
          <a:custGeom>
            <a:avLst/>
            <a:gdLst/>
            <a:ahLst/>
            <a:cxnLst/>
            <a:rect r="r" b="b" t="t" l="l"/>
            <a:pathLst>
              <a:path h="38105" w="15147036">
                <a:moveTo>
                  <a:pt x="0" y="0"/>
                </a:moveTo>
                <a:lnTo>
                  <a:pt x="15147036" y="0"/>
                </a:lnTo>
                <a:lnTo>
                  <a:pt x="15147036" y="38105"/>
                </a:lnTo>
                <a:lnTo>
                  <a:pt x="0" y="381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2745872" y="2995674"/>
            <a:ext cx="1474984" cy="1474984"/>
            <a:chOff x="0" y="0"/>
            <a:chExt cx="1311097" cy="1311097"/>
          </a:xfrm>
        </p:grpSpPr>
        <p:sp>
          <p:nvSpPr>
            <p:cNvPr name="Freeform 5" id="5"/>
            <p:cNvSpPr/>
            <p:nvPr/>
          </p:nvSpPr>
          <p:spPr>
            <a:xfrm flipH="false" flipV="false" rot="0">
              <a:off x="0" y="0"/>
              <a:ext cx="1311148" cy="1311148"/>
            </a:xfrm>
            <a:custGeom>
              <a:avLst/>
              <a:gdLst/>
              <a:ahLst/>
              <a:cxnLst/>
              <a:rect r="r" b="b" t="t" l="l"/>
              <a:pathLst>
                <a:path h="1311148" w="1311148">
                  <a:moveTo>
                    <a:pt x="0" y="0"/>
                  </a:moveTo>
                  <a:lnTo>
                    <a:pt x="1311148" y="0"/>
                  </a:lnTo>
                  <a:lnTo>
                    <a:pt x="1311148" y="1311148"/>
                  </a:lnTo>
                  <a:lnTo>
                    <a:pt x="0" y="1311148"/>
                  </a:lnTo>
                  <a:lnTo>
                    <a:pt x="0" y="0"/>
                  </a:lnTo>
                  <a:close/>
                </a:path>
              </a:pathLst>
            </a:custGeom>
            <a:blipFill>
              <a:blip r:embed="rId6"/>
              <a:stretch>
                <a:fillRect l="0" t="0" r="3" b="3"/>
              </a:stretch>
            </a:blipFill>
          </p:spPr>
        </p:sp>
      </p:grpSp>
      <p:grpSp>
        <p:nvGrpSpPr>
          <p:cNvPr name="Group 6" id="6"/>
          <p:cNvGrpSpPr/>
          <p:nvPr/>
        </p:nvGrpSpPr>
        <p:grpSpPr>
          <a:xfrm rot="0">
            <a:off x="13523219" y="2957127"/>
            <a:ext cx="1523805" cy="1523805"/>
            <a:chOff x="0" y="0"/>
            <a:chExt cx="1354493" cy="1354493"/>
          </a:xfrm>
        </p:grpSpPr>
        <p:sp>
          <p:nvSpPr>
            <p:cNvPr name="Freeform 7" id="7"/>
            <p:cNvSpPr/>
            <p:nvPr/>
          </p:nvSpPr>
          <p:spPr>
            <a:xfrm flipH="false" flipV="false" rot="0">
              <a:off x="0" y="0"/>
              <a:ext cx="1354455" cy="1354455"/>
            </a:xfrm>
            <a:custGeom>
              <a:avLst/>
              <a:gdLst/>
              <a:ahLst/>
              <a:cxnLst/>
              <a:rect r="r" b="b" t="t" l="l"/>
              <a:pathLst>
                <a:path h="1354455" w="1354455">
                  <a:moveTo>
                    <a:pt x="0" y="0"/>
                  </a:moveTo>
                  <a:lnTo>
                    <a:pt x="1354455" y="0"/>
                  </a:lnTo>
                  <a:lnTo>
                    <a:pt x="1354455" y="1354455"/>
                  </a:lnTo>
                  <a:lnTo>
                    <a:pt x="0" y="1354455"/>
                  </a:lnTo>
                  <a:lnTo>
                    <a:pt x="0" y="0"/>
                  </a:lnTo>
                  <a:close/>
                </a:path>
              </a:pathLst>
            </a:custGeom>
            <a:blipFill>
              <a:blip r:embed="rId7"/>
              <a:stretch>
                <a:fillRect l="0" t="0" r="-2" b="-2"/>
              </a:stretch>
            </a:blipFill>
          </p:spPr>
        </p:sp>
      </p:grpSp>
      <p:grpSp>
        <p:nvGrpSpPr>
          <p:cNvPr name="Group 8" id="8"/>
          <p:cNvGrpSpPr/>
          <p:nvPr/>
        </p:nvGrpSpPr>
        <p:grpSpPr>
          <a:xfrm rot="0">
            <a:off x="7550272" y="2588709"/>
            <a:ext cx="2483925" cy="2483925"/>
            <a:chOff x="0" y="0"/>
            <a:chExt cx="2207933" cy="2207933"/>
          </a:xfrm>
        </p:grpSpPr>
        <p:sp>
          <p:nvSpPr>
            <p:cNvPr name="Freeform 9" id="9"/>
            <p:cNvSpPr/>
            <p:nvPr/>
          </p:nvSpPr>
          <p:spPr>
            <a:xfrm flipH="false" flipV="false" rot="0">
              <a:off x="0" y="0"/>
              <a:ext cx="2207895" cy="2207895"/>
            </a:xfrm>
            <a:custGeom>
              <a:avLst/>
              <a:gdLst/>
              <a:ahLst/>
              <a:cxnLst/>
              <a:rect r="r" b="b" t="t" l="l"/>
              <a:pathLst>
                <a:path h="2207895" w="2207895">
                  <a:moveTo>
                    <a:pt x="0" y="0"/>
                  </a:moveTo>
                  <a:lnTo>
                    <a:pt x="2207895" y="0"/>
                  </a:lnTo>
                  <a:lnTo>
                    <a:pt x="2207895" y="2207895"/>
                  </a:lnTo>
                  <a:lnTo>
                    <a:pt x="0" y="2207895"/>
                  </a:lnTo>
                  <a:lnTo>
                    <a:pt x="0" y="0"/>
                  </a:lnTo>
                  <a:close/>
                </a:path>
              </a:pathLst>
            </a:custGeom>
            <a:blipFill>
              <a:blip r:embed="rId8"/>
              <a:stretch>
                <a:fillRect l="0" t="0" r="-1" b="-1"/>
              </a:stretch>
            </a:blipFill>
          </p:spPr>
        </p:sp>
      </p:grpSp>
      <p:sp>
        <p:nvSpPr>
          <p:cNvPr name="TextBox 10" id="10"/>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11" id="11"/>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12" id="12"/>
          <p:cNvSpPr txBox="true"/>
          <p:nvPr/>
        </p:nvSpPr>
        <p:spPr>
          <a:xfrm rot="0">
            <a:off x="1534820" y="756452"/>
            <a:ext cx="2833940" cy="834104"/>
          </a:xfrm>
          <a:prstGeom prst="rect">
            <a:avLst/>
          </a:prstGeom>
        </p:spPr>
        <p:txBody>
          <a:bodyPr anchor="t" rtlCol="false" tIns="0" lIns="0" bIns="0" rIns="0">
            <a:spAutoFit/>
          </a:bodyPr>
          <a:lstStyle/>
          <a:p>
            <a:pPr algn="l">
              <a:lnSpc>
                <a:spcPts val="6728"/>
              </a:lnSpc>
            </a:pPr>
            <a:r>
              <a:rPr lang="en-US" sz="4806">
                <a:solidFill>
                  <a:srgbClr val="F01E1E"/>
                </a:solidFill>
                <a:latin typeface="Arial"/>
                <a:ea typeface="Arial"/>
                <a:cs typeface="Arial"/>
                <a:sym typeface="Arial"/>
              </a:rPr>
              <a:t>Quelques </a:t>
            </a:r>
          </a:p>
        </p:txBody>
      </p:sp>
      <p:sp>
        <p:nvSpPr>
          <p:cNvPr name="TextBox 13" id="13"/>
          <p:cNvSpPr txBox="true"/>
          <p:nvPr/>
        </p:nvSpPr>
        <p:spPr>
          <a:xfrm rot="0">
            <a:off x="4310067" y="756452"/>
            <a:ext cx="2248724" cy="834104"/>
          </a:xfrm>
          <a:prstGeom prst="rect">
            <a:avLst/>
          </a:prstGeom>
        </p:spPr>
        <p:txBody>
          <a:bodyPr anchor="t" rtlCol="false" tIns="0" lIns="0" bIns="0" rIns="0">
            <a:spAutoFit/>
          </a:bodyPr>
          <a:lstStyle/>
          <a:p>
            <a:pPr algn="l">
              <a:lnSpc>
                <a:spcPts val="6728"/>
              </a:lnSpc>
            </a:pPr>
            <a:r>
              <a:rPr lang="en-US" b="true" sz="4806">
                <a:solidFill>
                  <a:srgbClr val="F01E1E"/>
                </a:solidFill>
                <a:latin typeface="Arial Bold"/>
                <a:ea typeface="Arial Bold"/>
                <a:cs typeface="Arial Bold"/>
                <a:sym typeface="Arial Bold"/>
              </a:rPr>
              <a:t>chiffres</a:t>
            </a:r>
          </a:p>
        </p:txBody>
      </p:sp>
      <p:sp>
        <p:nvSpPr>
          <p:cNvPr name="TextBox 14" id="14"/>
          <p:cNvSpPr txBox="true"/>
          <p:nvPr/>
        </p:nvSpPr>
        <p:spPr>
          <a:xfrm rot="0">
            <a:off x="9102859" y="6145925"/>
            <a:ext cx="2259211" cy="349250"/>
          </a:xfrm>
          <a:prstGeom prst="rect">
            <a:avLst/>
          </a:prstGeom>
        </p:spPr>
        <p:txBody>
          <a:bodyPr anchor="t" rtlCol="false" tIns="0" lIns="0" bIns="0" rIns="0">
            <a:spAutoFit/>
          </a:bodyPr>
          <a:lstStyle/>
          <a:p>
            <a:pPr algn="l">
              <a:lnSpc>
                <a:spcPts val="2800"/>
              </a:lnSpc>
            </a:pPr>
            <a:r>
              <a:rPr lang="en-US" sz="2000" i="true">
                <a:solidFill>
                  <a:srgbClr val="595959"/>
                </a:solidFill>
                <a:latin typeface="Arial Italics"/>
                <a:ea typeface="Arial Italics"/>
                <a:cs typeface="Arial Italics"/>
                <a:sym typeface="Arial Italics"/>
              </a:rPr>
              <a:t> du Groupe en 2024</a:t>
            </a:r>
          </a:p>
        </p:txBody>
      </p:sp>
      <p:sp>
        <p:nvSpPr>
          <p:cNvPr name="TextBox 15" id="15"/>
          <p:cNvSpPr txBox="true"/>
          <p:nvPr/>
        </p:nvSpPr>
        <p:spPr>
          <a:xfrm rot="0">
            <a:off x="1699412" y="8416342"/>
            <a:ext cx="10002407" cy="486785"/>
          </a:xfrm>
          <a:prstGeom prst="rect">
            <a:avLst/>
          </a:prstGeom>
        </p:spPr>
        <p:txBody>
          <a:bodyPr anchor="t" rtlCol="false" tIns="0" lIns="0" bIns="0" rIns="0">
            <a:spAutoFit/>
          </a:bodyPr>
          <a:lstStyle/>
          <a:p>
            <a:pPr algn="l">
              <a:lnSpc>
                <a:spcPts val="1889"/>
              </a:lnSpc>
            </a:pPr>
            <a:r>
              <a:rPr lang="en-US" sz="1584" i="true">
                <a:solidFill>
                  <a:srgbClr val="595959"/>
                </a:solidFill>
                <a:latin typeface="Arial Italics"/>
                <a:ea typeface="Arial Italics"/>
                <a:cs typeface="Arial Italics"/>
                <a:sym typeface="Arial Italics"/>
              </a:rPr>
              <a:t>(1)Groupe Caisse des Dépôts comptes consolidés en normes IFRS + Fonds d’Epargne en normes françaises (2)Section générale, comptes consolidés en normes IFRS + Fonds d’Epargne en normes françaises </a:t>
            </a:r>
          </a:p>
        </p:txBody>
      </p:sp>
      <p:sp>
        <p:nvSpPr>
          <p:cNvPr name="TextBox 16" id="16"/>
          <p:cNvSpPr txBox="true"/>
          <p:nvPr/>
        </p:nvSpPr>
        <p:spPr>
          <a:xfrm rot="0">
            <a:off x="1772564" y="4505930"/>
            <a:ext cx="3351290" cy="1612835"/>
          </a:xfrm>
          <a:prstGeom prst="rect">
            <a:avLst/>
          </a:prstGeom>
        </p:spPr>
        <p:txBody>
          <a:bodyPr anchor="t" rtlCol="false" tIns="0" lIns="0" bIns="0" rIns="0">
            <a:spAutoFit/>
          </a:bodyPr>
          <a:lstStyle/>
          <a:p>
            <a:pPr algn="l">
              <a:lnSpc>
                <a:spcPts val="13028"/>
              </a:lnSpc>
            </a:pPr>
            <a:r>
              <a:rPr lang="en-US" b="true" sz="9306">
                <a:solidFill>
                  <a:srgbClr val="F01E1E"/>
                </a:solidFill>
                <a:latin typeface="Arial Bold"/>
                <a:ea typeface="Arial Bold"/>
                <a:cs typeface="Arial Bold"/>
                <a:sym typeface="Arial Bold"/>
              </a:rPr>
              <a:t>1 388 </a:t>
            </a:r>
          </a:p>
        </p:txBody>
      </p:sp>
      <p:sp>
        <p:nvSpPr>
          <p:cNvPr name="TextBox 17" id="17"/>
          <p:cNvSpPr txBox="true"/>
          <p:nvPr/>
        </p:nvSpPr>
        <p:spPr>
          <a:xfrm rot="0">
            <a:off x="2584137" y="6061153"/>
            <a:ext cx="1497062" cy="283210"/>
          </a:xfrm>
          <a:prstGeom prst="rect">
            <a:avLst/>
          </a:prstGeom>
        </p:spPr>
        <p:txBody>
          <a:bodyPr anchor="t" rtlCol="false" tIns="0" lIns="0" bIns="0" rIns="0">
            <a:spAutoFit/>
          </a:bodyPr>
          <a:lstStyle/>
          <a:p>
            <a:pPr algn="l">
              <a:lnSpc>
                <a:spcPts val="2239"/>
              </a:lnSpc>
            </a:pPr>
            <a:r>
              <a:rPr lang="en-US" sz="1599" i="true">
                <a:solidFill>
                  <a:srgbClr val="595959"/>
                </a:solidFill>
                <a:latin typeface="Arial Italics"/>
                <a:ea typeface="Arial Italics"/>
                <a:cs typeface="Arial Italics"/>
                <a:sym typeface="Arial Italics"/>
              </a:rPr>
              <a:t>de bilan agrégé(1) en 2024 </a:t>
            </a:r>
          </a:p>
        </p:txBody>
      </p:sp>
      <p:sp>
        <p:nvSpPr>
          <p:cNvPr name="TextBox 18" id="18"/>
          <p:cNvSpPr txBox="true"/>
          <p:nvPr/>
        </p:nvSpPr>
        <p:spPr>
          <a:xfrm rot="0">
            <a:off x="7705720" y="4507259"/>
            <a:ext cx="1808483" cy="1612835"/>
          </a:xfrm>
          <a:prstGeom prst="rect">
            <a:avLst/>
          </a:prstGeom>
        </p:spPr>
        <p:txBody>
          <a:bodyPr anchor="t" rtlCol="false" tIns="0" lIns="0" bIns="0" rIns="0">
            <a:spAutoFit/>
          </a:bodyPr>
          <a:lstStyle/>
          <a:p>
            <a:pPr algn="l">
              <a:lnSpc>
                <a:spcPts val="13028"/>
              </a:lnSpc>
            </a:pPr>
            <a:r>
              <a:rPr lang="en-US" b="true" sz="9306">
                <a:solidFill>
                  <a:srgbClr val="F01E1E"/>
                </a:solidFill>
                <a:latin typeface="Arial Bold"/>
                <a:ea typeface="Arial Bold"/>
                <a:cs typeface="Arial Bold"/>
                <a:sym typeface="Arial Bold"/>
              </a:rPr>
              <a:t>5,1</a:t>
            </a:r>
            <a:r>
              <a:rPr lang="en-US" sz="9306">
                <a:solidFill>
                  <a:srgbClr val="F01E1E"/>
                </a:solidFill>
                <a:latin typeface="Arial"/>
                <a:ea typeface="Arial"/>
                <a:cs typeface="Arial"/>
                <a:sym typeface="Arial"/>
              </a:rPr>
              <a:t> </a:t>
            </a:r>
          </a:p>
        </p:txBody>
      </p:sp>
      <p:sp>
        <p:nvSpPr>
          <p:cNvPr name="TextBox 19" id="19"/>
          <p:cNvSpPr txBox="true"/>
          <p:nvPr/>
        </p:nvSpPr>
        <p:spPr>
          <a:xfrm rot="0">
            <a:off x="7140507" y="5990350"/>
            <a:ext cx="2111638" cy="415291"/>
          </a:xfrm>
          <a:prstGeom prst="rect">
            <a:avLst/>
          </a:prstGeom>
        </p:spPr>
        <p:txBody>
          <a:bodyPr anchor="t" rtlCol="false" tIns="0" lIns="0" bIns="0" rIns="0">
            <a:spAutoFit/>
          </a:bodyPr>
          <a:lstStyle/>
          <a:p>
            <a:pPr algn="l">
              <a:lnSpc>
                <a:spcPts val="3359"/>
              </a:lnSpc>
            </a:pPr>
            <a:r>
              <a:rPr lang="en-US" sz="2399" i="true">
                <a:solidFill>
                  <a:srgbClr val="595959"/>
                </a:solidFill>
                <a:latin typeface="Arial Italics"/>
                <a:ea typeface="Arial Italics"/>
                <a:cs typeface="Arial Italics"/>
                <a:sym typeface="Arial Italics"/>
              </a:rPr>
              <a:t>Résultat net agrégé(2)</a:t>
            </a:r>
          </a:p>
        </p:txBody>
      </p:sp>
      <p:sp>
        <p:nvSpPr>
          <p:cNvPr name="TextBox 20" id="20"/>
          <p:cNvSpPr txBox="true"/>
          <p:nvPr/>
        </p:nvSpPr>
        <p:spPr>
          <a:xfrm rot="0">
            <a:off x="5060247" y="5399484"/>
            <a:ext cx="757380" cy="526413"/>
          </a:xfrm>
          <a:prstGeom prst="rect">
            <a:avLst/>
          </a:prstGeom>
        </p:spPr>
        <p:txBody>
          <a:bodyPr anchor="t" rtlCol="false" tIns="0" lIns="0" bIns="0" rIns="0">
            <a:spAutoFit/>
          </a:bodyPr>
          <a:lstStyle/>
          <a:p>
            <a:pPr algn="l">
              <a:lnSpc>
                <a:spcPts val="4208"/>
              </a:lnSpc>
            </a:pPr>
            <a:r>
              <a:rPr lang="en-US" sz="3006">
                <a:solidFill>
                  <a:srgbClr val="595959"/>
                </a:solidFill>
                <a:latin typeface="Arial"/>
                <a:ea typeface="Arial"/>
                <a:cs typeface="Arial"/>
                <a:sym typeface="Arial"/>
              </a:rPr>
              <a:t>Md€</a:t>
            </a:r>
          </a:p>
        </p:txBody>
      </p:sp>
      <p:sp>
        <p:nvSpPr>
          <p:cNvPr name="TextBox 21" id="21"/>
          <p:cNvSpPr txBox="true"/>
          <p:nvPr/>
        </p:nvSpPr>
        <p:spPr>
          <a:xfrm rot="0">
            <a:off x="9475084" y="5400813"/>
            <a:ext cx="757380" cy="526413"/>
          </a:xfrm>
          <a:prstGeom prst="rect">
            <a:avLst/>
          </a:prstGeom>
        </p:spPr>
        <p:txBody>
          <a:bodyPr anchor="t" rtlCol="false" tIns="0" lIns="0" bIns="0" rIns="0">
            <a:spAutoFit/>
          </a:bodyPr>
          <a:lstStyle/>
          <a:p>
            <a:pPr algn="l">
              <a:lnSpc>
                <a:spcPts val="4208"/>
              </a:lnSpc>
            </a:pPr>
            <a:r>
              <a:rPr lang="en-US" sz="3006">
                <a:solidFill>
                  <a:srgbClr val="595959"/>
                </a:solidFill>
                <a:latin typeface="Arial"/>
                <a:ea typeface="Arial"/>
                <a:cs typeface="Arial"/>
                <a:sym typeface="Arial"/>
              </a:rPr>
              <a:t>Md€</a:t>
            </a:r>
          </a:p>
        </p:txBody>
      </p:sp>
      <p:sp>
        <p:nvSpPr>
          <p:cNvPr name="TextBox 22" id="22"/>
          <p:cNvSpPr txBox="true"/>
          <p:nvPr/>
        </p:nvSpPr>
        <p:spPr>
          <a:xfrm rot="0">
            <a:off x="11778429" y="5422344"/>
            <a:ext cx="895998" cy="526413"/>
          </a:xfrm>
          <a:prstGeom prst="rect">
            <a:avLst/>
          </a:prstGeom>
        </p:spPr>
        <p:txBody>
          <a:bodyPr anchor="t" rtlCol="false" tIns="0" lIns="0" bIns="0" rIns="0">
            <a:spAutoFit/>
          </a:bodyPr>
          <a:lstStyle/>
          <a:p>
            <a:pPr algn="l">
              <a:lnSpc>
                <a:spcPts val="4208"/>
              </a:lnSpc>
            </a:pPr>
            <a:r>
              <a:rPr lang="en-US" b="true" sz="3006">
                <a:solidFill>
                  <a:srgbClr val="F01E1E"/>
                </a:solidFill>
                <a:latin typeface="Arial Bold"/>
                <a:ea typeface="Arial Bold"/>
                <a:cs typeface="Arial Bold"/>
                <a:sym typeface="Arial Bold"/>
              </a:rPr>
              <a:t>+ de </a:t>
            </a:r>
          </a:p>
        </p:txBody>
      </p:sp>
      <p:sp>
        <p:nvSpPr>
          <p:cNvPr name="TextBox 23" id="23"/>
          <p:cNvSpPr txBox="true"/>
          <p:nvPr/>
        </p:nvSpPr>
        <p:spPr>
          <a:xfrm rot="0">
            <a:off x="12654339" y="4528361"/>
            <a:ext cx="4358359" cy="1613378"/>
          </a:xfrm>
          <a:prstGeom prst="rect">
            <a:avLst/>
          </a:prstGeom>
        </p:spPr>
        <p:txBody>
          <a:bodyPr anchor="t" rtlCol="false" tIns="0" lIns="0" bIns="0" rIns="0">
            <a:spAutoFit/>
          </a:bodyPr>
          <a:lstStyle/>
          <a:p>
            <a:pPr algn="l">
              <a:lnSpc>
                <a:spcPts val="13033"/>
              </a:lnSpc>
            </a:pPr>
            <a:r>
              <a:rPr lang="en-US" b="true" sz="9309">
                <a:solidFill>
                  <a:srgbClr val="F01E1E"/>
                </a:solidFill>
                <a:latin typeface="Arial Bold"/>
                <a:ea typeface="Arial Bold"/>
                <a:cs typeface="Arial Bold"/>
                <a:sym typeface="Arial Bold"/>
              </a:rPr>
              <a:t>360 000</a:t>
            </a:r>
          </a:p>
        </p:txBody>
      </p:sp>
      <p:sp>
        <p:nvSpPr>
          <p:cNvPr name="TextBox 24" id="24"/>
          <p:cNvSpPr txBox="true"/>
          <p:nvPr/>
        </p:nvSpPr>
        <p:spPr>
          <a:xfrm rot="0">
            <a:off x="13634484" y="6052970"/>
            <a:ext cx="2398068" cy="415291"/>
          </a:xfrm>
          <a:prstGeom prst="rect">
            <a:avLst/>
          </a:prstGeom>
        </p:spPr>
        <p:txBody>
          <a:bodyPr anchor="t" rtlCol="false" tIns="0" lIns="0" bIns="0" rIns="0">
            <a:spAutoFit/>
          </a:bodyPr>
          <a:lstStyle/>
          <a:p>
            <a:pPr algn="l">
              <a:lnSpc>
                <a:spcPts val="3359"/>
              </a:lnSpc>
            </a:pPr>
            <a:r>
              <a:rPr lang="en-US" sz="2399" i="true">
                <a:solidFill>
                  <a:srgbClr val="595959"/>
                </a:solidFill>
                <a:latin typeface="Arial Italics"/>
                <a:ea typeface="Arial Italics"/>
                <a:cs typeface="Arial Italics"/>
                <a:sym typeface="Arial Italics"/>
              </a:rPr>
              <a:t>collaborateurs dans le monde</a:t>
            </a:r>
          </a:p>
        </p:txBody>
      </p:sp>
      <p:sp>
        <p:nvSpPr>
          <p:cNvPr name="TextBox 25" id="2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a:t>
            </a:r>
          </a:p>
        </p:txBody>
      </p:sp>
    </p:spTree>
  </p:cSld>
  <p:clrMapOvr>
    <a:masterClrMapping/>
  </p:clrMapOvr>
  <p:transition spd="slow">
    <p:fade/>
  </p:transition>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2F2F2"/>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5771"/>
            <a:chOff x="0" y="0"/>
            <a:chExt cx="16256000" cy="9142908"/>
          </a:xfrm>
        </p:grpSpPr>
        <p:sp>
          <p:nvSpPr>
            <p:cNvPr name="Freeform 3" id="3"/>
            <p:cNvSpPr/>
            <p:nvPr/>
          </p:nvSpPr>
          <p:spPr>
            <a:xfrm flipH="false" flipV="false" rot="0">
              <a:off x="0" y="0"/>
              <a:ext cx="16256000" cy="9142857"/>
            </a:xfrm>
            <a:custGeom>
              <a:avLst/>
              <a:gdLst/>
              <a:ahLst/>
              <a:cxnLst/>
              <a:rect r="r" b="b" t="t" l="l"/>
              <a:pathLst>
                <a:path h="9142857" w="16256000">
                  <a:moveTo>
                    <a:pt x="0" y="0"/>
                  </a:moveTo>
                  <a:lnTo>
                    <a:pt x="16256000" y="0"/>
                  </a:lnTo>
                  <a:lnTo>
                    <a:pt x="16256000" y="9142857"/>
                  </a:lnTo>
                  <a:lnTo>
                    <a:pt x="0" y="9142857"/>
                  </a:lnTo>
                  <a:lnTo>
                    <a:pt x="0" y="0"/>
                  </a:lnTo>
                  <a:close/>
                </a:path>
              </a:pathLst>
            </a:custGeom>
            <a:blipFill>
              <a:blip r:embed="rId2"/>
              <a:stretch>
                <a:fillRect l="0" t="0" r="0" b="0"/>
              </a:stretch>
            </a:blipFill>
          </p:spPr>
        </p:sp>
      </p:grpSp>
      <p:sp>
        <p:nvSpPr>
          <p:cNvPr name="Freeform 4" id="4"/>
          <p:cNvSpPr/>
          <p:nvPr/>
        </p:nvSpPr>
        <p:spPr>
          <a:xfrm flipH="false" flipV="false" rot="0">
            <a:off x="1476370" y="-95255"/>
            <a:ext cx="15337531" cy="9517861"/>
          </a:xfrm>
          <a:custGeom>
            <a:avLst/>
            <a:gdLst/>
            <a:ahLst/>
            <a:cxnLst/>
            <a:rect r="r" b="b" t="t" l="l"/>
            <a:pathLst>
              <a:path h="9517861" w="15337531">
                <a:moveTo>
                  <a:pt x="0" y="0"/>
                </a:moveTo>
                <a:lnTo>
                  <a:pt x="15337531" y="0"/>
                </a:lnTo>
                <a:lnTo>
                  <a:pt x="15337531" y="9517861"/>
                </a:lnTo>
                <a:lnTo>
                  <a:pt x="0" y="95178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4000886" y="3993004"/>
            <a:ext cx="13309163" cy="2381159"/>
          </a:xfrm>
          <a:prstGeom prst="rect">
            <a:avLst/>
          </a:prstGeom>
        </p:spPr>
        <p:txBody>
          <a:bodyPr anchor="t" rtlCol="false" tIns="0" lIns="0" bIns="0" rIns="0">
            <a:spAutoFit/>
          </a:bodyPr>
          <a:lstStyle/>
          <a:p>
            <a:pPr algn="l">
              <a:lnSpc>
                <a:spcPts val="9455"/>
              </a:lnSpc>
            </a:pPr>
            <a:r>
              <a:rPr lang="en-US" b="true" sz="6753">
                <a:solidFill>
                  <a:srgbClr val="FFFFFF"/>
                </a:solidFill>
                <a:latin typeface="Arial Bold"/>
                <a:ea typeface="Arial Bold"/>
                <a:cs typeface="Arial Bold"/>
                <a:sym typeface="Arial Bold"/>
              </a:rPr>
              <a:t>Pourquoi s’intéresser aux risques financiers climatiques ?</a:t>
            </a:r>
          </a:p>
        </p:txBody>
      </p:sp>
      <p:sp>
        <p:nvSpPr>
          <p:cNvPr name="TextBox 6" id="6"/>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Caisse des Dépôts</a:t>
            </a:r>
          </a:p>
        </p:txBody>
      </p:sp>
      <p:sp>
        <p:nvSpPr>
          <p:cNvPr name="TextBox 7" id="7"/>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FFFFFF"/>
                </a:solidFill>
                <a:latin typeface="Open Sans 1"/>
                <a:ea typeface="Open Sans 1"/>
                <a:cs typeface="Open Sans 1"/>
                <a:sym typeface="Open Sans 1"/>
              </a:rPr>
              <a:t>5</a:t>
            </a:r>
          </a:p>
        </p:txBody>
      </p:sp>
    </p:spTree>
  </p:cSld>
  <p:clrMapOvr>
    <a:masterClrMapping/>
  </p:clrMapOvr>
  <p:transition spd="slow">
    <p:fade/>
  </p:transition>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234483" y="8856407"/>
            <a:ext cx="15733395" cy="800029"/>
          </a:xfrm>
          <a:custGeom>
            <a:avLst/>
            <a:gdLst/>
            <a:ahLst/>
            <a:cxnLst/>
            <a:rect r="r" b="b" t="t" l="l"/>
            <a:pathLst>
              <a:path h="800029" w="15733395">
                <a:moveTo>
                  <a:pt x="0" y="0"/>
                </a:moveTo>
                <a:lnTo>
                  <a:pt x="15733395" y="0"/>
                </a:lnTo>
                <a:lnTo>
                  <a:pt x="15733395" y="800028"/>
                </a:lnTo>
                <a:lnTo>
                  <a:pt x="0" y="80002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928216" y="1806897"/>
            <a:ext cx="11327802" cy="2993131"/>
            <a:chOff x="0" y="0"/>
            <a:chExt cx="10069157" cy="2660561"/>
          </a:xfrm>
        </p:grpSpPr>
        <p:sp>
          <p:nvSpPr>
            <p:cNvPr name="Freeform 5" id="5"/>
            <p:cNvSpPr/>
            <p:nvPr/>
          </p:nvSpPr>
          <p:spPr>
            <a:xfrm flipH="false" flipV="false" rot="0">
              <a:off x="0" y="0"/>
              <a:ext cx="10069195" cy="2660523"/>
            </a:xfrm>
            <a:custGeom>
              <a:avLst/>
              <a:gdLst/>
              <a:ahLst/>
              <a:cxnLst/>
              <a:rect r="r" b="b" t="t" l="l"/>
              <a:pathLst>
                <a:path h="2660523" w="10069195">
                  <a:moveTo>
                    <a:pt x="0" y="0"/>
                  </a:moveTo>
                  <a:lnTo>
                    <a:pt x="10069195" y="0"/>
                  </a:lnTo>
                  <a:lnTo>
                    <a:pt x="10069195" y="2660523"/>
                  </a:lnTo>
                  <a:lnTo>
                    <a:pt x="0" y="2660523"/>
                  </a:lnTo>
                  <a:lnTo>
                    <a:pt x="0" y="0"/>
                  </a:lnTo>
                  <a:close/>
                </a:path>
              </a:pathLst>
            </a:custGeom>
            <a:blipFill>
              <a:blip r:embed="rId6"/>
              <a:stretch>
                <a:fillRect l="0" t="0" r="0" b="-1"/>
              </a:stretch>
            </a:blipFill>
          </p:spPr>
        </p:sp>
      </p:grpSp>
      <p:grpSp>
        <p:nvGrpSpPr>
          <p:cNvPr name="Group 6" id="6"/>
          <p:cNvGrpSpPr/>
          <p:nvPr/>
        </p:nvGrpSpPr>
        <p:grpSpPr>
          <a:xfrm rot="0">
            <a:off x="827532" y="5170932"/>
            <a:ext cx="7342632" cy="3714750"/>
            <a:chOff x="0" y="0"/>
            <a:chExt cx="6526784" cy="3302000"/>
          </a:xfrm>
        </p:grpSpPr>
        <p:sp>
          <p:nvSpPr>
            <p:cNvPr name="Freeform 7" id="7"/>
            <p:cNvSpPr/>
            <p:nvPr/>
          </p:nvSpPr>
          <p:spPr>
            <a:xfrm flipH="false" flipV="false" rot="0">
              <a:off x="0" y="0"/>
              <a:ext cx="6526784" cy="3302000"/>
            </a:xfrm>
            <a:custGeom>
              <a:avLst/>
              <a:gdLst/>
              <a:ahLst/>
              <a:cxnLst/>
              <a:rect r="r" b="b" t="t" l="l"/>
              <a:pathLst>
                <a:path h="3302000" w="6526784">
                  <a:moveTo>
                    <a:pt x="0" y="0"/>
                  </a:moveTo>
                  <a:lnTo>
                    <a:pt x="6526784" y="0"/>
                  </a:lnTo>
                  <a:lnTo>
                    <a:pt x="6526784" y="3302000"/>
                  </a:lnTo>
                  <a:lnTo>
                    <a:pt x="0" y="3302000"/>
                  </a:lnTo>
                  <a:lnTo>
                    <a:pt x="0" y="0"/>
                  </a:lnTo>
                  <a:close/>
                </a:path>
              </a:pathLst>
            </a:custGeom>
            <a:blipFill>
              <a:blip r:embed="rId7"/>
              <a:stretch>
                <a:fillRect l="0" t="0" r="0" b="0"/>
              </a:stretch>
            </a:blipFill>
          </p:spPr>
        </p:sp>
      </p:grpSp>
      <p:grpSp>
        <p:nvGrpSpPr>
          <p:cNvPr name="Group 8" id="8"/>
          <p:cNvGrpSpPr/>
          <p:nvPr/>
        </p:nvGrpSpPr>
        <p:grpSpPr>
          <a:xfrm rot="0">
            <a:off x="880910" y="5224939"/>
            <a:ext cx="7161652" cy="3531870"/>
            <a:chOff x="0" y="0"/>
            <a:chExt cx="6365913" cy="3139440"/>
          </a:xfrm>
        </p:grpSpPr>
        <p:sp>
          <p:nvSpPr>
            <p:cNvPr name="Freeform 9" id="9"/>
            <p:cNvSpPr/>
            <p:nvPr/>
          </p:nvSpPr>
          <p:spPr>
            <a:xfrm flipH="false" flipV="false" rot="0">
              <a:off x="0" y="0"/>
              <a:ext cx="6365875" cy="3139440"/>
            </a:xfrm>
            <a:custGeom>
              <a:avLst/>
              <a:gdLst/>
              <a:ahLst/>
              <a:cxnLst/>
              <a:rect r="r" b="b" t="t" l="l"/>
              <a:pathLst>
                <a:path h="3139440" w="6365875">
                  <a:moveTo>
                    <a:pt x="0" y="0"/>
                  </a:moveTo>
                  <a:lnTo>
                    <a:pt x="6365875" y="0"/>
                  </a:lnTo>
                  <a:lnTo>
                    <a:pt x="6365875" y="3139440"/>
                  </a:lnTo>
                  <a:lnTo>
                    <a:pt x="0" y="3139440"/>
                  </a:lnTo>
                  <a:lnTo>
                    <a:pt x="0" y="0"/>
                  </a:lnTo>
                  <a:close/>
                </a:path>
              </a:pathLst>
            </a:custGeom>
            <a:blipFill>
              <a:blip r:embed="rId8"/>
              <a:stretch>
                <a:fillRect l="0" t="0" r="0" b="0"/>
              </a:stretch>
            </a:blipFill>
          </p:spPr>
        </p:sp>
      </p:grpSp>
      <p:sp>
        <p:nvSpPr>
          <p:cNvPr name="Freeform 10" id="10"/>
          <p:cNvSpPr/>
          <p:nvPr/>
        </p:nvSpPr>
        <p:spPr>
          <a:xfrm flipH="false" flipV="false" rot="0">
            <a:off x="866623" y="5210651"/>
            <a:ext cx="7190227" cy="3560445"/>
          </a:xfrm>
          <a:custGeom>
            <a:avLst/>
            <a:gdLst/>
            <a:ahLst/>
            <a:cxnLst/>
            <a:rect r="r" b="b" t="t" l="l"/>
            <a:pathLst>
              <a:path h="3560445" w="7190227">
                <a:moveTo>
                  <a:pt x="0" y="0"/>
                </a:moveTo>
                <a:lnTo>
                  <a:pt x="7190227" y="0"/>
                </a:lnTo>
                <a:lnTo>
                  <a:pt x="7190227" y="3560445"/>
                </a:lnTo>
                <a:lnTo>
                  <a:pt x="0" y="3560445"/>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1" id="11"/>
          <p:cNvGrpSpPr/>
          <p:nvPr/>
        </p:nvGrpSpPr>
        <p:grpSpPr>
          <a:xfrm rot="0">
            <a:off x="8181594" y="5170932"/>
            <a:ext cx="4121658" cy="3714750"/>
            <a:chOff x="0" y="0"/>
            <a:chExt cx="3663696" cy="3302000"/>
          </a:xfrm>
        </p:grpSpPr>
        <p:sp>
          <p:nvSpPr>
            <p:cNvPr name="Freeform 12" id="12"/>
            <p:cNvSpPr/>
            <p:nvPr/>
          </p:nvSpPr>
          <p:spPr>
            <a:xfrm flipH="false" flipV="false" rot="0">
              <a:off x="0" y="0"/>
              <a:ext cx="3663696" cy="3302000"/>
            </a:xfrm>
            <a:custGeom>
              <a:avLst/>
              <a:gdLst/>
              <a:ahLst/>
              <a:cxnLst/>
              <a:rect r="r" b="b" t="t" l="l"/>
              <a:pathLst>
                <a:path h="3302000" w="3663696">
                  <a:moveTo>
                    <a:pt x="0" y="0"/>
                  </a:moveTo>
                  <a:lnTo>
                    <a:pt x="3663696" y="0"/>
                  </a:lnTo>
                  <a:lnTo>
                    <a:pt x="3663696" y="3302000"/>
                  </a:lnTo>
                  <a:lnTo>
                    <a:pt x="0" y="3302000"/>
                  </a:lnTo>
                  <a:lnTo>
                    <a:pt x="0" y="0"/>
                  </a:lnTo>
                  <a:close/>
                </a:path>
              </a:pathLst>
            </a:custGeom>
            <a:blipFill>
              <a:blip r:embed="rId11"/>
              <a:stretch>
                <a:fillRect l="0" t="0" r="0" b="0"/>
              </a:stretch>
            </a:blipFill>
          </p:spPr>
        </p:sp>
      </p:grpSp>
      <p:grpSp>
        <p:nvGrpSpPr>
          <p:cNvPr name="Group 13" id="13"/>
          <p:cNvGrpSpPr/>
          <p:nvPr/>
        </p:nvGrpSpPr>
        <p:grpSpPr>
          <a:xfrm rot="0">
            <a:off x="8317040" y="5224939"/>
            <a:ext cx="3938964" cy="3531870"/>
            <a:chOff x="0" y="0"/>
            <a:chExt cx="3501301" cy="3139440"/>
          </a:xfrm>
        </p:grpSpPr>
        <p:sp>
          <p:nvSpPr>
            <p:cNvPr name="Freeform 14" id="14"/>
            <p:cNvSpPr/>
            <p:nvPr/>
          </p:nvSpPr>
          <p:spPr>
            <a:xfrm flipH="false" flipV="false" rot="0">
              <a:off x="0" y="0"/>
              <a:ext cx="3501263" cy="3139440"/>
            </a:xfrm>
            <a:custGeom>
              <a:avLst/>
              <a:gdLst/>
              <a:ahLst/>
              <a:cxnLst/>
              <a:rect r="r" b="b" t="t" l="l"/>
              <a:pathLst>
                <a:path h="3139440" w="3501263">
                  <a:moveTo>
                    <a:pt x="0" y="0"/>
                  </a:moveTo>
                  <a:lnTo>
                    <a:pt x="3501263" y="0"/>
                  </a:lnTo>
                  <a:lnTo>
                    <a:pt x="3501263" y="3139440"/>
                  </a:lnTo>
                  <a:lnTo>
                    <a:pt x="0" y="3139440"/>
                  </a:lnTo>
                  <a:lnTo>
                    <a:pt x="0" y="0"/>
                  </a:lnTo>
                  <a:close/>
                </a:path>
              </a:pathLst>
            </a:custGeom>
            <a:blipFill>
              <a:blip r:embed="rId12"/>
              <a:stretch>
                <a:fillRect l="0" t="0" r="-1" b="0"/>
              </a:stretch>
            </a:blipFill>
          </p:spPr>
        </p:sp>
      </p:grpSp>
      <p:sp>
        <p:nvSpPr>
          <p:cNvPr name="Freeform 15" id="15"/>
          <p:cNvSpPr/>
          <p:nvPr/>
        </p:nvSpPr>
        <p:spPr>
          <a:xfrm flipH="false" flipV="false" rot="0">
            <a:off x="8302852" y="5210651"/>
            <a:ext cx="3967539" cy="3560445"/>
          </a:xfrm>
          <a:custGeom>
            <a:avLst/>
            <a:gdLst/>
            <a:ahLst/>
            <a:cxnLst/>
            <a:rect r="r" b="b" t="t" l="l"/>
            <a:pathLst>
              <a:path h="3560445" w="3967539">
                <a:moveTo>
                  <a:pt x="0" y="0"/>
                </a:moveTo>
                <a:lnTo>
                  <a:pt x="3967539" y="0"/>
                </a:lnTo>
                <a:lnTo>
                  <a:pt x="3967539" y="3560445"/>
                </a:lnTo>
                <a:lnTo>
                  <a:pt x="0" y="356044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16" id="16"/>
          <p:cNvGrpSpPr/>
          <p:nvPr/>
        </p:nvGrpSpPr>
        <p:grpSpPr>
          <a:xfrm rot="0">
            <a:off x="12376404" y="1776222"/>
            <a:ext cx="5088636" cy="4373118"/>
            <a:chOff x="0" y="0"/>
            <a:chExt cx="4523232" cy="3887216"/>
          </a:xfrm>
        </p:grpSpPr>
        <p:sp>
          <p:nvSpPr>
            <p:cNvPr name="Freeform 17" id="17"/>
            <p:cNvSpPr/>
            <p:nvPr/>
          </p:nvSpPr>
          <p:spPr>
            <a:xfrm flipH="false" flipV="false" rot="0">
              <a:off x="0" y="0"/>
              <a:ext cx="4523232" cy="3887216"/>
            </a:xfrm>
            <a:custGeom>
              <a:avLst/>
              <a:gdLst/>
              <a:ahLst/>
              <a:cxnLst/>
              <a:rect r="r" b="b" t="t" l="l"/>
              <a:pathLst>
                <a:path h="3887216" w="4523232">
                  <a:moveTo>
                    <a:pt x="0" y="0"/>
                  </a:moveTo>
                  <a:lnTo>
                    <a:pt x="4523232" y="0"/>
                  </a:lnTo>
                  <a:lnTo>
                    <a:pt x="4523232" y="3887216"/>
                  </a:lnTo>
                  <a:lnTo>
                    <a:pt x="0" y="3887216"/>
                  </a:lnTo>
                  <a:lnTo>
                    <a:pt x="0" y="0"/>
                  </a:lnTo>
                  <a:close/>
                </a:path>
              </a:pathLst>
            </a:custGeom>
            <a:blipFill>
              <a:blip r:embed="rId15"/>
              <a:stretch>
                <a:fillRect l="0" t="0" r="0" b="0"/>
              </a:stretch>
            </a:blipFill>
          </p:spPr>
        </p:sp>
      </p:grpSp>
      <p:grpSp>
        <p:nvGrpSpPr>
          <p:cNvPr name="Group 18" id="18"/>
          <p:cNvGrpSpPr/>
          <p:nvPr/>
        </p:nvGrpSpPr>
        <p:grpSpPr>
          <a:xfrm rot="0">
            <a:off x="12511850" y="1830129"/>
            <a:ext cx="4905756" cy="4191195"/>
            <a:chOff x="0" y="0"/>
            <a:chExt cx="4360672" cy="3725507"/>
          </a:xfrm>
        </p:grpSpPr>
        <p:sp>
          <p:nvSpPr>
            <p:cNvPr name="Freeform 19" id="19"/>
            <p:cNvSpPr/>
            <p:nvPr/>
          </p:nvSpPr>
          <p:spPr>
            <a:xfrm flipH="false" flipV="false" rot="0">
              <a:off x="0" y="0"/>
              <a:ext cx="4360672" cy="3725545"/>
            </a:xfrm>
            <a:custGeom>
              <a:avLst/>
              <a:gdLst/>
              <a:ahLst/>
              <a:cxnLst/>
              <a:rect r="r" b="b" t="t" l="l"/>
              <a:pathLst>
                <a:path h="3725545" w="4360672">
                  <a:moveTo>
                    <a:pt x="0" y="0"/>
                  </a:moveTo>
                  <a:lnTo>
                    <a:pt x="4360672" y="0"/>
                  </a:lnTo>
                  <a:lnTo>
                    <a:pt x="4360672" y="3725545"/>
                  </a:lnTo>
                  <a:lnTo>
                    <a:pt x="0" y="3725545"/>
                  </a:lnTo>
                  <a:lnTo>
                    <a:pt x="0" y="0"/>
                  </a:lnTo>
                  <a:close/>
                </a:path>
              </a:pathLst>
            </a:custGeom>
            <a:blipFill>
              <a:blip r:embed="rId16"/>
              <a:stretch>
                <a:fillRect l="0" t="0" r="0" b="1"/>
              </a:stretch>
            </a:blipFill>
          </p:spPr>
        </p:sp>
      </p:grpSp>
      <p:sp>
        <p:nvSpPr>
          <p:cNvPr name="Freeform 20" id="20"/>
          <p:cNvSpPr/>
          <p:nvPr/>
        </p:nvSpPr>
        <p:spPr>
          <a:xfrm flipH="false" flipV="false" rot="0">
            <a:off x="12402407" y="1720501"/>
            <a:ext cx="5124826" cy="4410266"/>
          </a:xfrm>
          <a:custGeom>
            <a:avLst/>
            <a:gdLst/>
            <a:ahLst/>
            <a:cxnLst/>
            <a:rect r="r" b="b" t="t" l="l"/>
            <a:pathLst>
              <a:path h="4410266" w="5124826">
                <a:moveTo>
                  <a:pt x="0" y="0"/>
                </a:moveTo>
                <a:lnTo>
                  <a:pt x="5124826" y="0"/>
                </a:lnTo>
                <a:lnTo>
                  <a:pt x="5124826" y="4410265"/>
                </a:lnTo>
                <a:lnTo>
                  <a:pt x="0" y="4410265"/>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grpSp>
        <p:nvGrpSpPr>
          <p:cNvPr name="Group 21" id="21"/>
          <p:cNvGrpSpPr/>
          <p:nvPr/>
        </p:nvGrpSpPr>
        <p:grpSpPr>
          <a:xfrm rot="0">
            <a:off x="12591474" y="2820010"/>
            <a:ext cx="4749922" cy="821017"/>
            <a:chOff x="0" y="0"/>
            <a:chExt cx="4222153" cy="729793"/>
          </a:xfrm>
        </p:grpSpPr>
        <p:sp>
          <p:nvSpPr>
            <p:cNvPr name="Freeform 22" id="22"/>
            <p:cNvSpPr/>
            <p:nvPr/>
          </p:nvSpPr>
          <p:spPr>
            <a:xfrm flipH="false" flipV="false" rot="0">
              <a:off x="0" y="0"/>
              <a:ext cx="4222115" cy="729742"/>
            </a:xfrm>
            <a:custGeom>
              <a:avLst/>
              <a:gdLst/>
              <a:ahLst/>
              <a:cxnLst/>
              <a:rect r="r" b="b" t="t" l="l"/>
              <a:pathLst>
                <a:path h="729742" w="4222115">
                  <a:moveTo>
                    <a:pt x="0" y="0"/>
                  </a:moveTo>
                  <a:lnTo>
                    <a:pt x="4222115" y="0"/>
                  </a:lnTo>
                  <a:lnTo>
                    <a:pt x="4222115" y="729742"/>
                  </a:lnTo>
                  <a:lnTo>
                    <a:pt x="0" y="729742"/>
                  </a:lnTo>
                  <a:lnTo>
                    <a:pt x="0" y="0"/>
                  </a:lnTo>
                  <a:close/>
                </a:path>
              </a:pathLst>
            </a:custGeom>
            <a:blipFill>
              <a:blip r:embed="rId19"/>
              <a:stretch>
                <a:fillRect l="0" t="0" r="0" b="-6"/>
              </a:stretch>
            </a:blipFill>
          </p:spPr>
        </p:sp>
      </p:grpSp>
      <p:grpSp>
        <p:nvGrpSpPr>
          <p:cNvPr name="Group 23" id="23"/>
          <p:cNvGrpSpPr/>
          <p:nvPr/>
        </p:nvGrpSpPr>
        <p:grpSpPr>
          <a:xfrm rot="0">
            <a:off x="13965931" y="1830043"/>
            <a:ext cx="2001207" cy="624178"/>
            <a:chOff x="0" y="0"/>
            <a:chExt cx="1778851" cy="554825"/>
          </a:xfrm>
        </p:grpSpPr>
        <p:sp>
          <p:nvSpPr>
            <p:cNvPr name="Freeform 24" id="24"/>
            <p:cNvSpPr/>
            <p:nvPr/>
          </p:nvSpPr>
          <p:spPr>
            <a:xfrm flipH="false" flipV="false" rot="0">
              <a:off x="0" y="0"/>
              <a:ext cx="1778889" cy="554863"/>
            </a:xfrm>
            <a:custGeom>
              <a:avLst/>
              <a:gdLst/>
              <a:ahLst/>
              <a:cxnLst/>
              <a:rect r="r" b="b" t="t" l="l"/>
              <a:pathLst>
                <a:path h="554863" w="1778889">
                  <a:moveTo>
                    <a:pt x="0" y="0"/>
                  </a:moveTo>
                  <a:lnTo>
                    <a:pt x="1778889" y="0"/>
                  </a:lnTo>
                  <a:lnTo>
                    <a:pt x="1778889" y="554863"/>
                  </a:lnTo>
                  <a:lnTo>
                    <a:pt x="0" y="554863"/>
                  </a:lnTo>
                  <a:lnTo>
                    <a:pt x="0" y="0"/>
                  </a:lnTo>
                  <a:close/>
                </a:path>
              </a:pathLst>
            </a:custGeom>
            <a:blipFill>
              <a:blip r:embed="rId20"/>
              <a:stretch>
                <a:fillRect l="0" t="0" r="2" b="6"/>
              </a:stretch>
            </a:blipFill>
          </p:spPr>
        </p:sp>
      </p:grpSp>
      <p:grpSp>
        <p:nvGrpSpPr>
          <p:cNvPr name="Group 25" id="25"/>
          <p:cNvGrpSpPr/>
          <p:nvPr/>
        </p:nvGrpSpPr>
        <p:grpSpPr>
          <a:xfrm rot="0">
            <a:off x="13432922" y="3618738"/>
            <a:ext cx="3067240" cy="2278956"/>
            <a:chOff x="0" y="0"/>
            <a:chExt cx="2726436" cy="2025739"/>
          </a:xfrm>
        </p:grpSpPr>
        <p:sp>
          <p:nvSpPr>
            <p:cNvPr name="Freeform 26" id="26"/>
            <p:cNvSpPr/>
            <p:nvPr/>
          </p:nvSpPr>
          <p:spPr>
            <a:xfrm flipH="false" flipV="false" rot="0">
              <a:off x="0" y="0"/>
              <a:ext cx="2726436" cy="2025777"/>
            </a:xfrm>
            <a:custGeom>
              <a:avLst/>
              <a:gdLst/>
              <a:ahLst/>
              <a:cxnLst/>
              <a:rect r="r" b="b" t="t" l="l"/>
              <a:pathLst>
                <a:path h="2025777" w="2726436">
                  <a:moveTo>
                    <a:pt x="0" y="0"/>
                  </a:moveTo>
                  <a:lnTo>
                    <a:pt x="2726436" y="0"/>
                  </a:lnTo>
                  <a:lnTo>
                    <a:pt x="2726436" y="2025777"/>
                  </a:lnTo>
                  <a:lnTo>
                    <a:pt x="0" y="2025777"/>
                  </a:lnTo>
                  <a:lnTo>
                    <a:pt x="0" y="0"/>
                  </a:lnTo>
                  <a:close/>
                </a:path>
              </a:pathLst>
            </a:custGeom>
            <a:blipFill>
              <a:blip r:embed="rId21"/>
              <a:stretch>
                <a:fillRect l="0" t="0" r="0" b="1"/>
              </a:stretch>
            </a:blipFill>
          </p:spPr>
        </p:sp>
      </p:grpSp>
      <p:grpSp>
        <p:nvGrpSpPr>
          <p:cNvPr name="Group 27" id="27"/>
          <p:cNvGrpSpPr/>
          <p:nvPr/>
        </p:nvGrpSpPr>
        <p:grpSpPr>
          <a:xfrm rot="0">
            <a:off x="13540550" y="2477838"/>
            <a:ext cx="2851971" cy="333942"/>
            <a:chOff x="0" y="0"/>
            <a:chExt cx="2535085" cy="296837"/>
          </a:xfrm>
        </p:grpSpPr>
        <p:sp>
          <p:nvSpPr>
            <p:cNvPr name="Freeform 28" id="28"/>
            <p:cNvSpPr/>
            <p:nvPr/>
          </p:nvSpPr>
          <p:spPr>
            <a:xfrm flipH="false" flipV="false" rot="0">
              <a:off x="0" y="0"/>
              <a:ext cx="2535047" cy="296799"/>
            </a:xfrm>
            <a:custGeom>
              <a:avLst/>
              <a:gdLst/>
              <a:ahLst/>
              <a:cxnLst/>
              <a:rect r="r" b="b" t="t" l="l"/>
              <a:pathLst>
                <a:path h="296799" w="2535047">
                  <a:moveTo>
                    <a:pt x="0" y="0"/>
                  </a:moveTo>
                  <a:lnTo>
                    <a:pt x="2535047" y="0"/>
                  </a:lnTo>
                  <a:lnTo>
                    <a:pt x="2535047" y="296799"/>
                  </a:lnTo>
                  <a:lnTo>
                    <a:pt x="0" y="296799"/>
                  </a:lnTo>
                  <a:lnTo>
                    <a:pt x="0" y="0"/>
                  </a:lnTo>
                  <a:close/>
                </a:path>
              </a:pathLst>
            </a:custGeom>
            <a:blipFill>
              <a:blip r:embed="rId22"/>
              <a:stretch>
                <a:fillRect l="0" t="0" r="-1" b="-12"/>
              </a:stretch>
            </a:blipFill>
          </p:spPr>
        </p:sp>
      </p:grpSp>
      <p:grpSp>
        <p:nvGrpSpPr>
          <p:cNvPr name="Group 29" id="29"/>
          <p:cNvGrpSpPr/>
          <p:nvPr/>
        </p:nvGrpSpPr>
        <p:grpSpPr>
          <a:xfrm rot="0">
            <a:off x="12376404" y="6368796"/>
            <a:ext cx="5088636" cy="2516886"/>
            <a:chOff x="0" y="0"/>
            <a:chExt cx="4523232" cy="2237232"/>
          </a:xfrm>
        </p:grpSpPr>
        <p:sp>
          <p:nvSpPr>
            <p:cNvPr name="Freeform 30" id="30"/>
            <p:cNvSpPr/>
            <p:nvPr/>
          </p:nvSpPr>
          <p:spPr>
            <a:xfrm flipH="false" flipV="false" rot="0">
              <a:off x="0" y="0"/>
              <a:ext cx="4523232" cy="2237232"/>
            </a:xfrm>
            <a:custGeom>
              <a:avLst/>
              <a:gdLst/>
              <a:ahLst/>
              <a:cxnLst/>
              <a:rect r="r" b="b" t="t" l="l"/>
              <a:pathLst>
                <a:path h="2237232" w="4523232">
                  <a:moveTo>
                    <a:pt x="0" y="0"/>
                  </a:moveTo>
                  <a:lnTo>
                    <a:pt x="4523232" y="0"/>
                  </a:lnTo>
                  <a:lnTo>
                    <a:pt x="4523232" y="2237232"/>
                  </a:lnTo>
                  <a:lnTo>
                    <a:pt x="0" y="2237232"/>
                  </a:lnTo>
                  <a:lnTo>
                    <a:pt x="0" y="0"/>
                  </a:lnTo>
                  <a:close/>
                </a:path>
              </a:pathLst>
            </a:custGeom>
            <a:blipFill>
              <a:blip r:embed="rId23"/>
              <a:stretch>
                <a:fillRect l="0" t="0" r="0" b="0"/>
              </a:stretch>
            </a:blipFill>
          </p:spPr>
        </p:sp>
      </p:grpSp>
      <p:grpSp>
        <p:nvGrpSpPr>
          <p:cNvPr name="Group 31" id="31"/>
          <p:cNvGrpSpPr/>
          <p:nvPr/>
        </p:nvGrpSpPr>
        <p:grpSpPr>
          <a:xfrm rot="0">
            <a:off x="12511850" y="6422617"/>
            <a:ext cx="4904999" cy="2334192"/>
            <a:chOff x="0" y="0"/>
            <a:chExt cx="4359999" cy="2074837"/>
          </a:xfrm>
        </p:grpSpPr>
        <p:sp>
          <p:nvSpPr>
            <p:cNvPr name="Freeform 32" id="32"/>
            <p:cNvSpPr/>
            <p:nvPr/>
          </p:nvSpPr>
          <p:spPr>
            <a:xfrm flipH="false" flipV="false" rot="0">
              <a:off x="0" y="0"/>
              <a:ext cx="4360037" cy="2074799"/>
            </a:xfrm>
            <a:custGeom>
              <a:avLst/>
              <a:gdLst/>
              <a:ahLst/>
              <a:cxnLst/>
              <a:rect r="r" b="b" t="t" l="l"/>
              <a:pathLst>
                <a:path h="2074799" w="4360037">
                  <a:moveTo>
                    <a:pt x="0" y="0"/>
                  </a:moveTo>
                  <a:lnTo>
                    <a:pt x="4360037" y="0"/>
                  </a:lnTo>
                  <a:lnTo>
                    <a:pt x="4360037" y="2074799"/>
                  </a:lnTo>
                  <a:lnTo>
                    <a:pt x="0" y="2074799"/>
                  </a:lnTo>
                  <a:lnTo>
                    <a:pt x="0" y="0"/>
                  </a:lnTo>
                  <a:close/>
                </a:path>
              </a:pathLst>
            </a:custGeom>
            <a:blipFill>
              <a:blip r:embed="rId24"/>
              <a:stretch>
                <a:fillRect l="0" t="0" r="0" b="-1"/>
              </a:stretch>
            </a:blipFill>
          </p:spPr>
        </p:sp>
      </p:grpSp>
      <p:sp>
        <p:nvSpPr>
          <p:cNvPr name="Freeform 33" id="33"/>
          <p:cNvSpPr/>
          <p:nvPr/>
        </p:nvSpPr>
        <p:spPr>
          <a:xfrm flipH="false" flipV="false" rot="0">
            <a:off x="12497662" y="6408330"/>
            <a:ext cx="4933574" cy="2362767"/>
          </a:xfrm>
          <a:custGeom>
            <a:avLst/>
            <a:gdLst/>
            <a:ahLst/>
            <a:cxnLst/>
            <a:rect r="r" b="b" t="t" l="l"/>
            <a:pathLst>
              <a:path h="2362767" w="4933574">
                <a:moveTo>
                  <a:pt x="0" y="0"/>
                </a:moveTo>
                <a:lnTo>
                  <a:pt x="4933574" y="0"/>
                </a:lnTo>
                <a:lnTo>
                  <a:pt x="4933574" y="2362766"/>
                </a:lnTo>
                <a:lnTo>
                  <a:pt x="0" y="2362766"/>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sp>
        <p:nvSpPr>
          <p:cNvPr name="TextBox 34" id="34"/>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35" id="35"/>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36" id="36"/>
          <p:cNvSpPr txBox="true"/>
          <p:nvPr/>
        </p:nvSpPr>
        <p:spPr>
          <a:xfrm rot="0">
            <a:off x="1065733" y="8780712"/>
            <a:ext cx="3849310"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Fidji, plan de relocalisation, Nov. 2022</a:t>
            </a:r>
          </a:p>
        </p:txBody>
      </p:sp>
      <p:sp>
        <p:nvSpPr>
          <p:cNvPr name="TextBox 37" id="37"/>
          <p:cNvSpPr txBox="true"/>
          <p:nvPr/>
        </p:nvSpPr>
        <p:spPr>
          <a:xfrm rot="0">
            <a:off x="8455528" y="8780712"/>
            <a:ext cx="2052299"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Pakistan, Sept. 2022</a:t>
            </a:r>
          </a:p>
        </p:txBody>
      </p:sp>
      <p:sp>
        <p:nvSpPr>
          <p:cNvPr name="TextBox 38" id="38"/>
          <p:cNvSpPr txBox="true"/>
          <p:nvPr/>
        </p:nvSpPr>
        <p:spPr>
          <a:xfrm rot="0">
            <a:off x="12647109" y="8780712"/>
            <a:ext cx="2882260"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Valence, Espagne, Oct. 2024</a:t>
            </a:r>
          </a:p>
        </p:txBody>
      </p:sp>
      <p:sp>
        <p:nvSpPr>
          <p:cNvPr name="TextBox 39" id="39"/>
          <p:cNvSpPr txBox="true"/>
          <p:nvPr/>
        </p:nvSpPr>
        <p:spPr>
          <a:xfrm rot="0">
            <a:off x="12669012" y="6064029"/>
            <a:ext cx="2921308" cy="305167"/>
          </a:xfrm>
          <a:prstGeom prst="rect">
            <a:avLst/>
          </a:prstGeom>
        </p:spPr>
        <p:txBody>
          <a:bodyPr anchor="t" rtlCol="false" tIns="0" lIns="0" bIns="0" rIns="0">
            <a:spAutoFit/>
          </a:bodyPr>
          <a:lstStyle/>
          <a:p>
            <a:pPr algn="l">
              <a:lnSpc>
                <a:spcPts val="2318"/>
              </a:lnSpc>
            </a:pPr>
            <a:r>
              <a:rPr lang="en-US" b="true" sz="1655">
                <a:solidFill>
                  <a:srgbClr val="000000"/>
                </a:solidFill>
                <a:latin typeface="Arial Bold"/>
                <a:ea typeface="Arial Bold"/>
                <a:cs typeface="Arial Bold"/>
                <a:sym typeface="Arial Bold"/>
              </a:rPr>
              <a:t>Los Angeles, USA, Jan. 2025</a:t>
            </a:r>
          </a:p>
        </p:txBody>
      </p:sp>
      <p:sp>
        <p:nvSpPr>
          <p:cNvPr name="TextBox 40" id="40"/>
          <p:cNvSpPr txBox="true"/>
          <p:nvPr/>
        </p:nvSpPr>
        <p:spPr>
          <a:xfrm rot="0">
            <a:off x="1534820" y="781117"/>
            <a:ext cx="15641183"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Pourquoi s’intéresser aux risques financiers climatiques ?</a:t>
            </a:r>
          </a:p>
        </p:txBody>
      </p:sp>
      <p:sp>
        <p:nvSpPr>
          <p:cNvPr name="TextBox 41" id="41"/>
          <p:cNvSpPr txBox="true"/>
          <p:nvPr/>
        </p:nvSpPr>
        <p:spPr>
          <a:xfrm rot="0">
            <a:off x="1065733" y="4782864"/>
            <a:ext cx="2926151" cy="296185"/>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Jakarta, Indonésie, Oct. 2022</a:t>
            </a:r>
          </a:p>
        </p:txBody>
      </p:sp>
      <p:sp>
        <p:nvSpPr>
          <p:cNvPr name="TextBox 42" id="42"/>
          <p:cNvSpPr txBox="true"/>
          <p:nvPr/>
        </p:nvSpPr>
        <p:spPr>
          <a:xfrm rot="0">
            <a:off x="6978201" y="4782864"/>
            <a:ext cx="3259393" cy="296185"/>
          </a:xfrm>
          <a:prstGeom prst="rect">
            <a:avLst/>
          </a:prstGeom>
        </p:spPr>
        <p:txBody>
          <a:bodyPr anchor="t" rtlCol="false" tIns="0" lIns="0" bIns="0" rIns="0">
            <a:spAutoFit/>
          </a:bodyPr>
          <a:lstStyle/>
          <a:p>
            <a:pPr algn="l">
              <a:lnSpc>
                <a:spcPts val="2323"/>
              </a:lnSpc>
            </a:pPr>
            <a:r>
              <a:rPr lang="en-US" b="true" sz="1659">
                <a:solidFill>
                  <a:srgbClr val="000000"/>
                </a:solidFill>
                <a:latin typeface="Arial Bold"/>
                <a:ea typeface="Arial Bold"/>
                <a:cs typeface="Arial Bold"/>
                <a:sym typeface="Arial Bold"/>
              </a:rPr>
              <a:t>Dune du Pilat, France, Juil. 2022</a:t>
            </a:r>
          </a:p>
        </p:txBody>
      </p:sp>
      <p:sp>
        <p:nvSpPr>
          <p:cNvPr name="TextBox 43" id="43"/>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a:t>
            </a:r>
          </a:p>
        </p:txBody>
      </p:sp>
    </p:spTree>
  </p:cSld>
  <p:clrMapOvr>
    <a:masterClrMapping/>
  </p:clrMapOvr>
  <p:transition spd="slow">
    <p:fade/>
  </p:transition>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95255" y="8940132"/>
            <a:ext cx="17754119" cy="1442123"/>
          </a:xfrm>
          <a:custGeom>
            <a:avLst/>
            <a:gdLst/>
            <a:ahLst/>
            <a:cxnLst/>
            <a:rect r="r" b="b" t="t" l="l"/>
            <a:pathLst>
              <a:path h="1442123" w="17754119">
                <a:moveTo>
                  <a:pt x="0" y="0"/>
                </a:moveTo>
                <a:lnTo>
                  <a:pt x="17754119" y="0"/>
                </a:lnTo>
                <a:lnTo>
                  <a:pt x="17754119" y="1442123"/>
                </a:lnTo>
                <a:lnTo>
                  <a:pt x="0" y="144212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9454896" y="2692908"/>
            <a:ext cx="7717536" cy="5694426"/>
            <a:chOff x="0" y="0"/>
            <a:chExt cx="6860032" cy="5061712"/>
          </a:xfrm>
        </p:grpSpPr>
        <p:sp>
          <p:nvSpPr>
            <p:cNvPr name="Freeform 4" id="4"/>
            <p:cNvSpPr/>
            <p:nvPr/>
          </p:nvSpPr>
          <p:spPr>
            <a:xfrm flipH="false" flipV="false" rot="0">
              <a:off x="0" y="0"/>
              <a:ext cx="6860032" cy="5061712"/>
            </a:xfrm>
            <a:custGeom>
              <a:avLst/>
              <a:gdLst/>
              <a:ahLst/>
              <a:cxnLst/>
              <a:rect r="r" b="b" t="t" l="l"/>
              <a:pathLst>
                <a:path h="5061712" w="6860032">
                  <a:moveTo>
                    <a:pt x="6757289" y="36449"/>
                  </a:moveTo>
                  <a:lnTo>
                    <a:pt x="6757289" y="4958969"/>
                  </a:lnTo>
                  <a:lnTo>
                    <a:pt x="37211" y="4958969"/>
                  </a:lnTo>
                  <a:lnTo>
                    <a:pt x="37211" y="36449"/>
                  </a:lnTo>
                  <a:close/>
                  <a:moveTo>
                    <a:pt x="0" y="0"/>
                  </a:moveTo>
                  <a:lnTo>
                    <a:pt x="0" y="5061712"/>
                  </a:lnTo>
                  <a:lnTo>
                    <a:pt x="6860032" y="5061712"/>
                  </a:lnTo>
                  <a:lnTo>
                    <a:pt x="6860032" y="0"/>
                  </a:lnTo>
                  <a:close/>
                </a:path>
              </a:pathLst>
            </a:custGeom>
            <a:blipFill>
              <a:blip r:embed="rId4"/>
              <a:stretch>
                <a:fillRect l="0" t="0" r="0" b="0"/>
              </a:stretch>
            </a:blipFill>
          </p:spPr>
        </p:sp>
      </p:grpSp>
      <p:grpSp>
        <p:nvGrpSpPr>
          <p:cNvPr name="Group 5" id="5"/>
          <p:cNvGrpSpPr/>
          <p:nvPr/>
        </p:nvGrpSpPr>
        <p:grpSpPr>
          <a:xfrm rot="0">
            <a:off x="9468612" y="3298698"/>
            <a:ext cx="7664958" cy="4816602"/>
            <a:chOff x="0" y="0"/>
            <a:chExt cx="6813296" cy="4281424"/>
          </a:xfrm>
        </p:grpSpPr>
        <p:sp>
          <p:nvSpPr>
            <p:cNvPr name="Freeform 6" id="6"/>
            <p:cNvSpPr/>
            <p:nvPr/>
          </p:nvSpPr>
          <p:spPr>
            <a:xfrm flipH="false" flipV="false" rot="0">
              <a:off x="0" y="0"/>
              <a:ext cx="6813296" cy="4281424"/>
            </a:xfrm>
            <a:custGeom>
              <a:avLst/>
              <a:gdLst/>
              <a:ahLst/>
              <a:cxnLst/>
              <a:rect r="r" b="b" t="t" l="l"/>
              <a:pathLst>
                <a:path h="4281424" w="6813296">
                  <a:moveTo>
                    <a:pt x="0" y="0"/>
                  </a:moveTo>
                  <a:lnTo>
                    <a:pt x="0" y="4281424"/>
                  </a:lnTo>
                  <a:lnTo>
                    <a:pt x="25019" y="4281424"/>
                  </a:lnTo>
                  <a:lnTo>
                    <a:pt x="25019" y="0"/>
                  </a:lnTo>
                  <a:close/>
                  <a:moveTo>
                    <a:pt x="6745097" y="0"/>
                  </a:moveTo>
                  <a:lnTo>
                    <a:pt x="6745097" y="4281424"/>
                  </a:lnTo>
                  <a:lnTo>
                    <a:pt x="6813296" y="4281424"/>
                  </a:lnTo>
                  <a:lnTo>
                    <a:pt x="6813296" y="0"/>
                  </a:lnTo>
                  <a:close/>
                </a:path>
              </a:pathLst>
            </a:custGeom>
            <a:blipFill>
              <a:blip r:embed="rId5"/>
              <a:stretch>
                <a:fillRect l="0" t="0" r="0" b="0"/>
              </a:stretch>
            </a:blipFill>
          </p:spPr>
        </p:sp>
      </p:grpSp>
      <p:sp>
        <p:nvSpPr>
          <p:cNvPr name="Freeform 7" id="7"/>
          <p:cNvSpPr/>
          <p:nvPr/>
        </p:nvSpPr>
        <p:spPr>
          <a:xfrm flipH="false" flipV="false" rot="0">
            <a:off x="9394417" y="2631543"/>
            <a:ext cx="7764785" cy="5737789"/>
          </a:xfrm>
          <a:custGeom>
            <a:avLst/>
            <a:gdLst/>
            <a:ahLst/>
            <a:cxnLst/>
            <a:rect r="r" b="b" t="t" l="l"/>
            <a:pathLst>
              <a:path h="5737789" w="7764785">
                <a:moveTo>
                  <a:pt x="0" y="0"/>
                </a:moveTo>
                <a:lnTo>
                  <a:pt x="7764785" y="0"/>
                </a:lnTo>
                <a:lnTo>
                  <a:pt x="7764785" y="5737789"/>
                </a:lnTo>
                <a:lnTo>
                  <a:pt x="0" y="573778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294919" y="8469387"/>
            <a:ext cx="15863883" cy="1105624"/>
          </a:xfrm>
          <a:custGeom>
            <a:avLst/>
            <a:gdLst/>
            <a:ahLst/>
            <a:cxnLst/>
            <a:rect r="r" b="b" t="t" l="l"/>
            <a:pathLst>
              <a:path h="1105624" w="15863883">
                <a:moveTo>
                  <a:pt x="0" y="0"/>
                </a:moveTo>
                <a:lnTo>
                  <a:pt x="15863883" y="0"/>
                </a:lnTo>
                <a:lnTo>
                  <a:pt x="15863883" y="1105624"/>
                </a:lnTo>
                <a:lnTo>
                  <a:pt x="0" y="110562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9" id="9"/>
          <p:cNvGrpSpPr/>
          <p:nvPr/>
        </p:nvGrpSpPr>
        <p:grpSpPr>
          <a:xfrm rot="0">
            <a:off x="1351026" y="8524494"/>
            <a:ext cx="15825978" cy="1069891"/>
            <a:chOff x="0" y="0"/>
            <a:chExt cx="14067536" cy="951014"/>
          </a:xfrm>
        </p:grpSpPr>
        <p:sp>
          <p:nvSpPr>
            <p:cNvPr name="Freeform 10" id="10"/>
            <p:cNvSpPr/>
            <p:nvPr/>
          </p:nvSpPr>
          <p:spPr>
            <a:xfrm flipH="false" flipV="false" rot="0">
              <a:off x="0" y="0"/>
              <a:ext cx="14067537" cy="950976"/>
            </a:xfrm>
            <a:custGeom>
              <a:avLst/>
              <a:gdLst/>
              <a:ahLst/>
              <a:cxnLst/>
              <a:rect r="r" b="b" t="t" l="l"/>
              <a:pathLst>
                <a:path h="950976" w="14067537">
                  <a:moveTo>
                    <a:pt x="13960348" y="42037"/>
                  </a:moveTo>
                  <a:lnTo>
                    <a:pt x="13960348" y="842772"/>
                  </a:lnTo>
                  <a:lnTo>
                    <a:pt x="41148" y="842772"/>
                  </a:lnTo>
                  <a:lnTo>
                    <a:pt x="41148" y="42037"/>
                  </a:lnTo>
                  <a:close/>
                  <a:moveTo>
                    <a:pt x="0" y="0"/>
                  </a:moveTo>
                  <a:lnTo>
                    <a:pt x="0" y="950976"/>
                  </a:lnTo>
                  <a:lnTo>
                    <a:pt x="14067537" y="950976"/>
                  </a:lnTo>
                  <a:lnTo>
                    <a:pt x="14067537" y="0"/>
                  </a:lnTo>
                  <a:close/>
                </a:path>
              </a:pathLst>
            </a:custGeom>
            <a:blipFill>
              <a:blip r:embed="rId10"/>
              <a:stretch>
                <a:fillRect l="0" t="0" r="0" b="-4"/>
              </a:stretch>
            </a:blipFill>
          </p:spPr>
        </p:sp>
      </p:grpSp>
      <p:grpSp>
        <p:nvGrpSpPr>
          <p:cNvPr name="Group 11" id="11"/>
          <p:cNvGrpSpPr/>
          <p:nvPr/>
        </p:nvGrpSpPr>
        <p:grpSpPr>
          <a:xfrm rot="0">
            <a:off x="1355598" y="2692908"/>
            <a:ext cx="7717536" cy="5694426"/>
            <a:chOff x="0" y="0"/>
            <a:chExt cx="6860032" cy="5061712"/>
          </a:xfrm>
        </p:grpSpPr>
        <p:sp>
          <p:nvSpPr>
            <p:cNvPr name="Freeform 12" id="12"/>
            <p:cNvSpPr/>
            <p:nvPr/>
          </p:nvSpPr>
          <p:spPr>
            <a:xfrm flipH="false" flipV="false" rot="0">
              <a:off x="0" y="0"/>
              <a:ext cx="6860032" cy="5061712"/>
            </a:xfrm>
            <a:custGeom>
              <a:avLst/>
              <a:gdLst/>
              <a:ahLst/>
              <a:cxnLst/>
              <a:rect r="r" b="b" t="t" l="l"/>
              <a:pathLst>
                <a:path h="5061712" w="6860032">
                  <a:moveTo>
                    <a:pt x="6757543" y="36449"/>
                  </a:moveTo>
                  <a:lnTo>
                    <a:pt x="6757543" y="4958969"/>
                  </a:lnTo>
                  <a:lnTo>
                    <a:pt x="37465" y="4958969"/>
                  </a:lnTo>
                  <a:lnTo>
                    <a:pt x="37465" y="36449"/>
                  </a:lnTo>
                  <a:close/>
                  <a:moveTo>
                    <a:pt x="0" y="0"/>
                  </a:moveTo>
                  <a:lnTo>
                    <a:pt x="0" y="5061712"/>
                  </a:lnTo>
                  <a:lnTo>
                    <a:pt x="6860032" y="5061712"/>
                  </a:lnTo>
                  <a:lnTo>
                    <a:pt x="6860032" y="0"/>
                  </a:lnTo>
                  <a:close/>
                </a:path>
              </a:pathLst>
            </a:custGeom>
            <a:blipFill>
              <a:blip r:embed="rId4"/>
              <a:stretch>
                <a:fillRect l="0" t="0" r="0" b="0"/>
              </a:stretch>
            </a:blipFill>
          </p:spPr>
        </p:sp>
      </p:grpSp>
      <p:sp>
        <p:nvSpPr>
          <p:cNvPr name="Freeform 13" id="13"/>
          <p:cNvSpPr/>
          <p:nvPr/>
        </p:nvSpPr>
        <p:spPr>
          <a:xfrm flipH="false" flipV="false" rot="0">
            <a:off x="1295405" y="2631543"/>
            <a:ext cx="7764785" cy="5737789"/>
          </a:xfrm>
          <a:custGeom>
            <a:avLst/>
            <a:gdLst/>
            <a:ahLst/>
            <a:cxnLst/>
            <a:rect r="r" b="b" t="t" l="l"/>
            <a:pathLst>
              <a:path h="5737789" w="7764785">
                <a:moveTo>
                  <a:pt x="0" y="0"/>
                </a:moveTo>
                <a:lnTo>
                  <a:pt x="7764785" y="0"/>
                </a:lnTo>
                <a:lnTo>
                  <a:pt x="7764785" y="5737789"/>
                </a:lnTo>
                <a:lnTo>
                  <a:pt x="0" y="5737789"/>
                </a:lnTo>
                <a:lnTo>
                  <a:pt x="0" y="0"/>
                </a:lnTo>
                <a:close/>
              </a:path>
            </a:pathLst>
          </a:custGeom>
          <a:blipFill>
            <a:blip r:embed="rId6">
              <a:extLst>
                <a:ext uri="{96DAC541-7B7A-43D3-8B79-37D633B846F1}">
                  <asvg:svgBlip xmlns:asvg="http://schemas.microsoft.com/office/drawing/2016/SVG/main" r:embed="rId11"/>
                </a:ext>
              </a:extLst>
            </a:blip>
            <a:stretch>
              <a:fillRect l="0" t="0" r="0" b="0"/>
            </a:stretch>
          </a:blipFill>
        </p:spPr>
      </p:sp>
      <p:grpSp>
        <p:nvGrpSpPr>
          <p:cNvPr name="Group 14" id="14"/>
          <p:cNvGrpSpPr/>
          <p:nvPr/>
        </p:nvGrpSpPr>
        <p:grpSpPr>
          <a:xfrm rot="0">
            <a:off x="6508428" y="3333402"/>
            <a:ext cx="2321619" cy="1548922"/>
            <a:chOff x="0" y="0"/>
            <a:chExt cx="2063661" cy="1376820"/>
          </a:xfrm>
        </p:grpSpPr>
        <p:sp>
          <p:nvSpPr>
            <p:cNvPr name="Freeform 15" id="15"/>
            <p:cNvSpPr/>
            <p:nvPr/>
          </p:nvSpPr>
          <p:spPr>
            <a:xfrm flipH="false" flipV="false" rot="0">
              <a:off x="0" y="0"/>
              <a:ext cx="2063623" cy="1376807"/>
            </a:xfrm>
            <a:custGeom>
              <a:avLst/>
              <a:gdLst/>
              <a:ahLst/>
              <a:cxnLst/>
              <a:rect r="r" b="b" t="t" l="l"/>
              <a:pathLst>
                <a:path h="1376807" w="2063623">
                  <a:moveTo>
                    <a:pt x="0" y="0"/>
                  </a:moveTo>
                  <a:lnTo>
                    <a:pt x="2063623" y="0"/>
                  </a:lnTo>
                  <a:lnTo>
                    <a:pt x="2063623" y="1376807"/>
                  </a:lnTo>
                  <a:lnTo>
                    <a:pt x="0" y="1376807"/>
                  </a:lnTo>
                  <a:lnTo>
                    <a:pt x="0" y="0"/>
                  </a:lnTo>
                  <a:close/>
                </a:path>
              </a:pathLst>
            </a:custGeom>
            <a:blipFill>
              <a:blip r:embed="rId12"/>
              <a:stretch>
                <a:fillRect l="0" t="0" r="-1" b="0"/>
              </a:stretch>
            </a:blipFill>
          </p:spPr>
        </p:sp>
      </p:grpSp>
      <p:grpSp>
        <p:nvGrpSpPr>
          <p:cNvPr name="Group 16" id="16"/>
          <p:cNvGrpSpPr/>
          <p:nvPr/>
        </p:nvGrpSpPr>
        <p:grpSpPr>
          <a:xfrm rot="0">
            <a:off x="6499484" y="4958905"/>
            <a:ext cx="2330577" cy="1927670"/>
            <a:chOff x="0" y="0"/>
            <a:chExt cx="2071624" cy="1713484"/>
          </a:xfrm>
        </p:grpSpPr>
        <p:sp>
          <p:nvSpPr>
            <p:cNvPr name="Freeform 17" id="17"/>
            <p:cNvSpPr/>
            <p:nvPr/>
          </p:nvSpPr>
          <p:spPr>
            <a:xfrm flipH="false" flipV="false" rot="0">
              <a:off x="0" y="0"/>
              <a:ext cx="2071624" cy="1713484"/>
            </a:xfrm>
            <a:custGeom>
              <a:avLst/>
              <a:gdLst/>
              <a:ahLst/>
              <a:cxnLst/>
              <a:rect r="r" b="b" t="t" l="l"/>
              <a:pathLst>
                <a:path h="1713484" w="2071624">
                  <a:moveTo>
                    <a:pt x="0" y="0"/>
                  </a:moveTo>
                  <a:lnTo>
                    <a:pt x="2071624" y="0"/>
                  </a:lnTo>
                  <a:lnTo>
                    <a:pt x="2071624" y="1713484"/>
                  </a:lnTo>
                  <a:lnTo>
                    <a:pt x="0" y="1713484"/>
                  </a:lnTo>
                  <a:lnTo>
                    <a:pt x="0" y="0"/>
                  </a:lnTo>
                  <a:close/>
                </a:path>
              </a:pathLst>
            </a:custGeom>
            <a:blipFill>
              <a:blip r:embed="rId13"/>
              <a:stretch>
                <a:fillRect l="0" t="0" r="0" b="0"/>
              </a:stretch>
            </a:blipFill>
          </p:spPr>
        </p:sp>
      </p:grpSp>
      <p:sp>
        <p:nvSpPr>
          <p:cNvPr name="TextBox 18" id="18"/>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19" id="19"/>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20" id="20"/>
          <p:cNvSpPr txBox="true"/>
          <p:nvPr/>
        </p:nvSpPr>
        <p:spPr>
          <a:xfrm rot="0">
            <a:off x="1535278" y="1624241"/>
            <a:ext cx="13579354" cy="834909"/>
          </a:xfrm>
          <a:prstGeom prst="rect">
            <a:avLst/>
          </a:prstGeom>
        </p:spPr>
        <p:txBody>
          <a:bodyPr anchor="t" rtlCol="false" tIns="0" lIns="0" bIns="0" rIns="0">
            <a:spAutoFit/>
          </a:bodyPr>
          <a:lstStyle/>
          <a:p>
            <a:pPr algn="l">
              <a:lnSpc>
                <a:spcPts val="3240"/>
              </a:lnSpc>
            </a:pPr>
            <a:r>
              <a:rPr lang="en-US" b="true" sz="2700">
                <a:solidFill>
                  <a:srgbClr val="000000"/>
                </a:solidFill>
                <a:latin typeface="Arial Bold"/>
                <a:ea typeface="Arial Bold"/>
                <a:cs typeface="Arial Bold"/>
                <a:sym typeface="Arial Bold"/>
              </a:rPr>
              <a:t>Un été 2025 marqué par des évènements climatiques inédits dans un contexte de ralentissement de la baisse des émissions de GES</a:t>
            </a:r>
          </a:p>
        </p:txBody>
      </p:sp>
      <p:sp>
        <p:nvSpPr>
          <p:cNvPr name="TextBox 21" id="21"/>
          <p:cNvSpPr txBox="true"/>
          <p:nvPr/>
        </p:nvSpPr>
        <p:spPr>
          <a:xfrm rot="0">
            <a:off x="1535278" y="780545"/>
            <a:ext cx="15641183"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Pourquoi s’intéresser aux risques financiers climatiques ?</a:t>
            </a:r>
          </a:p>
        </p:txBody>
      </p:sp>
      <p:sp>
        <p:nvSpPr>
          <p:cNvPr name="TextBox 22" id="22"/>
          <p:cNvSpPr txBox="true"/>
          <p:nvPr/>
        </p:nvSpPr>
        <p:spPr>
          <a:xfrm rot="0">
            <a:off x="1535278" y="6765303"/>
            <a:ext cx="185509" cy="326855"/>
          </a:xfrm>
          <a:prstGeom prst="rect">
            <a:avLst/>
          </a:prstGeom>
        </p:spPr>
        <p:txBody>
          <a:bodyPr anchor="t" rtlCol="false" tIns="0" lIns="0" bIns="0" rIns="0">
            <a:spAutoFit/>
          </a:bodyPr>
          <a:lstStyle/>
          <a:p>
            <a:pPr algn="l">
              <a:lnSpc>
                <a:spcPts val="2525"/>
              </a:lnSpc>
            </a:pPr>
            <a:r>
              <a:rPr lang="en-US" sz="1803">
                <a:solidFill>
                  <a:srgbClr val="000000"/>
                </a:solidFill>
                <a:latin typeface="Arimo"/>
                <a:ea typeface="Arimo"/>
                <a:cs typeface="Arimo"/>
                <a:sym typeface="Arimo"/>
              </a:rPr>
              <a:t>➢</a:t>
            </a:r>
          </a:p>
        </p:txBody>
      </p:sp>
      <p:sp>
        <p:nvSpPr>
          <p:cNvPr name="TextBox 23" id="23"/>
          <p:cNvSpPr txBox="true"/>
          <p:nvPr/>
        </p:nvSpPr>
        <p:spPr>
          <a:xfrm rot="0">
            <a:off x="9635104" y="3264479"/>
            <a:ext cx="185509" cy="326855"/>
          </a:xfrm>
          <a:prstGeom prst="rect">
            <a:avLst/>
          </a:prstGeom>
        </p:spPr>
        <p:txBody>
          <a:bodyPr anchor="t" rtlCol="false" tIns="0" lIns="0" bIns="0" rIns="0">
            <a:spAutoFit/>
          </a:bodyPr>
          <a:lstStyle/>
          <a:p>
            <a:pPr algn="l">
              <a:lnSpc>
                <a:spcPts val="2525"/>
              </a:lnSpc>
            </a:pPr>
            <a:r>
              <a:rPr lang="en-US" sz="1803">
                <a:solidFill>
                  <a:srgbClr val="000000"/>
                </a:solidFill>
                <a:latin typeface="Arimo"/>
                <a:ea typeface="Arimo"/>
                <a:cs typeface="Arimo"/>
                <a:sym typeface="Arimo"/>
              </a:rPr>
              <a:t>➢</a:t>
            </a:r>
          </a:p>
        </p:txBody>
      </p:sp>
      <p:sp>
        <p:nvSpPr>
          <p:cNvPr name="TextBox 24" id="24"/>
          <p:cNvSpPr txBox="true"/>
          <p:nvPr/>
        </p:nvSpPr>
        <p:spPr>
          <a:xfrm rot="0">
            <a:off x="9635104" y="5413891"/>
            <a:ext cx="185509" cy="326855"/>
          </a:xfrm>
          <a:prstGeom prst="rect">
            <a:avLst/>
          </a:prstGeom>
        </p:spPr>
        <p:txBody>
          <a:bodyPr anchor="t" rtlCol="false" tIns="0" lIns="0" bIns="0" rIns="0">
            <a:spAutoFit/>
          </a:bodyPr>
          <a:lstStyle/>
          <a:p>
            <a:pPr algn="l">
              <a:lnSpc>
                <a:spcPts val="2525"/>
              </a:lnSpc>
            </a:pPr>
            <a:r>
              <a:rPr lang="en-US" sz="1803">
                <a:solidFill>
                  <a:srgbClr val="000000"/>
                </a:solidFill>
                <a:latin typeface="Arimo"/>
                <a:ea typeface="Arimo"/>
                <a:cs typeface="Arimo"/>
                <a:sym typeface="Arimo"/>
              </a:rPr>
              <a:t>➢</a:t>
            </a:r>
          </a:p>
        </p:txBody>
      </p:sp>
      <p:sp>
        <p:nvSpPr>
          <p:cNvPr name="TextBox 25" id="25"/>
          <p:cNvSpPr txBox="true"/>
          <p:nvPr/>
        </p:nvSpPr>
        <p:spPr>
          <a:xfrm rot="0">
            <a:off x="10065258" y="3358491"/>
            <a:ext cx="6208476" cy="327269"/>
          </a:xfrm>
          <a:prstGeom prst="rect">
            <a:avLst/>
          </a:prstGeom>
        </p:spPr>
        <p:txBody>
          <a:bodyPr anchor="t" rtlCol="false" tIns="0" lIns="0" bIns="0" rIns="0">
            <a:spAutoFit/>
          </a:bodyPr>
          <a:lstStyle/>
          <a:p>
            <a:pPr algn="l">
              <a:lnSpc>
                <a:spcPts val="2525"/>
              </a:lnSpc>
            </a:pPr>
            <a:r>
              <a:rPr lang="en-US" b="true" sz="1803">
                <a:solidFill>
                  <a:srgbClr val="000000"/>
                </a:solidFill>
                <a:latin typeface="Arial Bold"/>
                <a:ea typeface="Arial Bold"/>
                <a:cs typeface="Arial Bold"/>
                <a:sym typeface="Arial Bold"/>
              </a:rPr>
              <a:t>La baisse des émissions ralentit en France depuis 2024 </a:t>
            </a:r>
          </a:p>
        </p:txBody>
      </p:sp>
      <p:sp>
        <p:nvSpPr>
          <p:cNvPr name="TextBox 26" id="26"/>
          <p:cNvSpPr txBox="true"/>
          <p:nvPr/>
        </p:nvSpPr>
        <p:spPr>
          <a:xfrm rot="0">
            <a:off x="3987355" y="6859300"/>
            <a:ext cx="4805858" cy="327269"/>
          </a:xfrm>
          <a:prstGeom prst="rect">
            <a:avLst/>
          </a:prstGeom>
        </p:spPr>
        <p:txBody>
          <a:bodyPr anchor="t" rtlCol="false" tIns="0" lIns="0" bIns="0" rIns="0">
            <a:spAutoFit/>
          </a:bodyPr>
          <a:lstStyle/>
          <a:p>
            <a:pPr algn="l">
              <a:lnSpc>
                <a:spcPts val="2525"/>
              </a:lnSpc>
            </a:pPr>
            <a:r>
              <a:rPr lang="en-US" b="true" sz="1803">
                <a:solidFill>
                  <a:srgbClr val="000000"/>
                </a:solidFill>
                <a:latin typeface="Arial Bold"/>
                <a:ea typeface="Arial Bold"/>
                <a:cs typeface="Arial Bold"/>
                <a:sym typeface="Arial Bold"/>
              </a:rPr>
              <a:t> </a:t>
            </a:r>
            <a:r>
              <a:rPr lang="en-US" sz="1803">
                <a:solidFill>
                  <a:srgbClr val="000000"/>
                </a:solidFill>
                <a:latin typeface="Arial"/>
                <a:ea typeface="Arial"/>
                <a:cs typeface="Arial"/>
                <a:sym typeface="Arial"/>
              </a:rPr>
              <a:t>: des vagues de chaleur + 5 °C à + 6 °C dans </a:t>
            </a:r>
          </a:p>
        </p:txBody>
      </p:sp>
      <p:sp>
        <p:nvSpPr>
          <p:cNvPr name="TextBox 27" id="27"/>
          <p:cNvSpPr txBox="true"/>
          <p:nvPr/>
        </p:nvSpPr>
        <p:spPr>
          <a:xfrm rot="0">
            <a:off x="10892104" y="7268923"/>
            <a:ext cx="64822" cy="326741"/>
          </a:xfrm>
          <a:prstGeom prst="rect">
            <a:avLst/>
          </a:prstGeom>
        </p:spPr>
        <p:txBody>
          <a:bodyPr anchor="t" rtlCol="false" tIns="0" lIns="0" bIns="0" rIns="0">
            <a:spAutoFit/>
          </a:bodyPr>
          <a:lstStyle/>
          <a:p>
            <a:pPr algn="l">
              <a:lnSpc>
                <a:spcPts val="2520"/>
              </a:lnSpc>
            </a:pPr>
            <a:r>
              <a:rPr lang="en-US" sz="1800">
                <a:solidFill>
                  <a:srgbClr val="000000"/>
                </a:solidFill>
                <a:latin typeface="Arial"/>
                <a:ea typeface="Arial"/>
                <a:cs typeface="Arial"/>
                <a:sym typeface="Arial"/>
              </a:rPr>
              <a:t> </a:t>
            </a:r>
          </a:p>
        </p:txBody>
      </p:sp>
      <p:sp>
        <p:nvSpPr>
          <p:cNvPr name="TextBox 28" id="28"/>
          <p:cNvSpPr txBox="true"/>
          <p:nvPr/>
        </p:nvSpPr>
        <p:spPr>
          <a:xfrm rot="0">
            <a:off x="10065258" y="7542814"/>
            <a:ext cx="3907603" cy="327269"/>
          </a:xfrm>
          <a:prstGeom prst="rect">
            <a:avLst/>
          </a:prstGeom>
        </p:spPr>
        <p:txBody>
          <a:bodyPr anchor="t" rtlCol="false" tIns="0" lIns="0" bIns="0" rIns="0">
            <a:spAutoFit/>
          </a:bodyPr>
          <a:lstStyle/>
          <a:p>
            <a:pPr algn="l">
              <a:lnSpc>
                <a:spcPts val="2525"/>
              </a:lnSpc>
            </a:pPr>
            <a:r>
              <a:rPr lang="en-US" sz="1803">
                <a:solidFill>
                  <a:srgbClr val="000000"/>
                </a:solidFill>
                <a:latin typeface="Arial"/>
                <a:ea typeface="Arial"/>
                <a:cs typeface="Arial"/>
                <a:sym typeface="Arial"/>
              </a:rPr>
              <a:t>climatique et à s’adapter à ses effets. </a:t>
            </a:r>
          </a:p>
        </p:txBody>
      </p:sp>
      <p:sp>
        <p:nvSpPr>
          <p:cNvPr name="TextBox 29" id="29"/>
          <p:cNvSpPr txBox="true"/>
          <p:nvPr/>
        </p:nvSpPr>
        <p:spPr>
          <a:xfrm rot="0">
            <a:off x="16148690" y="3358491"/>
            <a:ext cx="752008" cy="327269"/>
          </a:xfrm>
          <a:prstGeom prst="rect">
            <a:avLst/>
          </a:prstGeom>
        </p:spPr>
        <p:txBody>
          <a:bodyPr anchor="t" rtlCol="false" tIns="0" lIns="0" bIns="0" rIns="0">
            <a:spAutoFit/>
          </a:bodyPr>
          <a:lstStyle/>
          <a:p>
            <a:pPr algn="l">
              <a:lnSpc>
                <a:spcPts val="2525"/>
              </a:lnSpc>
            </a:pPr>
            <a:r>
              <a:rPr lang="en-US" sz="1803">
                <a:solidFill>
                  <a:srgbClr val="000000"/>
                </a:solidFill>
                <a:latin typeface="Arial"/>
                <a:ea typeface="Arial"/>
                <a:cs typeface="Arial"/>
                <a:sym typeface="Arial"/>
              </a:rPr>
              <a:t>(-1,8% </a:t>
            </a:r>
          </a:p>
        </p:txBody>
      </p:sp>
      <p:sp>
        <p:nvSpPr>
          <p:cNvPr name="TextBox 30" id="30"/>
          <p:cNvSpPr txBox="true"/>
          <p:nvPr/>
        </p:nvSpPr>
        <p:spPr>
          <a:xfrm rot="0">
            <a:off x="1965003" y="3374731"/>
            <a:ext cx="4631965" cy="3428047"/>
          </a:xfrm>
          <a:prstGeom prst="rect">
            <a:avLst/>
          </a:prstGeom>
        </p:spPr>
        <p:txBody>
          <a:bodyPr anchor="t" rtlCol="false" tIns="0" lIns="0" bIns="0" rIns="0">
            <a:spAutoFit/>
          </a:bodyPr>
          <a:lstStyle/>
          <a:p>
            <a:pPr algn="l">
              <a:lnSpc>
                <a:spcPts val="2160"/>
              </a:lnSpc>
            </a:pPr>
            <a:r>
              <a:rPr lang="en-US" b="true" sz="1800">
                <a:solidFill>
                  <a:srgbClr val="000000"/>
                </a:solidFill>
                <a:latin typeface="Arial Bold"/>
                <a:ea typeface="Arial Bold"/>
                <a:cs typeface="Arial Bold"/>
                <a:sym typeface="Arial Bold"/>
              </a:rPr>
              <a:t>Incendies : </a:t>
            </a:r>
            <a:r>
              <a:rPr lang="en-US" sz="1800">
                <a:solidFill>
                  <a:srgbClr val="000000"/>
                </a:solidFill>
                <a:latin typeface="Arial"/>
                <a:ea typeface="Arial"/>
                <a:cs typeface="Arial"/>
                <a:sym typeface="Arial"/>
              </a:rPr>
              <a:t>1 million d’hectares de forêts en UE en 2025, conséquence directe des épisodes de sécheresse, du vent et des températures extrêmes. </a:t>
            </a:r>
          </a:p>
          <a:p>
            <a:pPr algn="l">
              <a:lnSpc>
                <a:spcPts val="3960"/>
              </a:lnSpc>
            </a:pPr>
            <a:r>
              <a:rPr lang="en-US" b="true" sz="1800">
                <a:solidFill>
                  <a:srgbClr val="000000"/>
                </a:solidFill>
                <a:latin typeface="Arial Bold"/>
                <a:ea typeface="Arial Bold"/>
                <a:cs typeface="Arial Bold"/>
                <a:sym typeface="Arial Bold"/>
              </a:rPr>
              <a:t>Vagues de chaleur </a:t>
            </a:r>
            <a:r>
              <a:rPr lang="en-US" sz="1800">
                <a:solidFill>
                  <a:srgbClr val="000000"/>
                </a:solidFill>
                <a:latin typeface="Arial"/>
                <a:ea typeface="Arial"/>
                <a:cs typeface="Arial"/>
                <a:sym typeface="Arial"/>
              </a:rPr>
              <a:t>: épisodes caniculaires </a:t>
            </a:r>
          </a:p>
          <a:p>
            <a:pPr algn="l">
              <a:lnSpc>
                <a:spcPts val="901"/>
              </a:lnSpc>
            </a:pPr>
            <a:r>
              <a:rPr lang="en-US" sz="1803">
                <a:solidFill>
                  <a:srgbClr val="000000"/>
                </a:solidFill>
                <a:latin typeface="Arial"/>
                <a:ea typeface="Arial"/>
                <a:cs typeface="Arial"/>
                <a:sym typeface="Arial"/>
              </a:rPr>
              <a:t>en France, dans le Sud de l’Europe et en </a:t>
            </a:r>
          </a:p>
          <a:p>
            <a:pPr algn="l">
              <a:lnSpc>
                <a:spcPts val="3427"/>
              </a:lnSpc>
            </a:pPr>
            <a:r>
              <a:rPr lang="en-US" sz="1800">
                <a:solidFill>
                  <a:srgbClr val="000000"/>
                </a:solidFill>
                <a:latin typeface="Arial"/>
                <a:ea typeface="Arial"/>
                <a:cs typeface="Arial"/>
                <a:sym typeface="Arial"/>
              </a:rPr>
              <a:t>Scandinavie avec des conséquences </a:t>
            </a:r>
          </a:p>
          <a:p>
            <a:pPr algn="l">
              <a:lnSpc>
                <a:spcPts val="900"/>
              </a:lnSpc>
            </a:pPr>
            <a:r>
              <a:rPr lang="en-US" sz="1800">
                <a:solidFill>
                  <a:srgbClr val="000000"/>
                </a:solidFill>
                <a:latin typeface="Arial"/>
                <a:ea typeface="Arial"/>
                <a:cs typeface="Arial"/>
                <a:sym typeface="Arial"/>
              </a:rPr>
              <a:t>sanitaires et économiques : -0,5 point de </a:t>
            </a:r>
          </a:p>
          <a:p>
            <a:pPr algn="l">
              <a:lnSpc>
                <a:spcPts val="3419"/>
              </a:lnSpc>
            </a:pPr>
            <a:r>
              <a:rPr lang="en-US" sz="1800">
                <a:solidFill>
                  <a:srgbClr val="000000"/>
                </a:solidFill>
                <a:latin typeface="Arial"/>
                <a:ea typeface="Arial"/>
                <a:cs typeface="Arial"/>
                <a:sym typeface="Arial"/>
              </a:rPr>
              <a:t>croissance du PIB européen (étude Allianz). </a:t>
            </a:r>
          </a:p>
          <a:p>
            <a:pPr algn="l">
              <a:lnSpc>
                <a:spcPts val="900"/>
              </a:lnSpc>
            </a:pPr>
            <a:r>
              <a:rPr lang="en-US" sz="1800">
                <a:solidFill>
                  <a:srgbClr val="000000"/>
                </a:solidFill>
                <a:latin typeface="Arial"/>
                <a:ea typeface="Arial"/>
                <a:cs typeface="Arial"/>
                <a:sym typeface="Arial"/>
              </a:rPr>
              <a:t>Ces événements climatiques affectent </a:t>
            </a:r>
          </a:p>
          <a:p>
            <a:pPr algn="l">
              <a:lnSpc>
                <a:spcPts val="3419"/>
              </a:lnSpc>
            </a:pPr>
            <a:r>
              <a:rPr lang="en-US" sz="1800">
                <a:solidFill>
                  <a:srgbClr val="000000"/>
                </a:solidFill>
                <a:latin typeface="Arial"/>
                <a:ea typeface="Arial"/>
                <a:cs typeface="Arial"/>
                <a:sym typeface="Arial"/>
              </a:rPr>
              <a:t>l'agriculture, l'énergie, les infrastructures et </a:t>
            </a:r>
          </a:p>
          <a:p>
            <a:pPr algn="l">
              <a:lnSpc>
                <a:spcPts val="900"/>
              </a:lnSpc>
            </a:pPr>
            <a:r>
              <a:rPr lang="en-US" sz="1800">
                <a:solidFill>
                  <a:srgbClr val="000000"/>
                </a:solidFill>
                <a:latin typeface="Arial"/>
                <a:ea typeface="Arial"/>
                <a:cs typeface="Arial"/>
                <a:sym typeface="Arial"/>
              </a:rPr>
              <a:t>les conditions de vie des populations. </a:t>
            </a:r>
          </a:p>
        </p:txBody>
      </p:sp>
      <p:sp>
        <p:nvSpPr>
          <p:cNvPr name="TextBox 31" id="31"/>
          <p:cNvSpPr txBox="true"/>
          <p:nvPr/>
        </p:nvSpPr>
        <p:spPr>
          <a:xfrm rot="0">
            <a:off x="1965003" y="6859300"/>
            <a:ext cx="2062086" cy="327269"/>
          </a:xfrm>
          <a:prstGeom prst="rect">
            <a:avLst/>
          </a:prstGeom>
        </p:spPr>
        <p:txBody>
          <a:bodyPr anchor="t" rtlCol="false" tIns="0" lIns="0" bIns="0" rIns="0">
            <a:spAutoFit/>
          </a:bodyPr>
          <a:lstStyle/>
          <a:p>
            <a:pPr algn="l">
              <a:lnSpc>
                <a:spcPts val="2525"/>
              </a:lnSpc>
            </a:pPr>
            <a:r>
              <a:rPr lang="en-US" b="true" sz="1803">
                <a:solidFill>
                  <a:srgbClr val="000000"/>
                </a:solidFill>
                <a:latin typeface="Arial Bold"/>
                <a:ea typeface="Arial Bold"/>
                <a:cs typeface="Arial Bold"/>
                <a:sym typeface="Arial Bold"/>
              </a:rPr>
              <a:t>Canicules marines</a:t>
            </a:r>
          </a:p>
        </p:txBody>
      </p:sp>
      <p:sp>
        <p:nvSpPr>
          <p:cNvPr name="TextBox 32" id="32"/>
          <p:cNvSpPr txBox="true"/>
          <p:nvPr/>
        </p:nvSpPr>
        <p:spPr>
          <a:xfrm rot="0">
            <a:off x="1965003" y="7172720"/>
            <a:ext cx="6318261" cy="837281"/>
          </a:xfrm>
          <a:prstGeom prst="rect">
            <a:avLst/>
          </a:prstGeom>
        </p:spPr>
        <p:txBody>
          <a:bodyPr anchor="t" rtlCol="false" tIns="0" lIns="0" bIns="0" rIns="0">
            <a:spAutoFit/>
          </a:bodyPr>
          <a:lstStyle/>
          <a:p>
            <a:pPr algn="l">
              <a:lnSpc>
                <a:spcPts val="2160"/>
              </a:lnSpc>
            </a:pPr>
            <a:r>
              <a:rPr lang="en-US" sz="1800">
                <a:solidFill>
                  <a:srgbClr val="000000"/>
                </a:solidFill>
                <a:latin typeface="Arial"/>
                <a:ea typeface="Arial"/>
                <a:cs typeface="Arial"/>
                <a:sym typeface="Arial"/>
              </a:rPr>
              <a:t>certaines zones de la Méditerranée, impactant la biodiversité renforçant le risque de précipitations extrêmes en Europe à l’automne (phénomène de goutte froide). </a:t>
            </a:r>
          </a:p>
        </p:txBody>
      </p:sp>
      <p:sp>
        <p:nvSpPr>
          <p:cNvPr name="TextBox 33" id="33"/>
          <p:cNvSpPr txBox="true"/>
          <p:nvPr/>
        </p:nvSpPr>
        <p:spPr>
          <a:xfrm rot="0">
            <a:off x="10065258" y="3671911"/>
            <a:ext cx="6900491" cy="3713798"/>
          </a:xfrm>
          <a:prstGeom prst="rect">
            <a:avLst/>
          </a:prstGeom>
        </p:spPr>
        <p:txBody>
          <a:bodyPr anchor="t" rtlCol="false" tIns="0" lIns="0" bIns="0" rIns="0">
            <a:spAutoFit/>
          </a:bodyPr>
          <a:lstStyle/>
          <a:p>
            <a:pPr algn="l">
              <a:lnSpc>
                <a:spcPts val="2160"/>
              </a:lnSpc>
            </a:pPr>
            <a:r>
              <a:rPr lang="en-US" sz="1800">
                <a:solidFill>
                  <a:srgbClr val="000000"/>
                </a:solidFill>
                <a:latin typeface="Arial"/>
                <a:ea typeface="Arial"/>
                <a:cs typeface="Arial"/>
                <a:sym typeface="Arial"/>
              </a:rPr>
              <a:t>par rapport à 2023, et-1,3% prévu pour 2025) </a:t>
            </a:r>
            <a:r>
              <a:rPr lang="en-US" b="true" sz="1800">
                <a:solidFill>
                  <a:srgbClr val="000000"/>
                </a:solidFill>
                <a:latin typeface="Arial Bold"/>
                <a:ea typeface="Arial Bold"/>
                <a:cs typeface="Arial Bold"/>
                <a:sym typeface="Arial Bold"/>
              </a:rPr>
              <a:t>et est en-deçà de ses engagements climatiques </a:t>
            </a:r>
            <a:r>
              <a:rPr lang="en-US" sz="1800">
                <a:solidFill>
                  <a:srgbClr val="000000"/>
                </a:solidFill>
                <a:latin typeface="Arial"/>
                <a:ea typeface="Arial"/>
                <a:cs typeface="Arial"/>
                <a:sym typeface="Arial"/>
              </a:rPr>
              <a:t>(-5% de baisse en moyenne par an, pour atteindre -40% en 2030 par rapport à 1990 et la neutralité carbone en 2050).</a:t>
            </a:r>
          </a:p>
          <a:p>
            <a:pPr algn="l">
              <a:lnSpc>
                <a:spcPts val="3960"/>
              </a:lnSpc>
            </a:pPr>
            <a:r>
              <a:rPr lang="en-US" b="true" sz="1800">
                <a:solidFill>
                  <a:srgbClr val="000000"/>
                </a:solidFill>
                <a:latin typeface="Arial Bold"/>
                <a:ea typeface="Arial Bold"/>
                <a:cs typeface="Arial Bold"/>
                <a:sym typeface="Arial Bold"/>
              </a:rPr>
              <a:t>L’Europe prend également du retard sur ses engagements </a:t>
            </a:r>
            <a:r>
              <a:rPr lang="en-US" sz="1800">
                <a:solidFill>
                  <a:srgbClr val="000000"/>
                </a:solidFill>
                <a:latin typeface="Arial"/>
                <a:ea typeface="Arial"/>
                <a:cs typeface="Arial"/>
                <a:sym typeface="Arial"/>
              </a:rPr>
              <a:t>(-</a:t>
            </a:r>
          </a:p>
          <a:p>
            <a:pPr algn="l">
              <a:lnSpc>
                <a:spcPts val="900"/>
              </a:lnSpc>
            </a:pPr>
            <a:r>
              <a:rPr lang="en-US" sz="1800">
                <a:solidFill>
                  <a:srgbClr val="000000"/>
                </a:solidFill>
                <a:latin typeface="Arial"/>
                <a:ea typeface="Arial"/>
                <a:cs typeface="Arial"/>
                <a:sym typeface="Arial"/>
              </a:rPr>
              <a:t>55% à 2030 par rapport à 1990)</a:t>
            </a:r>
          </a:p>
          <a:p>
            <a:pPr algn="l">
              <a:lnSpc>
                <a:spcPts val="4509"/>
              </a:lnSpc>
            </a:pPr>
            <a:r>
              <a:rPr lang="en-US" sz="1803">
                <a:solidFill>
                  <a:srgbClr val="000000"/>
                </a:solidFill>
                <a:latin typeface="Arial"/>
                <a:ea typeface="Arial"/>
                <a:cs typeface="Arial"/>
                <a:sym typeface="Arial"/>
              </a:rPr>
              <a:t>Certains évènements climatiques comme les incendies libèrent du </a:t>
            </a:r>
          </a:p>
          <a:p>
            <a:pPr algn="l">
              <a:lnSpc>
                <a:spcPts val="900"/>
              </a:lnSpc>
            </a:pPr>
            <a:r>
              <a:rPr lang="en-US" sz="1800">
                <a:solidFill>
                  <a:srgbClr val="000000"/>
                </a:solidFill>
                <a:latin typeface="Arial"/>
                <a:ea typeface="Arial"/>
                <a:cs typeface="Arial"/>
                <a:sym typeface="Arial"/>
              </a:rPr>
              <a:t>carbone et annulent les efforts réalisés en matière de réduction de </a:t>
            </a:r>
          </a:p>
          <a:p>
            <a:pPr algn="l">
              <a:lnSpc>
                <a:spcPts val="3419"/>
              </a:lnSpc>
            </a:pPr>
            <a:r>
              <a:rPr lang="en-US" sz="1800">
                <a:solidFill>
                  <a:srgbClr val="000000"/>
                </a:solidFill>
                <a:latin typeface="Arial"/>
                <a:ea typeface="Arial"/>
                <a:cs typeface="Arial"/>
                <a:sym typeface="Arial"/>
              </a:rPr>
              <a:t>GES. </a:t>
            </a:r>
            <a:r>
              <a:rPr lang="en-US" b="true" sz="1800">
                <a:solidFill>
                  <a:srgbClr val="000000"/>
                </a:solidFill>
                <a:latin typeface="Arial Bold"/>
                <a:ea typeface="Arial Bold"/>
                <a:cs typeface="Arial Bold"/>
                <a:sym typeface="Arial Bold"/>
              </a:rPr>
              <a:t>En 2024, à l’échelle mondiale les incendies ont libéré </a:t>
            </a:r>
          </a:p>
          <a:p>
            <a:pPr algn="l">
              <a:lnSpc>
                <a:spcPts val="900"/>
              </a:lnSpc>
            </a:pPr>
            <a:r>
              <a:rPr lang="en-US" b="true" sz="1800">
                <a:solidFill>
                  <a:srgbClr val="000000"/>
                </a:solidFill>
                <a:latin typeface="Arial Bold"/>
                <a:ea typeface="Arial Bold"/>
                <a:cs typeface="Arial Bold"/>
                <a:sym typeface="Arial Bold"/>
              </a:rPr>
              <a:t>l’équivalent de 5 fois les émissions de la France.</a:t>
            </a:r>
          </a:p>
          <a:p>
            <a:pPr algn="l">
              <a:lnSpc>
                <a:spcPts val="4500"/>
              </a:lnSpc>
            </a:pPr>
            <a:r>
              <a:rPr lang="en-US" sz="1800">
                <a:solidFill>
                  <a:srgbClr val="000000"/>
                </a:solidFill>
                <a:latin typeface="Arial"/>
                <a:ea typeface="Arial"/>
                <a:cs typeface="Arial"/>
                <a:sym typeface="Arial"/>
              </a:rPr>
              <a:t>Or l’intensification des évènements climatiques extrêmes devrait </a:t>
            </a:r>
          </a:p>
          <a:p>
            <a:pPr algn="l">
              <a:lnSpc>
                <a:spcPts val="900"/>
              </a:lnSpc>
            </a:pPr>
            <a:r>
              <a:rPr lang="en-US" sz="1800">
                <a:solidFill>
                  <a:srgbClr val="000000"/>
                </a:solidFill>
                <a:latin typeface="Arial"/>
                <a:ea typeface="Arial"/>
                <a:cs typeface="Arial"/>
                <a:sym typeface="Arial"/>
              </a:rPr>
              <a:t>nous conduire à réduire nos émissions de gaz à effet de serre de </a:t>
            </a:r>
          </a:p>
        </p:txBody>
      </p:sp>
      <p:sp>
        <p:nvSpPr>
          <p:cNvPr name="TextBox 34" id="34"/>
          <p:cNvSpPr txBox="true"/>
          <p:nvPr/>
        </p:nvSpPr>
        <p:spPr>
          <a:xfrm rot="0">
            <a:off x="10065258" y="7268923"/>
            <a:ext cx="5909221" cy="325755"/>
          </a:xfrm>
          <a:prstGeom prst="rect">
            <a:avLst/>
          </a:prstGeom>
        </p:spPr>
        <p:txBody>
          <a:bodyPr anchor="t" rtlCol="false" tIns="0" lIns="0" bIns="0" rIns="0">
            <a:spAutoFit/>
          </a:bodyPr>
          <a:lstStyle/>
          <a:p>
            <a:pPr algn="l">
              <a:lnSpc>
                <a:spcPts val="2520"/>
              </a:lnSpc>
            </a:pPr>
            <a:r>
              <a:rPr lang="en-US" sz="1800">
                <a:solidFill>
                  <a:srgbClr val="000000"/>
                </a:solidFill>
                <a:latin typeface="Arial"/>
                <a:ea typeface="Arial"/>
                <a:cs typeface="Arial"/>
                <a:sym typeface="Arial"/>
              </a:rPr>
              <a:t>manière drastique pour contenir les effets du changement </a:t>
            </a:r>
          </a:p>
        </p:txBody>
      </p:sp>
      <p:sp>
        <p:nvSpPr>
          <p:cNvPr name="TextBox 35" id="35"/>
          <p:cNvSpPr txBox="true"/>
          <p:nvPr/>
        </p:nvSpPr>
        <p:spPr>
          <a:xfrm rot="0">
            <a:off x="1535278" y="3242805"/>
            <a:ext cx="185137" cy="326312"/>
          </a:xfrm>
          <a:prstGeom prst="rect">
            <a:avLst/>
          </a:prstGeom>
        </p:spPr>
        <p:txBody>
          <a:bodyPr anchor="t" rtlCol="false" tIns="0" lIns="0" bIns="0" rIns="0">
            <a:spAutoFit/>
          </a:bodyPr>
          <a:lstStyle/>
          <a:p>
            <a:pPr algn="l">
              <a:lnSpc>
                <a:spcPts val="2520"/>
              </a:lnSpc>
            </a:pPr>
            <a:r>
              <a:rPr lang="en-US" sz="1800">
                <a:solidFill>
                  <a:srgbClr val="000000"/>
                </a:solidFill>
                <a:latin typeface="Arimo"/>
                <a:ea typeface="Arimo"/>
                <a:cs typeface="Arimo"/>
                <a:sym typeface="Arimo"/>
              </a:rPr>
              <a:t>➢</a:t>
            </a:r>
          </a:p>
        </p:txBody>
      </p:sp>
      <p:sp>
        <p:nvSpPr>
          <p:cNvPr name="TextBox 36" id="36"/>
          <p:cNvSpPr txBox="true"/>
          <p:nvPr/>
        </p:nvSpPr>
        <p:spPr>
          <a:xfrm rot="0">
            <a:off x="1535278" y="4454385"/>
            <a:ext cx="185137" cy="326312"/>
          </a:xfrm>
          <a:prstGeom prst="rect">
            <a:avLst/>
          </a:prstGeom>
        </p:spPr>
        <p:txBody>
          <a:bodyPr anchor="t" rtlCol="false" tIns="0" lIns="0" bIns="0" rIns="0">
            <a:spAutoFit/>
          </a:bodyPr>
          <a:lstStyle/>
          <a:p>
            <a:pPr algn="l">
              <a:lnSpc>
                <a:spcPts val="2520"/>
              </a:lnSpc>
            </a:pPr>
            <a:r>
              <a:rPr lang="en-US" sz="1800">
                <a:solidFill>
                  <a:srgbClr val="000000"/>
                </a:solidFill>
                <a:latin typeface="Arimo"/>
                <a:ea typeface="Arimo"/>
                <a:cs typeface="Arimo"/>
                <a:sym typeface="Arimo"/>
              </a:rPr>
              <a:t>➢</a:t>
            </a:r>
          </a:p>
        </p:txBody>
      </p:sp>
      <p:sp>
        <p:nvSpPr>
          <p:cNvPr name="TextBox 37" id="37"/>
          <p:cNvSpPr txBox="true"/>
          <p:nvPr/>
        </p:nvSpPr>
        <p:spPr>
          <a:xfrm rot="0">
            <a:off x="9635104" y="4751565"/>
            <a:ext cx="185137" cy="326312"/>
          </a:xfrm>
          <a:prstGeom prst="rect">
            <a:avLst/>
          </a:prstGeom>
        </p:spPr>
        <p:txBody>
          <a:bodyPr anchor="t" rtlCol="false" tIns="0" lIns="0" bIns="0" rIns="0">
            <a:spAutoFit/>
          </a:bodyPr>
          <a:lstStyle/>
          <a:p>
            <a:pPr algn="l">
              <a:lnSpc>
                <a:spcPts val="2520"/>
              </a:lnSpc>
            </a:pPr>
            <a:r>
              <a:rPr lang="en-US" sz="1800">
                <a:solidFill>
                  <a:srgbClr val="000000"/>
                </a:solidFill>
                <a:latin typeface="Arimo"/>
                <a:ea typeface="Arimo"/>
                <a:cs typeface="Arimo"/>
                <a:sym typeface="Arimo"/>
              </a:rPr>
              <a:t>➢</a:t>
            </a:r>
          </a:p>
        </p:txBody>
      </p:sp>
      <p:sp>
        <p:nvSpPr>
          <p:cNvPr name="TextBox 38" id="38"/>
          <p:cNvSpPr txBox="true"/>
          <p:nvPr/>
        </p:nvSpPr>
        <p:spPr>
          <a:xfrm rot="0">
            <a:off x="9635104" y="6626471"/>
            <a:ext cx="185137" cy="326312"/>
          </a:xfrm>
          <a:prstGeom prst="rect">
            <a:avLst/>
          </a:prstGeom>
        </p:spPr>
        <p:txBody>
          <a:bodyPr anchor="t" rtlCol="false" tIns="0" lIns="0" bIns="0" rIns="0">
            <a:spAutoFit/>
          </a:bodyPr>
          <a:lstStyle/>
          <a:p>
            <a:pPr algn="l">
              <a:lnSpc>
                <a:spcPts val="2520"/>
              </a:lnSpc>
            </a:pPr>
            <a:r>
              <a:rPr lang="en-US" sz="1800">
                <a:solidFill>
                  <a:srgbClr val="000000"/>
                </a:solidFill>
                <a:latin typeface="Arimo"/>
                <a:ea typeface="Arimo"/>
                <a:cs typeface="Arimo"/>
                <a:sym typeface="Arimo"/>
              </a:rPr>
              <a:t>➢</a:t>
            </a:r>
          </a:p>
        </p:txBody>
      </p:sp>
      <p:sp>
        <p:nvSpPr>
          <p:cNvPr name="TextBox 39" id="39"/>
          <p:cNvSpPr txBox="true"/>
          <p:nvPr/>
        </p:nvSpPr>
        <p:spPr>
          <a:xfrm rot="0">
            <a:off x="1535278" y="2780286"/>
            <a:ext cx="5252985" cy="363036"/>
          </a:xfrm>
          <a:prstGeom prst="rect">
            <a:avLst/>
          </a:prstGeom>
        </p:spPr>
        <p:txBody>
          <a:bodyPr anchor="t" rtlCol="false" tIns="0" lIns="0" bIns="0" rIns="0">
            <a:spAutoFit/>
          </a:bodyPr>
          <a:lstStyle/>
          <a:p>
            <a:pPr algn="l">
              <a:lnSpc>
                <a:spcPts val="2948"/>
              </a:lnSpc>
            </a:pPr>
            <a:r>
              <a:rPr lang="en-US" b="true" sz="2105">
                <a:solidFill>
                  <a:srgbClr val="FFFFFF"/>
                </a:solidFill>
                <a:latin typeface="Arial Bold"/>
                <a:ea typeface="Arial Bold"/>
                <a:cs typeface="Arial Bold"/>
                <a:sym typeface="Arial Bold"/>
              </a:rPr>
              <a:t>Des évènements climatiques extrêmes…</a:t>
            </a:r>
          </a:p>
        </p:txBody>
      </p:sp>
      <p:sp>
        <p:nvSpPr>
          <p:cNvPr name="TextBox 40" id="40"/>
          <p:cNvSpPr txBox="true"/>
          <p:nvPr/>
        </p:nvSpPr>
        <p:spPr>
          <a:xfrm rot="0">
            <a:off x="3146493" y="8823941"/>
            <a:ext cx="9189106" cy="363036"/>
          </a:xfrm>
          <a:prstGeom prst="rect">
            <a:avLst/>
          </a:prstGeom>
        </p:spPr>
        <p:txBody>
          <a:bodyPr anchor="t" rtlCol="false" tIns="0" lIns="0" bIns="0" rIns="0">
            <a:spAutoFit/>
          </a:bodyPr>
          <a:lstStyle/>
          <a:p>
            <a:pPr algn="l">
              <a:lnSpc>
                <a:spcPts val="2948"/>
              </a:lnSpc>
            </a:pPr>
            <a:r>
              <a:rPr lang="en-US" b="true" sz="2105">
                <a:solidFill>
                  <a:srgbClr val="000000"/>
                </a:solidFill>
                <a:latin typeface="Arial Bold"/>
                <a:ea typeface="Arial Bold"/>
                <a:cs typeface="Arial Bold"/>
                <a:sym typeface="Arial Bold"/>
              </a:rPr>
              <a:t>Priorité atténuation ET adaptation aux effets du changement climatique</a:t>
            </a:r>
          </a:p>
        </p:txBody>
      </p:sp>
      <p:sp>
        <p:nvSpPr>
          <p:cNvPr name="TextBox 41" id="41"/>
          <p:cNvSpPr txBox="true"/>
          <p:nvPr/>
        </p:nvSpPr>
        <p:spPr>
          <a:xfrm rot="0">
            <a:off x="9635104" y="2780286"/>
            <a:ext cx="5794510" cy="363036"/>
          </a:xfrm>
          <a:prstGeom prst="rect">
            <a:avLst/>
          </a:prstGeom>
        </p:spPr>
        <p:txBody>
          <a:bodyPr anchor="t" rtlCol="false" tIns="0" lIns="0" bIns="0" rIns="0">
            <a:spAutoFit/>
          </a:bodyPr>
          <a:lstStyle/>
          <a:p>
            <a:pPr algn="l">
              <a:lnSpc>
                <a:spcPts val="2948"/>
              </a:lnSpc>
            </a:pPr>
            <a:r>
              <a:rPr lang="en-US" b="true" sz="2105">
                <a:solidFill>
                  <a:srgbClr val="FFFFFF"/>
                </a:solidFill>
                <a:latin typeface="Arial Bold"/>
                <a:ea typeface="Arial Bold"/>
                <a:cs typeface="Arial Bold"/>
                <a:sym typeface="Arial Bold"/>
              </a:rPr>
              <a:t>… et un ralentissement de la baisse des GES</a:t>
            </a:r>
          </a:p>
        </p:txBody>
      </p:sp>
      <p:sp>
        <p:nvSpPr>
          <p:cNvPr name="TextBox 42" id="42"/>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a:t>
            </a:r>
          </a:p>
        </p:txBody>
      </p:sp>
    </p:spTree>
  </p:cSld>
  <p:clrMapOvr>
    <a:masterClrMapping/>
  </p:clrMapOvr>
  <p:transition spd="slow">
    <p:fade/>
  </p:transition>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9889136"/>
            <a:ext cx="980794" cy="397864"/>
          </a:xfrm>
          <a:custGeom>
            <a:avLst/>
            <a:gdLst/>
            <a:ahLst/>
            <a:cxnLst/>
            <a:rect r="r" b="b" t="t" l="l"/>
            <a:pathLst>
              <a:path h="397864" w="980794">
                <a:moveTo>
                  <a:pt x="0" y="0"/>
                </a:moveTo>
                <a:lnTo>
                  <a:pt x="980794" y="0"/>
                </a:lnTo>
                <a:lnTo>
                  <a:pt x="980794" y="397864"/>
                </a:lnTo>
                <a:lnTo>
                  <a:pt x="0" y="3978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1449610" y="9031200"/>
            <a:ext cx="15536413" cy="559827"/>
          </a:xfrm>
          <a:custGeom>
            <a:avLst/>
            <a:gdLst/>
            <a:ahLst/>
            <a:cxnLst/>
            <a:rect r="r" b="b" t="t" l="l"/>
            <a:pathLst>
              <a:path h="559827" w="15536413">
                <a:moveTo>
                  <a:pt x="0" y="0"/>
                </a:moveTo>
                <a:lnTo>
                  <a:pt x="15536413" y="0"/>
                </a:lnTo>
                <a:lnTo>
                  <a:pt x="15536413" y="559827"/>
                </a:lnTo>
                <a:lnTo>
                  <a:pt x="0" y="55982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4" id="4"/>
          <p:cNvGrpSpPr/>
          <p:nvPr/>
        </p:nvGrpSpPr>
        <p:grpSpPr>
          <a:xfrm rot="0">
            <a:off x="1397318" y="2807551"/>
            <a:ext cx="12026832" cy="6522530"/>
            <a:chOff x="0" y="0"/>
            <a:chExt cx="10690517" cy="5797804"/>
          </a:xfrm>
        </p:grpSpPr>
        <p:sp>
          <p:nvSpPr>
            <p:cNvPr name="Freeform 5" id="5"/>
            <p:cNvSpPr/>
            <p:nvPr/>
          </p:nvSpPr>
          <p:spPr>
            <a:xfrm flipH="false" flipV="false" rot="0">
              <a:off x="0" y="0"/>
              <a:ext cx="10690479" cy="5797804"/>
            </a:xfrm>
            <a:custGeom>
              <a:avLst/>
              <a:gdLst/>
              <a:ahLst/>
              <a:cxnLst/>
              <a:rect r="r" b="b" t="t" l="l"/>
              <a:pathLst>
                <a:path h="5797804" w="10690479">
                  <a:moveTo>
                    <a:pt x="0" y="0"/>
                  </a:moveTo>
                  <a:lnTo>
                    <a:pt x="10690479" y="0"/>
                  </a:lnTo>
                  <a:lnTo>
                    <a:pt x="10690479" y="5797804"/>
                  </a:lnTo>
                  <a:lnTo>
                    <a:pt x="0" y="5797804"/>
                  </a:lnTo>
                  <a:lnTo>
                    <a:pt x="0" y="0"/>
                  </a:lnTo>
                  <a:close/>
                </a:path>
              </a:pathLst>
            </a:custGeom>
            <a:blipFill>
              <a:blip r:embed="rId6"/>
              <a:stretch>
                <a:fillRect l="0" t="0" r="0" b="0"/>
              </a:stretch>
            </a:blipFill>
          </p:spPr>
        </p:sp>
      </p:grpSp>
      <p:grpSp>
        <p:nvGrpSpPr>
          <p:cNvPr name="Group 6" id="6"/>
          <p:cNvGrpSpPr/>
          <p:nvPr/>
        </p:nvGrpSpPr>
        <p:grpSpPr>
          <a:xfrm rot="0">
            <a:off x="13504359" y="7164953"/>
            <a:ext cx="735063" cy="2333820"/>
            <a:chOff x="0" y="0"/>
            <a:chExt cx="653390" cy="2074507"/>
          </a:xfrm>
        </p:grpSpPr>
        <p:sp>
          <p:nvSpPr>
            <p:cNvPr name="Freeform 7" id="7"/>
            <p:cNvSpPr/>
            <p:nvPr/>
          </p:nvSpPr>
          <p:spPr>
            <a:xfrm flipH="false" flipV="false" rot="0">
              <a:off x="0" y="0"/>
              <a:ext cx="653415" cy="2074545"/>
            </a:xfrm>
            <a:custGeom>
              <a:avLst/>
              <a:gdLst/>
              <a:ahLst/>
              <a:cxnLst/>
              <a:rect r="r" b="b" t="t" l="l"/>
              <a:pathLst>
                <a:path h="2074545" w="653415">
                  <a:moveTo>
                    <a:pt x="0" y="0"/>
                  </a:moveTo>
                  <a:lnTo>
                    <a:pt x="653415" y="0"/>
                  </a:lnTo>
                  <a:lnTo>
                    <a:pt x="653415" y="2074545"/>
                  </a:lnTo>
                  <a:lnTo>
                    <a:pt x="0" y="2074545"/>
                  </a:lnTo>
                  <a:lnTo>
                    <a:pt x="0" y="0"/>
                  </a:lnTo>
                  <a:close/>
                </a:path>
              </a:pathLst>
            </a:custGeom>
            <a:blipFill>
              <a:blip r:embed="rId7"/>
              <a:stretch>
                <a:fillRect l="0" t="0" r="3" b="1"/>
              </a:stretch>
            </a:blipFill>
          </p:spPr>
        </p:sp>
      </p:grpSp>
      <p:sp>
        <p:nvSpPr>
          <p:cNvPr name="Freeform 8" id="8"/>
          <p:cNvSpPr/>
          <p:nvPr/>
        </p:nvSpPr>
        <p:spPr>
          <a:xfrm flipH="false" flipV="false" rot="0">
            <a:off x="1691883" y="4797928"/>
            <a:ext cx="809944" cy="810001"/>
          </a:xfrm>
          <a:custGeom>
            <a:avLst/>
            <a:gdLst/>
            <a:ahLst/>
            <a:cxnLst/>
            <a:rect r="r" b="b" t="t" l="l"/>
            <a:pathLst>
              <a:path h="810001" w="809944">
                <a:moveTo>
                  <a:pt x="0" y="0"/>
                </a:moveTo>
                <a:lnTo>
                  <a:pt x="809944" y="0"/>
                </a:lnTo>
                <a:lnTo>
                  <a:pt x="809944" y="810001"/>
                </a:lnTo>
                <a:lnTo>
                  <a:pt x="0" y="81000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9" id="9"/>
          <p:cNvSpPr/>
          <p:nvPr/>
        </p:nvSpPr>
        <p:spPr>
          <a:xfrm flipH="false" flipV="false" rot="0">
            <a:off x="1691883" y="7524183"/>
            <a:ext cx="809944" cy="810001"/>
          </a:xfrm>
          <a:custGeom>
            <a:avLst/>
            <a:gdLst/>
            <a:ahLst/>
            <a:cxnLst/>
            <a:rect r="r" b="b" t="t" l="l"/>
            <a:pathLst>
              <a:path h="810001" w="809944">
                <a:moveTo>
                  <a:pt x="0" y="0"/>
                </a:moveTo>
                <a:lnTo>
                  <a:pt x="809944" y="0"/>
                </a:lnTo>
                <a:lnTo>
                  <a:pt x="809944" y="810001"/>
                </a:lnTo>
                <a:lnTo>
                  <a:pt x="0" y="81000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0" id="10"/>
          <p:cNvSpPr/>
          <p:nvPr/>
        </p:nvSpPr>
        <p:spPr>
          <a:xfrm flipH="false" flipV="false" rot="0">
            <a:off x="5112068" y="5048631"/>
            <a:ext cx="810001" cy="810001"/>
          </a:xfrm>
          <a:custGeom>
            <a:avLst/>
            <a:gdLst/>
            <a:ahLst/>
            <a:cxnLst/>
            <a:rect r="r" b="b" t="t" l="l"/>
            <a:pathLst>
              <a:path h="810001" w="810001">
                <a:moveTo>
                  <a:pt x="0" y="0"/>
                </a:moveTo>
                <a:lnTo>
                  <a:pt x="810001" y="0"/>
                </a:lnTo>
                <a:lnTo>
                  <a:pt x="810001" y="810001"/>
                </a:lnTo>
                <a:lnTo>
                  <a:pt x="0" y="81000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1" id="11"/>
          <p:cNvSpPr/>
          <p:nvPr/>
        </p:nvSpPr>
        <p:spPr>
          <a:xfrm flipH="false" flipV="false" rot="0">
            <a:off x="6001136" y="7055353"/>
            <a:ext cx="810001" cy="810001"/>
          </a:xfrm>
          <a:custGeom>
            <a:avLst/>
            <a:gdLst/>
            <a:ahLst/>
            <a:cxnLst/>
            <a:rect r="r" b="b" t="t" l="l"/>
            <a:pathLst>
              <a:path h="810001" w="810001">
                <a:moveTo>
                  <a:pt x="0" y="0"/>
                </a:moveTo>
                <a:lnTo>
                  <a:pt x="810001" y="0"/>
                </a:lnTo>
                <a:lnTo>
                  <a:pt x="810001" y="810001"/>
                </a:lnTo>
                <a:lnTo>
                  <a:pt x="0" y="810001"/>
                </a:lnTo>
                <a:lnTo>
                  <a:pt x="0" y="0"/>
                </a:lnTo>
                <a:close/>
              </a:path>
            </a:pathLst>
          </a:custGeom>
          <a:blipFill>
            <a:blip r:embed="rId8">
              <a:extLst>
                <a:ext uri="{96DAC541-7B7A-43D3-8B79-37D633B846F1}">
                  <asvg:svgBlip xmlns:asvg="http://schemas.microsoft.com/office/drawing/2016/SVG/main" r:embed="rId14"/>
                </a:ext>
              </a:extLst>
            </a:blip>
            <a:stretch>
              <a:fillRect l="0" t="0" r="0" b="0"/>
            </a:stretch>
          </a:blipFill>
        </p:spPr>
      </p:sp>
      <p:sp>
        <p:nvSpPr>
          <p:cNvPr name="Freeform 12" id="12"/>
          <p:cNvSpPr/>
          <p:nvPr/>
        </p:nvSpPr>
        <p:spPr>
          <a:xfrm flipH="false" flipV="false" rot="0">
            <a:off x="6605583" y="2743772"/>
            <a:ext cx="810001" cy="810001"/>
          </a:xfrm>
          <a:custGeom>
            <a:avLst/>
            <a:gdLst/>
            <a:ahLst/>
            <a:cxnLst/>
            <a:rect r="r" b="b" t="t" l="l"/>
            <a:pathLst>
              <a:path h="810001" w="810001">
                <a:moveTo>
                  <a:pt x="0" y="0"/>
                </a:moveTo>
                <a:lnTo>
                  <a:pt x="810001" y="0"/>
                </a:lnTo>
                <a:lnTo>
                  <a:pt x="810001" y="810001"/>
                </a:lnTo>
                <a:lnTo>
                  <a:pt x="0" y="810001"/>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3" id="13"/>
          <p:cNvSpPr/>
          <p:nvPr/>
        </p:nvSpPr>
        <p:spPr>
          <a:xfrm flipH="false" flipV="false" rot="0">
            <a:off x="7238619" y="8360288"/>
            <a:ext cx="810001" cy="810087"/>
          </a:xfrm>
          <a:custGeom>
            <a:avLst/>
            <a:gdLst/>
            <a:ahLst/>
            <a:cxnLst/>
            <a:rect r="r" b="b" t="t" l="l"/>
            <a:pathLst>
              <a:path h="810087" w="810001">
                <a:moveTo>
                  <a:pt x="0" y="0"/>
                </a:moveTo>
                <a:lnTo>
                  <a:pt x="810001" y="0"/>
                </a:lnTo>
                <a:lnTo>
                  <a:pt x="810001" y="810087"/>
                </a:lnTo>
                <a:lnTo>
                  <a:pt x="0" y="810087"/>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4" id="14"/>
          <p:cNvSpPr/>
          <p:nvPr/>
        </p:nvSpPr>
        <p:spPr>
          <a:xfrm flipH="false" flipV="false" rot="0">
            <a:off x="9289161" y="6714168"/>
            <a:ext cx="810001" cy="810001"/>
          </a:xfrm>
          <a:custGeom>
            <a:avLst/>
            <a:gdLst/>
            <a:ahLst/>
            <a:cxnLst/>
            <a:rect r="r" b="b" t="t" l="l"/>
            <a:pathLst>
              <a:path h="810001" w="810001">
                <a:moveTo>
                  <a:pt x="0" y="0"/>
                </a:moveTo>
                <a:lnTo>
                  <a:pt x="810001" y="0"/>
                </a:lnTo>
                <a:lnTo>
                  <a:pt x="810001" y="810001"/>
                </a:lnTo>
                <a:lnTo>
                  <a:pt x="0" y="810001"/>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5" id="15"/>
          <p:cNvSpPr/>
          <p:nvPr/>
        </p:nvSpPr>
        <p:spPr>
          <a:xfrm flipH="false" flipV="false" rot="0">
            <a:off x="11643170" y="5402390"/>
            <a:ext cx="810001" cy="810001"/>
          </a:xfrm>
          <a:custGeom>
            <a:avLst/>
            <a:gdLst/>
            <a:ahLst/>
            <a:cxnLst/>
            <a:rect r="r" b="b" t="t" l="l"/>
            <a:pathLst>
              <a:path h="810001" w="810001">
                <a:moveTo>
                  <a:pt x="0" y="0"/>
                </a:moveTo>
                <a:lnTo>
                  <a:pt x="810001" y="0"/>
                </a:lnTo>
                <a:lnTo>
                  <a:pt x="810001" y="810001"/>
                </a:lnTo>
                <a:lnTo>
                  <a:pt x="0" y="810001"/>
                </a:lnTo>
                <a:lnTo>
                  <a:pt x="0" y="0"/>
                </a:lnTo>
                <a:close/>
              </a:path>
            </a:pathLst>
          </a:custGeom>
          <a:blipFill>
            <a:blip r:embed="rId8">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3036015" y="2453921"/>
            <a:ext cx="4355016" cy="4815173"/>
          </a:xfrm>
          <a:custGeom>
            <a:avLst/>
            <a:gdLst/>
            <a:ahLst/>
            <a:cxnLst/>
            <a:rect r="r" b="b" t="t" l="l"/>
            <a:pathLst>
              <a:path h="4815173" w="4355016">
                <a:moveTo>
                  <a:pt x="0" y="0"/>
                </a:moveTo>
                <a:lnTo>
                  <a:pt x="4355016" y="0"/>
                </a:lnTo>
                <a:lnTo>
                  <a:pt x="4355016" y="4815173"/>
                </a:lnTo>
                <a:lnTo>
                  <a:pt x="0" y="4815173"/>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TextBox 17" id="17"/>
          <p:cNvSpPr txBox="true"/>
          <p:nvPr/>
        </p:nvSpPr>
        <p:spPr>
          <a:xfrm rot="0">
            <a:off x="2318733" y="9313755"/>
            <a:ext cx="53807" cy="261857"/>
          </a:xfrm>
          <a:prstGeom prst="rect">
            <a:avLst/>
          </a:prstGeom>
        </p:spPr>
        <p:txBody>
          <a:bodyPr anchor="t" rtlCol="false" tIns="0" lIns="0" bIns="0" rIns="0">
            <a:spAutoFit/>
          </a:bodyPr>
          <a:lstStyle/>
          <a:p>
            <a:pPr algn="l">
              <a:lnSpc>
                <a:spcPts val="2091"/>
              </a:lnSpc>
            </a:pPr>
            <a:r>
              <a:rPr lang="en-US" sz="1494">
                <a:solidFill>
                  <a:srgbClr val="000000"/>
                </a:solidFill>
                <a:latin typeface="Arial"/>
                <a:ea typeface="Arial"/>
                <a:cs typeface="Arial"/>
                <a:sym typeface="Arial"/>
              </a:rPr>
              <a:t> </a:t>
            </a:r>
          </a:p>
        </p:txBody>
      </p:sp>
      <p:sp>
        <p:nvSpPr>
          <p:cNvPr name="TextBox 18" id="18"/>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01E1E"/>
                </a:solidFill>
                <a:latin typeface="Arial Bold"/>
                <a:ea typeface="Arial Bold"/>
                <a:cs typeface="Arial Bold"/>
                <a:sym typeface="Arial Bold"/>
              </a:rPr>
              <a:t>Caisse des Dépôts</a:t>
            </a:r>
          </a:p>
        </p:txBody>
      </p:sp>
      <p:sp>
        <p:nvSpPr>
          <p:cNvPr name="TextBox 19" id="19"/>
          <p:cNvSpPr txBox="true"/>
          <p:nvPr/>
        </p:nvSpPr>
        <p:spPr>
          <a:xfrm rot="0">
            <a:off x="13277088" y="4953776"/>
            <a:ext cx="1049974" cy="326741"/>
          </a:xfrm>
          <a:prstGeom prst="rect">
            <a:avLst/>
          </a:prstGeom>
        </p:spPr>
        <p:txBody>
          <a:bodyPr anchor="t" rtlCol="false" tIns="0" lIns="0" bIns="0" rIns="0">
            <a:spAutoFit/>
          </a:bodyPr>
          <a:lstStyle/>
          <a:p>
            <a:pPr algn="l">
              <a:lnSpc>
                <a:spcPts val="2520"/>
              </a:lnSpc>
            </a:pPr>
            <a:r>
              <a:rPr lang="en-US" b="true" sz="1800">
                <a:solidFill>
                  <a:srgbClr val="000000"/>
                </a:solidFill>
                <a:latin typeface="Arial Bold"/>
                <a:ea typeface="Arial Bold"/>
                <a:cs typeface="Arial Bold"/>
                <a:sym typeface="Arial Bold"/>
              </a:rPr>
              <a:t>Océans : </a:t>
            </a:r>
          </a:p>
        </p:txBody>
      </p:sp>
      <p:sp>
        <p:nvSpPr>
          <p:cNvPr name="TextBox 20" id="20"/>
          <p:cNvSpPr txBox="true"/>
          <p:nvPr/>
        </p:nvSpPr>
        <p:spPr>
          <a:xfrm rot="0">
            <a:off x="13277088" y="2559382"/>
            <a:ext cx="2981101" cy="674594"/>
          </a:xfrm>
          <a:prstGeom prst="rect">
            <a:avLst/>
          </a:prstGeom>
        </p:spPr>
        <p:txBody>
          <a:bodyPr anchor="t" rtlCol="false" tIns="0" lIns="0" bIns="0" rIns="0">
            <a:spAutoFit/>
          </a:bodyPr>
          <a:lstStyle/>
          <a:p>
            <a:pPr algn="l">
              <a:lnSpc>
                <a:spcPts val="2663"/>
              </a:lnSpc>
            </a:pPr>
            <a:r>
              <a:rPr lang="en-US" b="true" sz="1799" spc="1">
                <a:solidFill>
                  <a:srgbClr val="000000"/>
                </a:solidFill>
                <a:latin typeface="Arial Bold"/>
                <a:ea typeface="Arial Bold"/>
                <a:cs typeface="Arial Bold"/>
                <a:sym typeface="Arial Bold"/>
              </a:rPr>
              <a:t>Monde : +1,3°C</a:t>
            </a:r>
          </a:p>
          <a:p>
            <a:pPr algn="l">
              <a:lnSpc>
                <a:spcPts val="2663"/>
              </a:lnSpc>
            </a:pPr>
            <a:r>
              <a:rPr lang="en-US" b="true" sz="1799" spc="1">
                <a:solidFill>
                  <a:srgbClr val="000000"/>
                </a:solidFill>
                <a:latin typeface="Arial Bold"/>
                <a:ea typeface="Arial Bold"/>
                <a:cs typeface="Arial Bold"/>
                <a:sym typeface="Arial Bold"/>
              </a:rPr>
              <a:t>Continents plus impactés :</a:t>
            </a:r>
          </a:p>
        </p:txBody>
      </p:sp>
      <p:sp>
        <p:nvSpPr>
          <p:cNvPr name="TextBox 21" id="21"/>
          <p:cNvSpPr txBox="true"/>
          <p:nvPr/>
        </p:nvSpPr>
        <p:spPr>
          <a:xfrm rot="0">
            <a:off x="14820524" y="3255507"/>
            <a:ext cx="65608" cy="275349"/>
          </a:xfrm>
          <a:prstGeom prst="rect">
            <a:avLst/>
          </a:prstGeom>
        </p:spPr>
        <p:txBody>
          <a:bodyPr anchor="t" rtlCol="false" tIns="0" lIns="0" bIns="0" rIns="0">
            <a:spAutoFit/>
          </a:bodyPr>
          <a:lstStyle/>
          <a:p>
            <a:pPr algn="l">
              <a:lnSpc>
                <a:spcPts val="2091"/>
              </a:lnSpc>
            </a:pPr>
            <a:r>
              <a:rPr lang="en-US" sz="1494">
                <a:solidFill>
                  <a:srgbClr val="000000"/>
                </a:solidFill>
                <a:latin typeface="Calibri (MS)"/>
                <a:ea typeface="Calibri (MS)"/>
                <a:cs typeface="Calibri (MS)"/>
                <a:sym typeface="Calibri (MS)"/>
              </a:rPr>
              <a:t>°</a:t>
            </a:r>
          </a:p>
        </p:txBody>
      </p:sp>
      <p:sp>
        <p:nvSpPr>
          <p:cNvPr name="TextBox 22" id="22"/>
          <p:cNvSpPr txBox="true"/>
          <p:nvPr/>
        </p:nvSpPr>
        <p:spPr>
          <a:xfrm rot="0">
            <a:off x="14376911" y="5589932"/>
            <a:ext cx="53807" cy="261857"/>
          </a:xfrm>
          <a:prstGeom prst="rect">
            <a:avLst/>
          </a:prstGeom>
        </p:spPr>
        <p:txBody>
          <a:bodyPr anchor="t" rtlCol="false" tIns="0" lIns="0" bIns="0" rIns="0">
            <a:spAutoFit/>
          </a:bodyPr>
          <a:lstStyle/>
          <a:p>
            <a:pPr algn="l">
              <a:lnSpc>
                <a:spcPts val="2091"/>
              </a:lnSpc>
            </a:pPr>
            <a:r>
              <a:rPr lang="en-US" sz="1494">
                <a:solidFill>
                  <a:srgbClr val="000000"/>
                </a:solidFill>
                <a:latin typeface="Arial"/>
                <a:ea typeface="Arial"/>
                <a:cs typeface="Arial"/>
                <a:sym typeface="Arial"/>
              </a:rPr>
              <a:t> </a:t>
            </a:r>
          </a:p>
        </p:txBody>
      </p:sp>
      <p:sp>
        <p:nvSpPr>
          <p:cNvPr name="TextBox 23" id="23"/>
          <p:cNvSpPr txBox="true"/>
          <p:nvPr/>
        </p:nvSpPr>
        <p:spPr>
          <a:xfrm rot="0">
            <a:off x="13277088" y="5894846"/>
            <a:ext cx="3427386" cy="837652"/>
          </a:xfrm>
          <a:prstGeom prst="rect">
            <a:avLst/>
          </a:prstGeom>
        </p:spPr>
        <p:txBody>
          <a:bodyPr anchor="t" rtlCol="false" tIns="0" lIns="0" bIns="0" rIns="0">
            <a:spAutoFit/>
          </a:bodyPr>
          <a:lstStyle/>
          <a:p>
            <a:pPr algn="l">
              <a:lnSpc>
                <a:spcPts val="2160"/>
              </a:lnSpc>
            </a:pPr>
            <a:r>
              <a:rPr lang="en-US" b="true" sz="1800">
                <a:solidFill>
                  <a:srgbClr val="000000"/>
                </a:solidFill>
                <a:latin typeface="Arial Bold"/>
                <a:ea typeface="Arial Bold"/>
                <a:cs typeface="Arial Bold"/>
                <a:sym typeface="Arial Bold"/>
              </a:rPr>
              <a:t>Décalage hémisphère nord vs. hémisphère sud et plaques continentales vs. océans</a:t>
            </a:r>
          </a:p>
        </p:txBody>
      </p:sp>
      <p:sp>
        <p:nvSpPr>
          <p:cNvPr name="TextBox 24" id="24"/>
          <p:cNvSpPr txBox="true"/>
          <p:nvPr/>
        </p:nvSpPr>
        <p:spPr>
          <a:xfrm rot="0">
            <a:off x="203454" y="9943014"/>
            <a:ext cx="578658" cy="275349"/>
          </a:xfrm>
          <a:prstGeom prst="rect">
            <a:avLst/>
          </a:prstGeom>
        </p:spPr>
        <p:txBody>
          <a:bodyPr anchor="t" rtlCol="false" tIns="0" lIns="0" bIns="0" rIns="0">
            <a:spAutoFit/>
          </a:bodyPr>
          <a:lstStyle/>
          <a:p>
            <a:pPr algn="l">
              <a:lnSpc>
                <a:spcPts val="2091"/>
              </a:lnSpc>
            </a:pPr>
            <a:r>
              <a:rPr lang="en-US" sz="1494" spc="1">
                <a:solidFill>
                  <a:srgbClr val="A80000"/>
                </a:solidFill>
                <a:latin typeface="Calibri (MS)"/>
                <a:ea typeface="Calibri (MS)"/>
                <a:cs typeface="Calibri (MS)"/>
                <a:sym typeface="Calibri (MS)"/>
              </a:rPr>
              <a:t>Interne</a:t>
            </a:r>
          </a:p>
        </p:txBody>
      </p:sp>
      <p:sp>
        <p:nvSpPr>
          <p:cNvPr name="TextBox 25" id="25"/>
          <p:cNvSpPr txBox="true"/>
          <p:nvPr/>
        </p:nvSpPr>
        <p:spPr>
          <a:xfrm rot="0">
            <a:off x="1534820" y="1575273"/>
            <a:ext cx="10570821" cy="1122721"/>
          </a:xfrm>
          <a:prstGeom prst="rect">
            <a:avLst/>
          </a:prstGeom>
        </p:spPr>
        <p:txBody>
          <a:bodyPr anchor="t" rtlCol="false" tIns="0" lIns="0" bIns="0" rIns="0">
            <a:spAutoFit/>
          </a:bodyPr>
          <a:lstStyle/>
          <a:p>
            <a:pPr algn="l">
              <a:lnSpc>
                <a:spcPts val="3780"/>
              </a:lnSpc>
            </a:pPr>
            <a:r>
              <a:rPr lang="en-US" b="true" sz="2700">
                <a:solidFill>
                  <a:srgbClr val="000000"/>
                </a:solidFill>
                <a:latin typeface="Arial Bold"/>
                <a:ea typeface="Arial Bold"/>
                <a:cs typeface="Arial Bold"/>
                <a:sym typeface="Arial Bold"/>
              </a:rPr>
              <a:t>Etat des lieux de l’augmentation des températures</a:t>
            </a:r>
          </a:p>
          <a:p>
            <a:pPr algn="l">
              <a:lnSpc>
                <a:spcPts val="2948"/>
              </a:lnSpc>
            </a:pPr>
            <a:r>
              <a:rPr lang="en-US" sz="2105">
                <a:solidFill>
                  <a:srgbClr val="000000"/>
                </a:solidFill>
                <a:latin typeface="Arial"/>
                <a:ea typeface="Arial"/>
                <a:cs typeface="Arial"/>
                <a:sym typeface="Arial"/>
              </a:rPr>
              <a:t>Evolution des températures annuelles moyennes entre la période 1940-49 et 2020-2025</a:t>
            </a:r>
          </a:p>
        </p:txBody>
      </p:sp>
      <p:sp>
        <p:nvSpPr>
          <p:cNvPr name="TextBox 26" id="26"/>
          <p:cNvSpPr txBox="true"/>
          <p:nvPr/>
        </p:nvSpPr>
        <p:spPr>
          <a:xfrm rot="0">
            <a:off x="1534820" y="781117"/>
            <a:ext cx="15641183" cy="747646"/>
          </a:xfrm>
          <a:prstGeom prst="rect">
            <a:avLst/>
          </a:prstGeom>
        </p:spPr>
        <p:txBody>
          <a:bodyPr anchor="t" rtlCol="false" tIns="0" lIns="0" bIns="0" rIns="0">
            <a:spAutoFit/>
          </a:bodyPr>
          <a:lstStyle/>
          <a:p>
            <a:pPr algn="l">
              <a:lnSpc>
                <a:spcPts val="6098"/>
              </a:lnSpc>
            </a:pPr>
            <a:r>
              <a:rPr lang="en-US" b="true" sz="4356">
                <a:solidFill>
                  <a:srgbClr val="F01E1E"/>
                </a:solidFill>
                <a:latin typeface="Arial Bold"/>
                <a:ea typeface="Arial Bold"/>
                <a:cs typeface="Arial Bold"/>
                <a:sym typeface="Arial Bold"/>
              </a:rPr>
              <a:t>Pourquoi s’intéresser aux risques financiers climatiques ?</a:t>
            </a:r>
          </a:p>
        </p:txBody>
      </p:sp>
      <p:sp>
        <p:nvSpPr>
          <p:cNvPr name="TextBox 27" id="27"/>
          <p:cNvSpPr txBox="true"/>
          <p:nvPr/>
        </p:nvSpPr>
        <p:spPr>
          <a:xfrm rot="0">
            <a:off x="13520361" y="6887037"/>
            <a:ext cx="2333320" cy="219266"/>
          </a:xfrm>
          <a:prstGeom prst="rect">
            <a:avLst/>
          </a:prstGeom>
        </p:spPr>
        <p:txBody>
          <a:bodyPr anchor="t" rtlCol="false" tIns="0" lIns="0" bIns="0" rIns="0">
            <a:spAutoFit/>
          </a:bodyPr>
          <a:lstStyle/>
          <a:p>
            <a:pPr algn="l">
              <a:lnSpc>
                <a:spcPts val="1693"/>
              </a:lnSpc>
            </a:pPr>
            <a:r>
              <a:rPr lang="en-US" sz="1209">
                <a:solidFill>
                  <a:srgbClr val="000000"/>
                </a:solidFill>
                <a:latin typeface="Arial"/>
                <a:ea typeface="Arial"/>
                <a:cs typeface="Arial"/>
                <a:sym typeface="Arial"/>
              </a:rPr>
              <a:t>Différence de températures en °C</a:t>
            </a:r>
          </a:p>
        </p:txBody>
      </p:sp>
      <p:sp>
        <p:nvSpPr>
          <p:cNvPr name="TextBox 28" id="28"/>
          <p:cNvSpPr txBox="true"/>
          <p:nvPr/>
        </p:nvSpPr>
        <p:spPr>
          <a:xfrm rot="0">
            <a:off x="13425678" y="3156152"/>
            <a:ext cx="154034" cy="1709885"/>
          </a:xfrm>
          <a:prstGeom prst="rect">
            <a:avLst/>
          </a:prstGeom>
        </p:spPr>
        <p:txBody>
          <a:bodyPr anchor="t" rtlCol="false" tIns="0" lIns="0" bIns="0" rIns="0">
            <a:spAutoFit/>
          </a:bodyPr>
          <a:lstStyle/>
          <a:p>
            <a:pPr algn="just">
              <a:lnSpc>
                <a:spcPts val="2248"/>
              </a:lnSpc>
            </a:pPr>
            <a:r>
              <a:rPr lang="en-US" sz="1494">
                <a:solidFill>
                  <a:srgbClr val="000000"/>
                </a:solidFill>
                <a:latin typeface="Arimo"/>
                <a:ea typeface="Arimo"/>
                <a:cs typeface="Arimo"/>
                <a:sym typeface="Arimo"/>
              </a:rPr>
              <a:t>➢ ➢ ➢ ➢ ➢ ➢</a:t>
            </a:r>
          </a:p>
        </p:txBody>
      </p:sp>
      <p:sp>
        <p:nvSpPr>
          <p:cNvPr name="TextBox 29" id="29"/>
          <p:cNvSpPr txBox="true"/>
          <p:nvPr/>
        </p:nvSpPr>
        <p:spPr>
          <a:xfrm rot="0">
            <a:off x="13425678" y="5273357"/>
            <a:ext cx="153662" cy="566314"/>
          </a:xfrm>
          <a:prstGeom prst="rect">
            <a:avLst/>
          </a:prstGeom>
        </p:spPr>
        <p:txBody>
          <a:bodyPr anchor="t" rtlCol="false" tIns="0" lIns="0" bIns="0" rIns="0">
            <a:spAutoFit/>
          </a:bodyPr>
          <a:lstStyle/>
          <a:p>
            <a:pPr algn="just">
              <a:lnSpc>
                <a:spcPts val="2249"/>
              </a:lnSpc>
            </a:pPr>
            <a:r>
              <a:rPr lang="en-US" sz="1494">
                <a:solidFill>
                  <a:srgbClr val="000000"/>
                </a:solidFill>
                <a:latin typeface="Arimo"/>
                <a:ea typeface="Arimo"/>
                <a:cs typeface="Arimo"/>
                <a:sym typeface="Arimo"/>
              </a:rPr>
              <a:t>➢ ➢</a:t>
            </a:r>
          </a:p>
        </p:txBody>
      </p:sp>
      <p:sp>
        <p:nvSpPr>
          <p:cNvPr name="TextBox 30" id="30"/>
          <p:cNvSpPr txBox="true"/>
          <p:nvPr/>
        </p:nvSpPr>
        <p:spPr>
          <a:xfrm rot="0">
            <a:off x="1559966" y="9313755"/>
            <a:ext cx="5769248" cy="257327"/>
          </a:xfrm>
          <a:prstGeom prst="rect">
            <a:avLst/>
          </a:prstGeom>
        </p:spPr>
        <p:txBody>
          <a:bodyPr anchor="t" rtlCol="false" tIns="0" lIns="0" bIns="0" rIns="0">
            <a:spAutoFit/>
          </a:bodyPr>
          <a:lstStyle/>
          <a:p>
            <a:pPr algn="l">
              <a:lnSpc>
                <a:spcPts val="2091"/>
              </a:lnSpc>
            </a:pPr>
            <a:r>
              <a:rPr lang="en-US" sz="1494">
                <a:solidFill>
                  <a:srgbClr val="000000"/>
                </a:solidFill>
                <a:latin typeface="Arial"/>
                <a:ea typeface="Arial"/>
                <a:cs typeface="Arial"/>
                <a:sym typeface="Arial"/>
              </a:rPr>
              <a:t>Données mensuelles Copernicus par pays, retravaillées et calibrées </a:t>
            </a:r>
          </a:p>
        </p:txBody>
      </p:sp>
      <p:sp>
        <p:nvSpPr>
          <p:cNvPr name="TextBox 31" id="31"/>
          <p:cNvSpPr txBox="true"/>
          <p:nvPr/>
        </p:nvSpPr>
        <p:spPr>
          <a:xfrm rot="0">
            <a:off x="13682096" y="3253068"/>
            <a:ext cx="1366214" cy="261857"/>
          </a:xfrm>
          <a:prstGeom prst="rect">
            <a:avLst/>
          </a:prstGeom>
        </p:spPr>
        <p:txBody>
          <a:bodyPr anchor="t" rtlCol="false" tIns="0" lIns="0" bIns="0" rIns="0">
            <a:spAutoFit/>
          </a:bodyPr>
          <a:lstStyle/>
          <a:p>
            <a:pPr algn="l">
              <a:lnSpc>
                <a:spcPts val="2091"/>
              </a:lnSpc>
            </a:pPr>
            <a:r>
              <a:rPr lang="en-US" sz="1494">
                <a:solidFill>
                  <a:srgbClr val="000000"/>
                </a:solidFill>
                <a:latin typeface="Arial"/>
                <a:ea typeface="Arial"/>
                <a:cs typeface="Arial"/>
                <a:sym typeface="Arial"/>
              </a:rPr>
              <a:t>Europe : +2,6C</a:t>
            </a:r>
          </a:p>
        </p:txBody>
      </p:sp>
      <p:sp>
        <p:nvSpPr>
          <p:cNvPr name="TextBox 32" id="32"/>
          <p:cNvSpPr txBox="true"/>
          <p:nvPr/>
        </p:nvSpPr>
        <p:spPr>
          <a:xfrm rot="0">
            <a:off x="13682096" y="3519768"/>
            <a:ext cx="2315232" cy="1432065"/>
          </a:xfrm>
          <a:prstGeom prst="rect">
            <a:avLst/>
          </a:prstGeom>
        </p:spPr>
        <p:txBody>
          <a:bodyPr anchor="t" rtlCol="false" tIns="0" lIns="0" bIns="0" rIns="0">
            <a:spAutoFit/>
          </a:bodyPr>
          <a:lstStyle/>
          <a:p>
            <a:pPr algn="l">
              <a:lnSpc>
                <a:spcPts val="2248"/>
              </a:lnSpc>
            </a:pPr>
            <a:r>
              <a:rPr lang="en-US" sz="1494">
                <a:solidFill>
                  <a:srgbClr val="000000"/>
                </a:solidFill>
                <a:latin typeface="Arial"/>
                <a:ea typeface="Arial"/>
                <a:cs typeface="Arial"/>
                <a:sym typeface="Arial"/>
              </a:rPr>
              <a:t>Amérique du Nord : +2,2°C Asie : +1,9°C</a:t>
            </a:r>
          </a:p>
          <a:p>
            <a:pPr algn="l">
              <a:lnSpc>
                <a:spcPts val="2248"/>
              </a:lnSpc>
            </a:pPr>
            <a:r>
              <a:rPr lang="en-US" sz="1494">
                <a:solidFill>
                  <a:srgbClr val="000000"/>
                </a:solidFill>
                <a:latin typeface="Arial"/>
                <a:ea typeface="Arial"/>
                <a:cs typeface="Arial"/>
                <a:sym typeface="Arial"/>
              </a:rPr>
              <a:t>Afrique : +1,9°C</a:t>
            </a:r>
          </a:p>
          <a:p>
            <a:pPr algn="l">
              <a:lnSpc>
                <a:spcPts val="2248"/>
              </a:lnSpc>
            </a:pPr>
            <a:r>
              <a:rPr lang="en-US" sz="1494">
                <a:solidFill>
                  <a:srgbClr val="000000"/>
                </a:solidFill>
                <a:latin typeface="Arial"/>
                <a:ea typeface="Arial"/>
                <a:cs typeface="Arial"/>
                <a:sym typeface="Arial"/>
              </a:rPr>
              <a:t>Amérique du Sud : +1,2°C France : + 1,9°C</a:t>
            </a:r>
          </a:p>
        </p:txBody>
      </p:sp>
      <p:sp>
        <p:nvSpPr>
          <p:cNvPr name="TextBox 33" id="33"/>
          <p:cNvSpPr txBox="true"/>
          <p:nvPr/>
        </p:nvSpPr>
        <p:spPr>
          <a:xfrm rot="0">
            <a:off x="13682096" y="5304182"/>
            <a:ext cx="2465808" cy="261857"/>
          </a:xfrm>
          <a:prstGeom prst="rect">
            <a:avLst/>
          </a:prstGeom>
        </p:spPr>
        <p:txBody>
          <a:bodyPr anchor="t" rtlCol="false" tIns="0" lIns="0" bIns="0" rIns="0">
            <a:spAutoFit/>
          </a:bodyPr>
          <a:lstStyle/>
          <a:p>
            <a:pPr algn="l">
              <a:lnSpc>
                <a:spcPts val="2091"/>
              </a:lnSpc>
            </a:pPr>
            <a:r>
              <a:rPr lang="en-US" sz="1494">
                <a:solidFill>
                  <a:srgbClr val="000000"/>
                </a:solidFill>
                <a:latin typeface="Arial"/>
                <a:ea typeface="Arial"/>
                <a:cs typeface="Arial"/>
                <a:sym typeface="Arial"/>
              </a:rPr>
              <a:t>Réchauffement moins rapide</a:t>
            </a:r>
          </a:p>
        </p:txBody>
      </p:sp>
      <p:sp>
        <p:nvSpPr>
          <p:cNvPr name="TextBox 34" id="34"/>
          <p:cNvSpPr txBox="true"/>
          <p:nvPr/>
        </p:nvSpPr>
        <p:spPr>
          <a:xfrm rot="0">
            <a:off x="13682096" y="5589932"/>
            <a:ext cx="2872416" cy="261857"/>
          </a:xfrm>
          <a:prstGeom prst="rect">
            <a:avLst/>
          </a:prstGeom>
        </p:spPr>
        <p:txBody>
          <a:bodyPr anchor="t" rtlCol="false" tIns="0" lIns="0" bIns="0" rIns="0">
            <a:spAutoFit/>
          </a:bodyPr>
          <a:lstStyle/>
          <a:p>
            <a:pPr algn="l">
              <a:lnSpc>
                <a:spcPts val="2091"/>
              </a:lnSpc>
            </a:pPr>
            <a:r>
              <a:rPr lang="en-US" sz="1494">
                <a:solidFill>
                  <a:srgbClr val="000000"/>
                </a:solidFill>
                <a:latin typeface="Arial"/>
                <a:ea typeface="Arial"/>
                <a:cs typeface="Arial"/>
                <a:sym typeface="Arial"/>
              </a:rPr>
              <a:t>Arctiqueetantarctique +exposés</a:t>
            </a:r>
          </a:p>
        </p:txBody>
      </p:sp>
      <p:sp>
        <p:nvSpPr>
          <p:cNvPr name="TextBox 35" id="35"/>
          <p:cNvSpPr txBox="true"/>
          <p:nvPr/>
        </p:nvSpPr>
        <p:spPr>
          <a:xfrm rot="0">
            <a:off x="1703070" y="5029519"/>
            <a:ext cx="793313" cy="360269"/>
          </a:xfrm>
          <a:prstGeom prst="rect">
            <a:avLst/>
          </a:prstGeom>
        </p:spPr>
        <p:txBody>
          <a:bodyPr anchor="t" rtlCol="false" tIns="0" lIns="0" bIns="0" rIns="0">
            <a:spAutoFit/>
          </a:bodyPr>
          <a:lstStyle/>
          <a:p>
            <a:pPr algn="ctr">
              <a:lnSpc>
                <a:spcPts val="1339"/>
              </a:lnSpc>
            </a:pPr>
            <a:r>
              <a:rPr lang="en-US" b="true" sz="1205">
                <a:solidFill>
                  <a:srgbClr val="000000"/>
                </a:solidFill>
                <a:latin typeface="Arial Bold"/>
                <a:ea typeface="Arial Bold"/>
                <a:cs typeface="Arial Bold"/>
                <a:sym typeface="Arial Bold"/>
              </a:rPr>
              <a:t>Pacifique N +0,9°C</a:t>
            </a:r>
          </a:p>
        </p:txBody>
      </p:sp>
      <p:sp>
        <p:nvSpPr>
          <p:cNvPr name="TextBox 36" id="36"/>
          <p:cNvSpPr txBox="true"/>
          <p:nvPr/>
        </p:nvSpPr>
        <p:spPr>
          <a:xfrm rot="0">
            <a:off x="1703070" y="7756331"/>
            <a:ext cx="784712" cy="360269"/>
          </a:xfrm>
          <a:prstGeom prst="rect">
            <a:avLst/>
          </a:prstGeom>
        </p:spPr>
        <p:txBody>
          <a:bodyPr anchor="t" rtlCol="false" tIns="0" lIns="0" bIns="0" rIns="0">
            <a:spAutoFit/>
          </a:bodyPr>
          <a:lstStyle/>
          <a:p>
            <a:pPr algn="ctr">
              <a:lnSpc>
                <a:spcPts val="1339"/>
              </a:lnSpc>
            </a:pPr>
            <a:r>
              <a:rPr lang="en-US" b="true" sz="1205">
                <a:solidFill>
                  <a:srgbClr val="000000"/>
                </a:solidFill>
                <a:latin typeface="Arial Bold"/>
                <a:ea typeface="Arial Bold"/>
                <a:cs typeface="Arial Bold"/>
                <a:sym typeface="Arial Bold"/>
              </a:rPr>
              <a:t>Pacifique S +0,6°C</a:t>
            </a:r>
          </a:p>
        </p:txBody>
      </p:sp>
      <p:sp>
        <p:nvSpPr>
          <p:cNvPr name="TextBox 37" id="37"/>
          <p:cNvSpPr txBox="true"/>
          <p:nvPr/>
        </p:nvSpPr>
        <p:spPr>
          <a:xfrm rot="0">
            <a:off x="5200264" y="5186672"/>
            <a:ext cx="639451" cy="453604"/>
          </a:xfrm>
          <a:prstGeom prst="rect">
            <a:avLst/>
          </a:prstGeom>
        </p:spPr>
        <p:txBody>
          <a:bodyPr anchor="t" rtlCol="false" tIns="0" lIns="0" bIns="0" rIns="0">
            <a:spAutoFit/>
          </a:bodyPr>
          <a:lstStyle/>
          <a:p>
            <a:pPr algn="ctr">
              <a:lnSpc>
                <a:spcPts val="1774"/>
              </a:lnSpc>
            </a:pPr>
            <a:r>
              <a:rPr lang="en-US" b="true" sz="1205">
                <a:solidFill>
                  <a:srgbClr val="000000"/>
                </a:solidFill>
                <a:latin typeface="Arial Bold"/>
                <a:ea typeface="Arial Bold"/>
                <a:cs typeface="Arial Bold"/>
                <a:sym typeface="Arial Bold"/>
              </a:rPr>
              <a:t>Atlant. N +0,8°C</a:t>
            </a:r>
          </a:p>
        </p:txBody>
      </p:sp>
      <p:sp>
        <p:nvSpPr>
          <p:cNvPr name="TextBox 38" id="38"/>
          <p:cNvSpPr txBox="true"/>
          <p:nvPr/>
        </p:nvSpPr>
        <p:spPr>
          <a:xfrm rot="0">
            <a:off x="6089518" y="7193780"/>
            <a:ext cx="630850" cy="453604"/>
          </a:xfrm>
          <a:prstGeom prst="rect">
            <a:avLst/>
          </a:prstGeom>
        </p:spPr>
        <p:txBody>
          <a:bodyPr anchor="t" rtlCol="false" tIns="0" lIns="0" bIns="0" rIns="0">
            <a:spAutoFit/>
          </a:bodyPr>
          <a:lstStyle/>
          <a:p>
            <a:pPr algn="ctr">
              <a:lnSpc>
                <a:spcPts val="1774"/>
              </a:lnSpc>
            </a:pPr>
            <a:r>
              <a:rPr lang="en-US" b="true" sz="1205">
                <a:solidFill>
                  <a:srgbClr val="000000"/>
                </a:solidFill>
                <a:latin typeface="Arial Bold"/>
                <a:ea typeface="Arial Bold"/>
                <a:cs typeface="Arial Bold"/>
                <a:sym typeface="Arial Bold"/>
              </a:rPr>
              <a:t>Atlant. S +0,9°C</a:t>
            </a:r>
          </a:p>
        </p:txBody>
      </p:sp>
      <p:sp>
        <p:nvSpPr>
          <p:cNvPr name="TextBox 39" id="39"/>
          <p:cNvSpPr txBox="true"/>
          <p:nvPr/>
        </p:nvSpPr>
        <p:spPr>
          <a:xfrm rot="0">
            <a:off x="6732656" y="2952679"/>
            <a:ext cx="576472" cy="382553"/>
          </a:xfrm>
          <a:prstGeom prst="rect">
            <a:avLst/>
          </a:prstGeom>
        </p:spPr>
        <p:txBody>
          <a:bodyPr anchor="t" rtlCol="false" tIns="0" lIns="0" bIns="0" rIns="0">
            <a:spAutoFit/>
          </a:bodyPr>
          <a:lstStyle/>
          <a:p>
            <a:pPr algn="ctr">
              <a:lnSpc>
                <a:spcPts val="1439"/>
              </a:lnSpc>
            </a:pPr>
            <a:r>
              <a:rPr lang="en-US" b="true" sz="1205">
                <a:solidFill>
                  <a:srgbClr val="FFFFFF"/>
                </a:solidFill>
                <a:latin typeface="Arial Bold"/>
                <a:ea typeface="Arial Bold"/>
                <a:cs typeface="Arial Bold"/>
                <a:sym typeface="Arial Bold"/>
              </a:rPr>
              <a:t>Arctique +2,9°C</a:t>
            </a:r>
          </a:p>
        </p:txBody>
      </p:sp>
      <p:sp>
        <p:nvSpPr>
          <p:cNvPr name="TextBox 40" id="40"/>
          <p:cNvSpPr txBox="true"/>
          <p:nvPr/>
        </p:nvSpPr>
        <p:spPr>
          <a:xfrm rot="0">
            <a:off x="7273095" y="8572510"/>
            <a:ext cx="765496" cy="380267"/>
          </a:xfrm>
          <a:prstGeom prst="rect">
            <a:avLst/>
          </a:prstGeom>
        </p:spPr>
        <p:txBody>
          <a:bodyPr anchor="t" rtlCol="false" tIns="0" lIns="0" bIns="0" rIns="0">
            <a:spAutoFit/>
          </a:bodyPr>
          <a:lstStyle/>
          <a:p>
            <a:pPr algn="ctr">
              <a:lnSpc>
                <a:spcPts val="1421"/>
              </a:lnSpc>
            </a:pPr>
            <a:r>
              <a:rPr lang="en-US" b="true" sz="1205">
                <a:solidFill>
                  <a:srgbClr val="FFFFFF"/>
                </a:solidFill>
                <a:latin typeface="Arial Bold"/>
                <a:ea typeface="Arial Bold"/>
                <a:cs typeface="Arial Bold"/>
                <a:sym typeface="Arial Bold"/>
              </a:rPr>
              <a:t>Antarctique +1,6°C</a:t>
            </a:r>
          </a:p>
        </p:txBody>
      </p:sp>
      <p:sp>
        <p:nvSpPr>
          <p:cNvPr name="TextBox 41" id="41"/>
          <p:cNvSpPr txBox="true"/>
          <p:nvPr/>
        </p:nvSpPr>
        <p:spPr>
          <a:xfrm rot="0">
            <a:off x="9441566" y="6923846"/>
            <a:ext cx="523765" cy="382553"/>
          </a:xfrm>
          <a:prstGeom prst="rect">
            <a:avLst/>
          </a:prstGeom>
        </p:spPr>
        <p:txBody>
          <a:bodyPr anchor="t" rtlCol="false" tIns="0" lIns="0" bIns="0" rIns="0">
            <a:spAutoFit/>
          </a:bodyPr>
          <a:lstStyle/>
          <a:p>
            <a:pPr algn="ctr">
              <a:lnSpc>
                <a:spcPts val="1439"/>
              </a:lnSpc>
            </a:pPr>
            <a:r>
              <a:rPr lang="en-US" b="true" sz="1205">
                <a:solidFill>
                  <a:srgbClr val="000000"/>
                </a:solidFill>
                <a:latin typeface="Arial Bold"/>
                <a:ea typeface="Arial Bold"/>
                <a:cs typeface="Arial Bold"/>
                <a:sym typeface="Arial Bold"/>
              </a:rPr>
              <a:t>Oc. Ind. +0,8°C</a:t>
            </a:r>
          </a:p>
        </p:txBody>
      </p:sp>
      <p:sp>
        <p:nvSpPr>
          <p:cNvPr name="TextBox 42" id="42"/>
          <p:cNvSpPr txBox="true"/>
          <p:nvPr/>
        </p:nvSpPr>
        <p:spPr>
          <a:xfrm rot="0">
            <a:off x="11965853" y="5584017"/>
            <a:ext cx="43563" cy="219266"/>
          </a:xfrm>
          <a:prstGeom prst="rect">
            <a:avLst/>
          </a:prstGeom>
        </p:spPr>
        <p:txBody>
          <a:bodyPr anchor="t" rtlCol="false" tIns="0" lIns="0" bIns="0" rIns="0">
            <a:spAutoFit/>
          </a:bodyPr>
          <a:lstStyle/>
          <a:p>
            <a:pPr algn="l">
              <a:lnSpc>
                <a:spcPts val="1693"/>
              </a:lnSpc>
            </a:pPr>
            <a:r>
              <a:rPr lang="en-US" b="true" sz="1209">
                <a:solidFill>
                  <a:srgbClr val="000000"/>
                </a:solidFill>
                <a:latin typeface="Arial Bold"/>
                <a:ea typeface="Arial Bold"/>
                <a:cs typeface="Arial Bold"/>
                <a:sym typeface="Arial Bold"/>
              </a:rPr>
              <a:t> </a:t>
            </a:r>
          </a:p>
        </p:txBody>
      </p:sp>
      <p:sp>
        <p:nvSpPr>
          <p:cNvPr name="TextBox 43" id="43"/>
          <p:cNvSpPr txBox="true"/>
          <p:nvPr/>
        </p:nvSpPr>
        <p:spPr>
          <a:xfrm rot="0">
            <a:off x="11811762" y="5775512"/>
            <a:ext cx="483932" cy="218723"/>
          </a:xfrm>
          <a:prstGeom prst="rect">
            <a:avLst/>
          </a:prstGeom>
        </p:spPr>
        <p:txBody>
          <a:bodyPr anchor="t" rtlCol="false" tIns="0" lIns="0" bIns="0" rIns="0">
            <a:spAutoFit/>
          </a:bodyPr>
          <a:lstStyle/>
          <a:p>
            <a:pPr algn="l">
              <a:lnSpc>
                <a:spcPts val="1688"/>
              </a:lnSpc>
            </a:pPr>
            <a:r>
              <a:rPr lang="en-US" b="true" sz="1205">
                <a:solidFill>
                  <a:srgbClr val="000000"/>
                </a:solidFill>
                <a:latin typeface="Arial Bold"/>
                <a:ea typeface="Arial Bold"/>
                <a:cs typeface="Arial Bold"/>
                <a:sym typeface="Arial Bold"/>
              </a:rPr>
              <a:t>+0,8°C</a:t>
            </a:r>
          </a:p>
        </p:txBody>
      </p:sp>
      <p:sp>
        <p:nvSpPr>
          <p:cNvPr name="TextBox 44" id="44"/>
          <p:cNvSpPr txBox="true"/>
          <p:nvPr/>
        </p:nvSpPr>
        <p:spPr>
          <a:xfrm rot="0">
            <a:off x="11718993" y="5584017"/>
            <a:ext cx="679413" cy="219266"/>
          </a:xfrm>
          <a:prstGeom prst="rect">
            <a:avLst/>
          </a:prstGeom>
        </p:spPr>
        <p:txBody>
          <a:bodyPr anchor="t" rtlCol="false" tIns="0" lIns="0" bIns="0" rIns="0">
            <a:spAutoFit/>
          </a:bodyPr>
          <a:lstStyle/>
          <a:p>
            <a:pPr algn="l">
              <a:lnSpc>
                <a:spcPts val="1693"/>
              </a:lnSpc>
            </a:pPr>
            <a:r>
              <a:rPr lang="en-US" b="true" sz="1209">
                <a:solidFill>
                  <a:srgbClr val="000000"/>
                </a:solidFill>
                <a:latin typeface="Arial Bold"/>
                <a:ea typeface="Arial Bold"/>
                <a:cs typeface="Arial Bold"/>
                <a:sym typeface="Arial Bold"/>
              </a:rPr>
              <a:t>Mer</a:t>
            </a:r>
            <a:r>
              <a:rPr lang="en-US" b="true" sz="1209">
                <a:solidFill>
                  <a:srgbClr val="FFFFFF"/>
                </a:solidFill>
                <a:latin typeface="Arial Bold"/>
                <a:ea typeface="Arial Bold"/>
                <a:cs typeface="Arial Bold"/>
                <a:sym typeface="Arial Bold"/>
              </a:rPr>
              <a:t> </a:t>
            </a:r>
            <a:r>
              <a:rPr lang="en-US" b="true" sz="1209">
                <a:solidFill>
                  <a:srgbClr val="000000"/>
                </a:solidFill>
                <a:latin typeface="Arial Bold"/>
                <a:ea typeface="Arial Bold"/>
                <a:cs typeface="Arial Bold"/>
                <a:sym typeface="Arial Bold"/>
              </a:rPr>
              <a:t>Chine</a:t>
            </a:r>
          </a:p>
        </p:txBody>
      </p:sp>
      <p:sp>
        <p:nvSpPr>
          <p:cNvPr name="TextBox 45" id="4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a:t>
            </a:r>
          </a:p>
        </p:txBody>
      </p:sp>
    </p:spTree>
  </p:cSld>
  <p:clrMapOvr>
    <a:masterClrMapping/>
  </p:clrMapOvr>
  <p:transition spd="slow">
    <p:fade/>
  </p:transition>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2F2F2"/>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5771"/>
            <a:chOff x="0" y="0"/>
            <a:chExt cx="16256000" cy="9142908"/>
          </a:xfrm>
        </p:grpSpPr>
        <p:sp>
          <p:nvSpPr>
            <p:cNvPr name="Freeform 3" id="3"/>
            <p:cNvSpPr/>
            <p:nvPr/>
          </p:nvSpPr>
          <p:spPr>
            <a:xfrm flipH="false" flipV="false" rot="0">
              <a:off x="0" y="0"/>
              <a:ext cx="16256000" cy="9142857"/>
            </a:xfrm>
            <a:custGeom>
              <a:avLst/>
              <a:gdLst/>
              <a:ahLst/>
              <a:cxnLst/>
              <a:rect r="r" b="b" t="t" l="l"/>
              <a:pathLst>
                <a:path h="9142857" w="16256000">
                  <a:moveTo>
                    <a:pt x="0" y="0"/>
                  </a:moveTo>
                  <a:lnTo>
                    <a:pt x="16256000" y="0"/>
                  </a:lnTo>
                  <a:lnTo>
                    <a:pt x="16256000" y="9142857"/>
                  </a:lnTo>
                  <a:lnTo>
                    <a:pt x="0" y="9142857"/>
                  </a:lnTo>
                  <a:lnTo>
                    <a:pt x="0" y="0"/>
                  </a:lnTo>
                  <a:close/>
                </a:path>
              </a:pathLst>
            </a:custGeom>
            <a:blipFill>
              <a:blip r:embed="rId2"/>
              <a:stretch>
                <a:fillRect l="0" t="0" r="0" b="0"/>
              </a:stretch>
            </a:blipFill>
          </p:spPr>
        </p:sp>
      </p:grpSp>
      <p:sp>
        <p:nvSpPr>
          <p:cNvPr name="Freeform 4" id="4"/>
          <p:cNvSpPr/>
          <p:nvPr/>
        </p:nvSpPr>
        <p:spPr>
          <a:xfrm flipH="false" flipV="false" rot="0">
            <a:off x="1476370" y="-95255"/>
            <a:ext cx="15337531" cy="9517861"/>
          </a:xfrm>
          <a:custGeom>
            <a:avLst/>
            <a:gdLst/>
            <a:ahLst/>
            <a:cxnLst/>
            <a:rect r="r" b="b" t="t" l="l"/>
            <a:pathLst>
              <a:path h="9517861" w="15337531">
                <a:moveTo>
                  <a:pt x="0" y="0"/>
                </a:moveTo>
                <a:lnTo>
                  <a:pt x="15337531" y="0"/>
                </a:lnTo>
                <a:lnTo>
                  <a:pt x="15337531" y="9517861"/>
                </a:lnTo>
                <a:lnTo>
                  <a:pt x="0" y="9517861"/>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5" id="5"/>
          <p:cNvSpPr txBox="true"/>
          <p:nvPr/>
        </p:nvSpPr>
        <p:spPr>
          <a:xfrm rot="0">
            <a:off x="4000886" y="3993004"/>
            <a:ext cx="11514053" cy="2089999"/>
          </a:xfrm>
          <a:prstGeom prst="rect">
            <a:avLst/>
          </a:prstGeom>
        </p:spPr>
        <p:txBody>
          <a:bodyPr anchor="t" rtlCol="false" tIns="0" lIns="0" bIns="0" rIns="0">
            <a:spAutoFit/>
          </a:bodyPr>
          <a:lstStyle/>
          <a:p>
            <a:pPr algn="l">
              <a:lnSpc>
                <a:spcPts val="9455"/>
              </a:lnSpc>
            </a:pPr>
            <a:r>
              <a:rPr lang="en-US" b="true" sz="6753">
                <a:solidFill>
                  <a:srgbClr val="FFFFFF"/>
                </a:solidFill>
                <a:latin typeface="Arial Bold"/>
                <a:ea typeface="Arial Bold"/>
                <a:cs typeface="Arial Bold"/>
                <a:sym typeface="Arial Bold"/>
              </a:rPr>
              <a:t>Création de méthodologies internes</a:t>
            </a:r>
          </a:p>
        </p:txBody>
      </p:sp>
      <p:sp>
        <p:nvSpPr>
          <p:cNvPr name="TextBox 6" id="6"/>
          <p:cNvSpPr txBox="true"/>
          <p:nvPr/>
        </p:nvSpPr>
        <p:spPr>
          <a:xfrm rot="0">
            <a:off x="1559052" y="9576911"/>
            <a:ext cx="2068230" cy="326741"/>
          </a:xfrm>
          <a:prstGeom prst="rect">
            <a:avLst/>
          </a:prstGeom>
        </p:spPr>
        <p:txBody>
          <a:bodyPr anchor="t" rtlCol="false" tIns="0" lIns="0" bIns="0" rIns="0">
            <a:spAutoFit/>
          </a:bodyPr>
          <a:lstStyle/>
          <a:p>
            <a:pPr algn="l">
              <a:lnSpc>
                <a:spcPts val="2520"/>
              </a:lnSpc>
            </a:pPr>
            <a:r>
              <a:rPr lang="en-US" b="true" sz="1800">
                <a:solidFill>
                  <a:srgbClr val="FFFFFF"/>
                </a:solidFill>
                <a:latin typeface="Arial Bold"/>
                <a:ea typeface="Arial Bold"/>
                <a:cs typeface="Arial Bold"/>
                <a:sym typeface="Arial Bold"/>
              </a:rPr>
              <a:t>Caisse des Dépôts</a:t>
            </a:r>
          </a:p>
        </p:txBody>
      </p:sp>
      <p:sp>
        <p:nvSpPr>
          <p:cNvPr name="TextBox 7" id="7"/>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FFFFFF"/>
                </a:solidFill>
                <a:latin typeface="Open Sans 1"/>
                <a:ea typeface="Open Sans 1"/>
                <a:cs typeface="Open Sans 1"/>
                <a:sym typeface="Open Sans 1"/>
              </a:rPr>
              <a:t>9</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DAHPdVkrEYM</dc:identifier>
  <dcterms:modified xsi:type="dcterms:W3CDTF">2011-08-01T06:04:30Z</dcterms:modified>
  <cp:revision>1</cp:revision>
  <dc:title>Diapo Table ronde 2026</dc:title>
</cp:coreProperties>
</file>