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Lst>
  <p:sldSz cx="18288000" cy="10287000"/>
  <p:notesSz cx="6858000" cy="9144000"/>
  <p:embeddedFontLst>
    <p:embeddedFont>
      <p:font typeface="Open Sans 1 Bold" charset="1" panose="020B0806030504020204"/>
      <p:regular r:id="rId42"/>
    </p:embeddedFont>
    <p:embeddedFont>
      <p:font typeface="Open Sans 1 Bold Italics" charset="1" panose="020B0806030504020204"/>
      <p:regular r:id="rId43"/>
    </p:embeddedFont>
    <p:embeddedFont>
      <p:font typeface="Open Sans 2 Italics" charset="1" panose="00000000000000000000"/>
      <p:regular r:id="rId44"/>
    </p:embeddedFont>
    <p:embeddedFont>
      <p:font typeface="Open Sans 2 Bold Italics" charset="1" panose="00000000000000000000"/>
      <p:regular r:id="rId45"/>
    </p:embeddedFont>
    <p:embeddedFont>
      <p:font typeface="Open Sans 2 Bold" charset="1" panose="00000000000000000000"/>
      <p:regular r:id="rId46"/>
    </p:embeddedFont>
    <p:embeddedFont>
      <p:font typeface="Open Sans 1" charset="1" panose="020B0606030504020204"/>
      <p:regular r:id="rId47"/>
    </p:embeddedFont>
    <p:embeddedFont>
      <p:font typeface="Helvetica World Bold" charset="1" panose="020B0800040000020004"/>
      <p:regular r:id="rId48"/>
    </p:embeddedFont>
    <p:embeddedFont>
      <p:font typeface="Helvetica World Bold Italics" charset="1" panose="020B0800040000090004"/>
      <p:regular r:id="rId49"/>
    </p:embeddedFont>
    <p:embeddedFont>
      <p:font typeface="Helvetica Bold" charset="1" panose="020B0704020202030204"/>
      <p:regular r:id="rId50"/>
    </p:embeddedFont>
    <p:embeddedFont>
      <p:font typeface="Helvetica" charset="1" panose="020B0504020202020204"/>
      <p:regular r:id="rId51"/>
    </p:embeddedFont>
    <p:embeddedFont>
      <p:font typeface="Helvetica World" charset="1" panose="020B0500040000020004"/>
      <p:regular r:id="rId52"/>
    </p:embeddedFont>
    <p:embeddedFont>
      <p:font typeface="Helvetica World Italics" charset="1" panose="020B0500040000090004"/>
      <p:regular r:id="rId5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slides/slide34.xml" Type="http://schemas.openxmlformats.org/officeDocument/2006/relationships/slide"/><Relationship Id="rId4" Target="theme/theme1.xml" Type="http://schemas.openxmlformats.org/officeDocument/2006/relationships/theme"/><Relationship Id="rId40" Target="slides/slide35.xml" Type="http://schemas.openxmlformats.org/officeDocument/2006/relationships/slide"/><Relationship Id="rId41" Target="slides/slide36.xml" Type="http://schemas.openxmlformats.org/officeDocument/2006/relationships/slide"/><Relationship Id="rId42" Target="fonts/font42.fntdata" Type="http://schemas.openxmlformats.org/officeDocument/2006/relationships/font"/><Relationship Id="rId43" Target="fonts/font43.fntdata" Type="http://schemas.openxmlformats.org/officeDocument/2006/relationships/font"/><Relationship Id="rId44" Target="fonts/font44.fntdata" Type="http://schemas.openxmlformats.org/officeDocument/2006/relationships/font"/><Relationship Id="rId45" Target="fonts/font45.fntdata" Type="http://schemas.openxmlformats.org/officeDocument/2006/relationships/font"/><Relationship Id="rId46" Target="fonts/font46.fntdata" Type="http://schemas.openxmlformats.org/officeDocument/2006/relationships/font"/><Relationship Id="rId47" Target="fonts/font47.fntdata" Type="http://schemas.openxmlformats.org/officeDocument/2006/relationships/font"/><Relationship Id="rId48" Target="fonts/font48.fntdata" Type="http://schemas.openxmlformats.org/officeDocument/2006/relationships/font"/><Relationship Id="rId49" Target="fonts/font49.fntdata" Type="http://schemas.openxmlformats.org/officeDocument/2006/relationships/font"/><Relationship Id="rId5" Target="tableStyles.xml" Type="http://schemas.openxmlformats.org/officeDocument/2006/relationships/tableStyles"/><Relationship Id="rId50" Target="fonts/font50.fntdata" Type="http://schemas.openxmlformats.org/officeDocument/2006/relationships/font"/><Relationship Id="rId51" Target="fonts/font51.fntdata" Type="http://schemas.openxmlformats.org/officeDocument/2006/relationships/font"/><Relationship Id="rId52" Target="fonts/font52.fntdata" Type="http://schemas.openxmlformats.org/officeDocument/2006/relationships/font"/><Relationship Id="rId53" Target="fonts/font53.fntdata" Type="http://schemas.openxmlformats.org/officeDocument/2006/relationships/font"/><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7.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10" Target="https://batizoom.ademe.fr/chiffres-cles/consommation-denergie" TargetMode="External" Type="http://schemas.openxmlformats.org/officeDocument/2006/relationships/hyperlink"/><Relationship Id="rId11" Target="https://www.vie-publique.fr/parole-dexpert/288556-dependance-energetique-quelles-politiques-francaises-et-europeennes" TargetMode="External" Type="http://schemas.openxmlformats.org/officeDocument/2006/relationships/hyperlink"/><Relationship Id="rId12" Target="https://batizoom.ademe.fr/chiffres-cles/consommation-denergie" TargetMode="External" Type="http://schemas.openxmlformats.org/officeDocument/2006/relationships/hyperlink"/><Relationship Id="rId13" Target="https://batizoom.ademe.fr/chiffres-cles/consommation-denergie" TargetMode="External" Type="http://schemas.openxmlformats.org/officeDocument/2006/relationships/hyperlink"/><Relationship Id="rId14" Target="https://www.statistiques.developpement-durable.gouv.fr/edition-numerique/chiffres-cles-du-climat/fr/14-emissions-de-ges-du-residentiel" TargetMode="External" Type="http://schemas.openxmlformats.org/officeDocument/2006/relationships/hyperlink"/><Relationship Id="rId15" Target="https://batizoom.ademe.fr/chiffres-cles/emissions-de-ges" TargetMode="External" Type="http://schemas.openxmlformats.org/officeDocument/2006/relationships/hyperlink"/><Relationship Id="rId16" Target="https://batizoom.ademe.fr/chiffres-cles/emissions-de-ges" TargetMode="External" Type="http://schemas.openxmlformats.org/officeDocument/2006/relationships/hyperlink"/><Relationship Id="rId2" Target="../media/image87.jpeg" Type="http://schemas.openxmlformats.org/officeDocument/2006/relationships/image"/><Relationship Id="rId3" Target="../media/image88.jpeg" Type="http://schemas.openxmlformats.org/officeDocument/2006/relationships/image"/><Relationship Id="rId4" Target="../media/image89.png" Type="http://schemas.openxmlformats.org/officeDocument/2006/relationships/image"/><Relationship Id="rId5" Target="../media/image90.svg" Type="http://schemas.openxmlformats.org/officeDocument/2006/relationships/image"/><Relationship Id="rId6" Target="https://www.ceren.fr/lenergie-et-le-batiment-les-donnees-chiffrees-pour-la-france-depuis-1950/" TargetMode="External" Type="http://schemas.openxmlformats.org/officeDocument/2006/relationships/hyperlink"/><Relationship Id="rId7" Target="https://www.ceren.fr/lenergie-et-le-batiment-les-donnees-chiffrees-pour-la-france-depuis-1950/" TargetMode="External" Type="http://schemas.openxmlformats.org/officeDocument/2006/relationships/hyperlink"/><Relationship Id="rId8" Target="https://batizoom.ademe.fr/chiffres-cles/consommation-denergie" TargetMode="External" Type="http://schemas.openxmlformats.org/officeDocument/2006/relationships/hyperlink"/><Relationship Id="rId9" Target="https://www.vie-publique.fr/eclairage/271540-la-politique-du-nucleaire-civil-chronologie-1952-2026" TargetMode="External" Type="http://schemas.openxmlformats.org/officeDocument/2006/relationships/hyperlink"/></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ceren.fr/lenergie-et-le-batiment-les-donnees-chiffrees-pour-la-france-depuis-1950/" TargetMode="External" Type="http://schemas.openxmlformats.org/officeDocument/2006/relationships/hyperlink"/><Relationship Id="rId2" Target="../media/image91.jpeg" Type="http://schemas.openxmlformats.org/officeDocument/2006/relationships/image"/><Relationship Id="rId3" Target="../media/image92.jpeg" Type="http://schemas.openxmlformats.org/officeDocument/2006/relationships/image"/><Relationship Id="rId4" Target="https://www.insee.fr/fr/statistiques/5400123" TargetMode="External" Type="http://schemas.openxmlformats.org/officeDocument/2006/relationships/hyperlink"/><Relationship Id="rId5" Target="https://www.insee.fr/fr/statistiques/5400123" TargetMode="External" Type="http://schemas.openxmlformats.org/officeDocument/2006/relationships/hyperlink"/><Relationship Id="rId6" Target="https://www.ceren.fr/lenergie-et-le-batiment-les-donnees-chiffrees-pour-la-france-depuis-1950/" TargetMode="External" Type="http://schemas.openxmlformats.org/officeDocument/2006/relationships/hyperlink"/><Relationship Id="rId7" Target="https://agreste.agriculture.gouv.fr/agreste-web/download/publication/publie/Pri2501/Primeur2025-1_TERUTI.pdf" TargetMode="External" Type="http://schemas.openxmlformats.org/officeDocument/2006/relationships/hyperlink"/><Relationship Id="rId8" Target="https://www.ceren.fr/lenergie-et-le-batiment-les-donnees-chiffrees-pour-la-france-depuis-1950/" TargetMode="External" Type="http://schemas.openxmlformats.org/officeDocument/2006/relationships/hyperlink"/><Relationship Id="rId9" Target="https://www.strategie-plan.gouv.fr/files/files/Publications/2024/Objectif%20z%C3%A9ro%20artificialisation%20nette%20des%20sols/fs-rapport-2019-artificialisation-juillet.pdf" TargetMode="External" Type="http://schemas.openxmlformats.org/officeDocument/2006/relationships/hyperlink"/></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3.jpeg" Type="http://schemas.openxmlformats.org/officeDocument/2006/relationships/image"/><Relationship Id="rId3" Target="../media/image94.jpeg" Type="http://schemas.openxmlformats.org/officeDocument/2006/relationships/image"/><Relationship Id="rId4" Target="https://www.deloitte.com/fr/fr/Industries/real-estate/research/grand-paris-office-crane-survey.html" TargetMode="External" Type="http://schemas.openxmlformats.org/officeDocument/2006/relationships/hyperlink"/><Relationship Id="rId5" Target="https://www.deloitte.com/fr/fr/Industries/real-estate/research/grand-paris-office-crane-survey.html" TargetMode="External" Type="http://schemas.openxmlformats.org/officeDocument/2006/relationships/hyperlink"/><Relationship Id="rId6" Target="https://www.insee.fr/fr/statistiques/5400123" TargetMode="External" Type="http://schemas.openxmlformats.org/officeDocument/2006/relationships/hyperlink"/><Relationship Id="rId7" Target="https://www.apur.org/fr/economie-emploi/bureau/dynamiques-parc-bureaux-grand-paris" TargetMode="External" Type="http://schemas.openxmlformats.org/officeDocument/2006/relationships/hyperlink"/><Relationship Id="rId8" Target="https://www.insee.fr/fr/statistiques/5400123" TargetMode="External" Type="http://schemas.openxmlformats.org/officeDocument/2006/relationships/hyperlink"/></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5.jpeg" Type="http://schemas.openxmlformats.org/officeDocument/2006/relationships/image"/><Relationship Id="rId3" Target="../media/image96.png" Type="http://schemas.openxmlformats.org/officeDocument/2006/relationships/image"/><Relationship Id="rId4" Target="https://www.deloitte.com/fr/fr/Industries/real-estate/research/grand-paris-office-crane-survey.html" TargetMode="External" Type="http://schemas.openxmlformats.org/officeDocument/2006/relationships/hyperlink"/><Relationship Id="rId5" Target="https://www.deloitte.com/fr/fr/Industries/real-estate/research/grand-paris-office-crane-survey.html" TargetMode="External" Type="http://schemas.openxmlformats.org/officeDocument/2006/relationships/hyperlink"/><Relationship Id="rId6" Target="https://www.insee.fr/fr/statistiques/5400123" TargetMode="External" Type="http://schemas.openxmlformats.org/officeDocument/2006/relationships/hyperlink"/><Relationship Id="rId7" Target="https://www.realestate.bnpparibas.fr/fr/etudes-tendances/etudes-de-marche-france/teletravail-quel-impact-sur-les-marches-de-bureaux-en" TargetMode="External" Type="http://schemas.openxmlformats.org/officeDocument/2006/relationships/hyperlink"/><Relationship Id="rId8" Target="https://www.realestate.bnpparibas.fr/fr/etudes-tendances/etudes-de-marche-france/teletravail-quel-impact-sur-les-marches-de-bureaux-en" TargetMode="External" Type="http://schemas.openxmlformats.org/officeDocument/2006/relationships/hyperlink"/><Relationship Id="rId9" Target="https://www.insee.fr/fr/statistiques/5400123" TargetMode="External" Type="http://schemas.openxmlformats.org/officeDocument/2006/relationships/hyperlink"/></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strategie-plan.gouv.fr/publications/renovation-energetique-batiments-besoins-de-main-doeuvre-2030" TargetMode="External" Type="http://schemas.openxmlformats.org/officeDocument/2006/relationships/hyperlink"/><Relationship Id="rId11" Target="https://www.insee.fr/fr/statistiques/5400123" TargetMode="External" Type="http://schemas.openxmlformats.org/officeDocument/2006/relationships/hyperlink"/><Relationship Id="rId12" Target="https://www.vie-publique.fr/loi/292874-faciliter-transformation-de-bureaux-en-logements-loi-du-16-juin-2025" TargetMode="External" Type="http://schemas.openxmlformats.org/officeDocument/2006/relationships/hyperlink"/><Relationship Id="rId13" Target="https://www.insee.fr/fr/statistiques/5400123" TargetMode="External" Type="http://schemas.openxmlformats.org/officeDocument/2006/relationships/hyperlink"/><Relationship Id="rId14" Target="https://www.vie-publique.fr/loi/292874-faciliter-transformation-de-bureaux-en-logements-loi-du-16-juin-2025" TargetMode="External" Type="http://schemas.openxmlformats.org/officeDocument/2006/relationships/hyperlink"/><Relationship Id="rId15" Target="https://www.insee.fr/fr/statistiques/5400123" TargetMode="External" Type="http://schemas.openxmlformats.org/officeDocument/2006/relationships/hyperlink"/><Relationship Id="rId2" Target="../media/image97.jpeg" Type="http://schemas.openxmlformats.org/officeDocument/2006/relationships/image"/><Relationship Id="rId3" Target="../media/image98.jpeg" Type="http://schemas.openxmlformats.org/officeDocument/2006/relationships/image"/><Relationship Id="rId4" Target="../media/image99.png" Type="http://schemas.openxmlformats.org/officeDocument/2006/relationships/image"/><Relationship Id="rId5" Target="https://www.apur.org/fr/economie-emploi/bureau/dynamiques-parc-bureaux-grand-paris" TargetMode="External" Type="http://schemas.openxmlformats.org/officeDocument/2006/relationships/hyperlink"/><Relationship Id="rId6" Target="https://www.apur.org/fr/economie-emploi/bureau/dynamiques-parc-bureaux-grand-paris" TargetMode="External" Type="http://schemas.openxmlformats.org/officeDocument/2006/relationships/hyperlink"/><Relationship Id="rId7" Target="https://www.insee.fr/fr/statistiques/5400123" TargetMode="External" Type="http://schemas.openxmlformats.org/officeDocument/2006/relationships/hyperlink"/><Relationship Id="rId8" Target="https://www.insee.fr/fr/statistiques/5400123" TargetMode="External" Type="http://schemas.openxmlformats.org/officeDocument/2006/relationships/hyperlink"/><Relationship Id="rId9" Target="https://www.strategie-plan.gouv.fr/publications/renovation-energetique-batiments-besoins-de-main-doeuvre-2030" TargetMode="External" Type="http://schemas.openxmlformats.org/officeDocument/2006/relationships/hyperlink"/></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0.jpeg" Type="http://schemas.openxmlformats.org/officeDocument/2006/relationships/image"/><Relationship Id="rId3" Target="../media/image101.jpeg" Type="http://schemas.openxmlformats.org/officeDocument/2006/relationships/image"/><Relationship Id="rId4" Target="https://www.vie-publique.fr/rapport/295759-senat-rapport-sur-la-mise-en-oeuvre-reduction-artificialisation-des-sols" TargetMode="External" Type="http://schemas.openxmlformats.org/officeDocument/2006/relationships/hyperlink"/><Relationship Id="rId5" Target="https://www.vie-publique.fr/rapport/295759-senat-rapport-sur-la-mise-en-oeuvre-reduction-artificialisation-des-sols" TargetMode="External" Type="http://schemas.openxmlformats.org/officeDocument/2006/relationships/hyperlink"/><Relationship Id="rId6" Target="https://www.vie-publique.fr/rapport/295759-senat-rapport-sur-la-mise-en-oeuvre-reduction-artificialisation-des-sols" TargetMode="External" Type="http://schemas.openxmlformats.org/officeDocument/2006/relationships/hyperlink"/><Relationship Id="rId7" Target="https://www.statistiques.developpement-durable.gouv.fr/le-secteur-du-logement-et-de-la-construction-et-lenvironnement-en-france-etat-des-connaissances-en" TargetMode="External" Type="http://schemas.openxmlformats.org/officeDocument/2006/relationships/hyperlink"/><Relationship Id="rId8" Target="https://www.apur.org/fr/economie-emploi/bureau/dynamiques-parc-bureaux-grand-paris" TargetMode="External" Type="http://schemas.openxmlformats.org/officeDocument/2006/relationships/hyperlink"/></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https://assets.rte-france.com/prod/public/2024-11/RTE-synthese-passage-hiver-2024-2025.pdf" TargetMode="External" Type="http://schemas.openxmlformats.org/officeDocument/2006/relationships/hyperlink"/><Relationship Id="rId11" Target="https://www.taloen.fr/ressources/8815a5e1-2fd5-43d5-903f-eecb4b0e6463" TargetMode="External" Type="http://schemas.openxmlformats.org/officeDocument/2006/relationships/hyperlink"/><Relationship Id="rId2" Target="../media/image83.png" Type="http://schemas.openxmlformats.org/officeDocument/2006/relationships/image"/><Relationship Id="rId3" Target="../media/image102.svg" Type="http://schemas.openxmlformats.org/officeDocument/2006/relationships/image"/><Relationship Id="rId4" Target="../media/image103.jpeg" Type="http://schemas.openxmlformats.org/officeDocument/2006/relationships/image"/><Relationship Id="rId5" Target="../media/image104.jpeg" Type="http://schemas.openxmlformats.org/officeDocument/2006/relationships/image"/><Relationship Id="rId6" Target="../media/image105.png" Type="http://schemas.openxmlformats.org/officeDocument/2006/relationships/image"/><Relationship Id="rId7" Target="../media/image106.svg" Type="http://schemas.openxmlformats.org/officeDocument/2006/relationships/image"/><Relationship Id="rId8" Target="../media/image107.svg" Type="http://schemas.openxmlformats.org/officeDocument/2006/relationships/image"/><Relationship Id="rId9" Target="https://assets.rte-france.com/prod/public/2024-11/RTE-synthese-passage-hiver-2024-2025.pdf" TargetMode="External" Type="http://schemas.openxmlformats.org/officeDocument/2006/relationships/hyperlink"/></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8.jpe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statistiques.developpement-durable.gouv.fr/edition-numerique/chiffres-cles-risques-naturels/12-sinistralite-liee-aux-inondations" TargetMode="External" Type="http://schemas.openxmlformats.org/officeDocument/2006/relationships/hyperlink"/><Relationship Id="rId11" Target="http://wiklimat.developpement-durable.gouv.fr/index.php/Catastrophe_naturelle_(%C3%A9tat_de)_(HU)" TargetMode="External" Type="http://schemas.openxmlformats.org/officeDocument/2006/relationships/hyperlink"/><Relationship Id="rId12" Target="https://www.statistiques.developpement-durable.gouv.fr/edition-numerique/chiffres-cles-risques-naturels/12-sinistralite-liee-aux-inondations" TargetMode="External" Type="http://schemas.openxmlformats.org/officeDocument/2006/relationships/hyperlink"/><Relationship Id="rId13" Target="https://www.statistiques.developpement-durable.gouv.fr/edition-numerique/chiffres-cles-risques-naturels/12-sinistralite-liee-aux-inondations" TargetMode="External" Type="http://schemas.openxmlformats.org/officeDocument/2006/relationships/hyperlink"/><Relationship Id="rId2" Target="../media/image109.jpeg" Type="http://schemas.openxmlformats.org/officeDocument/2006/relationships/image"/><Relationship Id="rId3" Target="../media/image110.png" Type="http://schemas.openxmlformats.org/officeDocument/2006/relationships/image"/><Relationship Id="rId4" Target="../media/image111.jpeg" Type="http://schemas.openxmlformats.org/officeDocument/2006/relationships/image"/><Relationship Id="rId5" Target="../media/image112.png" Type="http://schemas.openxmlformats.org/officeDocument/2006/relationships/image"/><Relationship Id="rId6" Target="https://www.santepubliquefrance.fr/determinants-de-sante/climat/fortes-chaleurs-canicule/documents/bulletin-national/chaleur-et-sante.-bilan-de-l-ete-2024" TargetMode="External" Type="http://schemas.openxmlformats.org/officeDocument/2006/relationships/hyperlink"/><Relationship Id="rId7" Target="https://www.santepubliquefrance.fr/determinants-de-sante/climat/fortes-chaleurs-canicule/documents/bulletin-national/chaleur-et-sante.-bilan-de-l-ete-2024" TargetMode="External" Type="http://schemas.openxmlformats.org/officeDocument/2006/relationships/hyperlink"/><Relationship Id="rId8" Target="https://www.oxfamfrance.org/climat-et-energie/canicules-hausse-temperatures-agissons/" TargetMode="External" Type="http://schemas.openxmlformats.org/officeDocument/2006/relationships/hyperlink"/><Relationship Id="rId9" Target="https://www.oxfamfrance.org/climat-et-energie/canicules-hausse-temperatures-agissons/" TargetMode="External" Type="http://schemas.openxmlformats.org/officeDocument/2006/relationships/hyperlink"/></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3.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jpeg" Type="http://schemas.openxmlformats.org/officeDocument/2006/relationships/image"/><Relationship Id="rId3" Target="../media/image9.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4.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5.jpeg" Type="http://schemas.openxmlformats.org/officeDocument/2006/relationships/image"/><Relationship Id="rId3" Target="../media/image116.png" Type="http://schemas.openxmlformats.org/officeDocument/2006/relationships/image"/><Relationship Id="rId4" Target="../media/image117.jpeg" Type="http://schemas.openxmlformats.org/officeDocument/2006/relationships/image"/><Relationship Id="rId5" Target="https://iopscience.iop.org/article/10.1088/1748-9326/ab6a24" TargetMode="External" Type="http://schemas.openxmlformats.org/officeDocument/2006/relationships/hyperlink"/><Relationship Id="rId6" Target="https://iopscience.iop.org/article/10.1088/1748-9326/ab6a24" TargetMode="External" Type="http://schemas.openxmlformats.org/officeDocument/2006/relationships/hyperlink"/></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9.jpeg" Type="http://schemas.openxmlformats.org/officeDocument/2006/relationships/image"/><Relationship Id="rId3" Target="../media/image80.png" Type="http://schemas.openxmlformats.org/officeDocument/2006/relationships/image"/><Relationship Id="rId4" Target="../media/image81.sv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8.png" Type="http://schemas.openxmlformats.org/officeDocument/2006/relationships/image"/><Relationship Id="rId3" Target="../media/image119.svg" Type="http://schemas.openxmlformats.org/officeDocument/2006/relationships/image"/><Relationship Id="rId4" Target="../media/image120.png" Type="http://schemas.openxmlformats.org/officeDocument/2006/relationships/image"/><Relationship Id="rId5" Target="../media/image121.svg" Type="http://schemas.openxmlformats.org/officeDocument/2006/relationships/image"/><Relationship Id="rId6" Target="../media/image122.png" Type="http://schemas.openxmlformats.org/officeDocument/2006/relationships/image"/><Relationship Id="rId7" Target="../media/image123.sv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4.png" Type="http://schemas.openxmlformats.org/officeDocument/2006/relationships/image"/><Relationship Id="rId3" Target="https://www.paris.fr/pages/les-cours-oasis-7389" TargetMode="External" Type="http://schemas.openxmlformats.org/officeDocument/2006/relationships/hyperlink"/><Relationship Id="rId4" Target="https://www.paris.fr/pages/les-cours-oasis-7389" TargetMode="External" Type="http://schemas.openxmlformats.org/officeDocument/2006/relationships/hyperlink"/><Relationship Id="rId5" Target="https://www.tpl.org/our-work/new-york-city-playgrounds" TargetMode="External" Type="http://schemas.openxmlformats.org/officeDocument/2006/relationships/hyperlink"/><Relationship Id="rId6" Target="https://www.tpl.org/our-work/new-york-city-playgrounds" TargetMode="External" Type="http://schemas.openxmlformats.org/officeDocument/2006/relationships/hyperlink"/></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5.jpeg" Type="http://schemas.openxmlformats.org/officeDocument/2006/relationships/image"/><Relationship Id="rId3" Target="../media/image126.jpeg" Type="http://schemas.openxmlformats.org/officeDocument/2006/relationships/image"/><Relationship Id="rId4" Target="../media/image127.jpeg" Type="http://schemas.openxmlformats.org/officeDocument/2006/relationships/image"/><Relationship Id="rId5" Target="https://www.nightingalehousing.org/" TargetMode="External" Type="http://schemas.openxmlformats.org/officeDocument/2006/relationships/hyperlink"/><Relationship Id="rId6" Target="https://www.nightingalehousing.org/" TargetMode="External" Type="http://schemas.openxmlformats.org/officeDocument/2006/relationships/hyperlink"/></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8.png" Type="http://schemas.openxmlformats.org/officeDocument/2006/relationships/image"/><Relationship Id="rId3" Target="https://epa-paris-saclay.fr/les-projets/residence-rosalind-franklin-192-logements-etudiants-sociaux-et-un-parking-public-425-places/" TargetMode="External" Type="http://schemas.openxmlformats.org/officeDocument/2006/relationships/hyperlink"/><Relationship Id="rId4" Target="https://epa-paris-saclay.fr/les-projets/residence-rosalind-franklin-192-logements-etudiants-sociaux-et-un-parking-public-425-places/" TargetMode="External" Type="http://schemas.openxmlformats.org/officeDocument/2006/relationships/hyperlink"/></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9.png" Type="http://schemas.openxmlformats.org/officeDocument/2006/relationships/image"/><Relationship Id="rId3" Target="https://www.mariamissoufou.com/hikma" TargetMode="External" Type="http://schemas.openxmlformats.org/officeDocument/2006/relationships/hyperlink"/><Relationship Id="rId4" Target="https://www.unep.org/fr/actualites-et-recits/recit/larchitecte-nigerienne-qui-puise-dans-le-passe-pour-concevoir-des" TargetMode="External" Type="http://schemas.openxmlformats.org/officeDocument/2006/relationships/hyperlink"/></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0.png" Type="http://schemas.openxmlformats.org/officeDocument/2006/relationships/image"/><Relationship Id="rId3" Target="https://aavp-architecture.fr/projets/nudge/" TargetMode="External" Type="http://schemas.openxmlformats.org/officeDocument/2006/relationships/hyperlink"/><Relationship Id="rId4" Target="https://aavp-architecture.fr/projets/nudge/" TargetMode="External" Type="http://schemas.openxmlformats.org/officeDocument/2006/relationships/hyperlink"/></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1.jpeg" Type="http://schemas.openxmlformats.org/officeDocument/2006/relationships/image"/><Relationship Id="rId3" Target="../media/image132.jpeg" Type="http://schemas.openxmlformats.org/officeDocument/2006/relationships/image"/><Relationship Id="rId4" Target="https://chroniques-architecture.com/belaroia-montpellier-hotel-manuelle-gautrand/"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8.svg" Type="http://schemas.openxmlformats.org/officeDocument/2006/relationships/image"/><Relationship Id="rId11" Target="../media/image19.png" Type="http://schemas.openxmlformats.org/officeDocument/2006/relationships/image"/><Relationship Id="rId12" Target="../media/image20.svg" Type="http://schemas.openxmlformats.org/officeDocument/2006/relationships/image"/><Relationship Id="rId13" Target="../media/image21.png" Type="http://schemas.openxmlformats.org/officeDocument/2006/relationships/image"/><Relationship Id="rId14" Target="../media/image22.svg" Type="http://schemas.openxmlformats.org/officeDocument/2006/relationships/image"/><Relationship Id="rId15" Target="../media/image23.png" Type="http://schemas.openxmlformats.org/officeDocument/2006/relationships/image"/><Relationship Id="rId16" Target="../media/image24.svg" Type="http://schemas.openxmlformats.org/officeDocument/2006/relationships/image"/><Relationship Id="rId17" Target="../media/image25.png" Type="http://schemas.openxmlformats.org/officeDocument/2006/relationships/image"/><Relationship Id="rId18" Target="../media/image26.svg" Type="http://schemas.openxmlformats.org/officeDocument/2006/relationships/image"/><Relationship Id="rId19" Target="../media/image27.png" Type="http://schemas.openxmlformats.org/officeDocument/2006/relationships/image"/><Relationship Id="rId2" Target="../media/image10.png" Type="http://schemas.openxmlformats.org/officeDocument/2006/relationships/image"/><Relationship Id="rId20" Target="../media/image28.png" Type="http://schemas.openxmlformats.org/officeDocument/2006/relationships/image"/><Relationship Id="rId21" Target="../media/image29.png" Type="http://schemas.openxmlformats.org/officeDocument/2006/relationships/image"/><Relationship Id="rId22" Target="../media/image30.png" Type="http://schemas.openxmlformats.org/officeDocument/2006/relationships/image"/><Relationship Id="rId23" Target="../media/image31.png" Type="http://schemas.openxmlformats.org/officeDocument/2006/relationships/image"/><Relationship Id="rId24" Target="../media/image32.png" Type="http://schemas.openxmlformats.org/officeDocument/2006/relationships/image"/><Relationship Id="rId25" Target="../media/image33.png" Type="http://schemas.openxmlformats.org/officeDocument/2006/relationships/image"/><Relationship Id="rId3" Target="../media/image11.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14.png" Type="http://schemas.openxmlformats.org/officeDocument/2006/relationships/image"/><Relationship Id="rId7" Target="../media/image15.png" Type="http://schemas.openxmlformats.org/officeDocument/2006/relationships/image"/><Relationship Id="rId8" Target="../media/image16.svg" Type="http://schemas.openxmlformats.org/officeDocument/2006/relationships/image"/><Relationship Id="rId9" Target="../media/image17.pn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3.png" Type="http://schemas.openxmlformats.org/officeDocument/2006/relationships/image"/><Relationship Id="rId3" Target="https://www.lemoniteur.fr/article/linkcity-s-associe-a-garage-pour-creer-des-espaces-25-moins-chers.2188012" TargetMode="External" Type="http://schemas.openxmlformats.org/officeDocument/2006/relationships/hyperlink"/></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4.png" Type="http://schemas.openxmlformats.org/officeDocument/2006/relationships/image"/><Relationship Id="rId3" Target="../media/image135.pn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6.pn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7.pn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8.png" Type="http://schemas.openxmlformats.org/officeDocument/2006/relationships/image"/><Relationship Id="rId3" Target="../media/image139.pn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0.jpeg" Type="http://schemas.openxmlformats.org/officeDocument/2006/relationships/image"/><Relationship Id="rId3" Target="../media/image9.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2.svg" Type="http://schemas.openxmlformats.org/officeDocument/2006/relationships/image"/><Relationship Id="rId11" Target="../media/image43.svg" Type="http://schemas.openxmlformats.org/officeDocument/2006/relationships/image"/><Relationship Id="rId12" Target="../media/image44.svg" Type="http://schemas.openxmlformats.org/officeDocument/2006/relationships/image"/><Relationship Id="rId13" Target="../media/image45.png" Type="http://schemas.openxmlformats.org/officeDocument/2006/relationships/image"/><Relationship Id="rId14" Target="../media/image46.svg" Type="http://schemas.openxmlformats.org/officeDocument/2006/relationships/image"/><Relationship Id="rId15" Target="../media/image47.png" Type="http://schemas.openxmlformats.org/officeDocument/2006/relationships/image"/><Relationship Id="rId16" Target="../media/image48.svg" Type="http://schemas.openxmlformats.org/officeDocument/2006/relationships/image"/><Relationship Id="rId17" Target="../media/image49.png" Type="http://schemas.openxmlformats.org/officeDocument/2006/relationships/image"/><Relationship Id="rId18" Target="../media/image50.svg" Type="http://schemas.openxmlformats.org/officeDocument/2006/relationships/image"/><Relationship Id="rId19" Target="../media/image51.png" Type="http://schemas.openxmlformats.org/officeDocument/2006/relationships/image"/><Relationship Id="rId2" Target="../media/image34.png" Type="http://schemas.openxmlformats.org/officeDocument/2006/relationships/image"/><Relationship Id="rId20" Target="../media/image52.svg" Type="http://schemas.openxmlformats.org/officeDocument/2006/relationships/image"/><Relationship Id="rId21" Target="../media/image53.png" Type="http://schemas.openxmlformats.org/officeDocument/2006/relationships/image"/><Relationship Id="rId22" Target="../media/image54.svg" Type="http://schemas.openxmlformats.org/officeDocument/2006/relationships/image"/><Relationship Id="rId23" Target="../media/image55.png" Type="http://schemas.openxmlformats.org/officeDocument/2006/relationships/image"/><Relationship Id="rId24" Target="../media/image56.png" Type="http://schemas.openxmlformats.org/officeDocument/2006/relationships/image"/><Relationship Id="rId25" Target="../media/image57.svg" Type="http://schemas.openxmlformats.org/officeDocument/2006/relationships/image"/><Relationship Id="rId26" Target="../media/image58.png" Type="http://schemas.openxmlformats.org/officeDocument/2006/relationships/image"/><Relationship Id="rId27" Target="../media/image59.svg" Type="http://schemas.openxmlformats.org/officeDocument/2006/relationships/image"/><Relationship Id="rId28" Target="../media/image60.png" Type="http://schemas.openxmlformats.org/officeDocument/2006/relationships/image"/><Relationship Id="rId29" Target="../media/image61.svg" Type="http://schemas.openxmlformats.org/officeDocument/2006/relationships/image"/><Relationship Id="rId3" Target="../media/image35.svg" Type="http://schemas.openxmlformats.org/officeDocument/2006/relationships/image"/><Relationship Id="rId30" Target="../media/image62.png" Type="http://schemas.openxmlformats.org/officeDocument/2006/relationships/image"/><Relationship Id="rId31" Target="../media/image63.svg" Type="http://schemas.openxmlformats.org/officeDocument/2006/relationships/image"/><Relationship Id="rId32" Target="../media/image64.png" Type="http://schemas.openxmlformats.org/officeDocument/2006/relationships/image"/><Relationship Id="rId33" Target="../media/image65.png" Type="http://schemas.openxmlformats.org/officeDocument/2006/relationships/image"/><Relationship Id="rId34" Target="../media/image66.svg" Type="http://schemas.openxmlformats.org/officeDocument/2006/relationships/image"/><Relationship Id="rId35" Target="../media/image29.png" Type="http://schemas.openxmlformats.org/officeDocument/2006/relationships/image"/><Relationship Id="rId36" Target="../media/image67.svg" Type="http://schemas.openxmlformats.org/officeDocument/2006/relationships/image"/><Relationship Id="rId37" Target="../media/image68.png" Type="http://schemas.openxmlformats.org/officeDocument/2006/relationships/image"/><Relationship Id="rId38" Target="../media/image69.svg" Type="http://schemas.openxmlformats.org/officeDocument/2006/relationships/image"/><Relationship Id="rId39" Target="../media/image27.png" Type="http://schemas.openxmlformats.org/officeDocument/2006/relationships/image"/><Relationship Id="rId4" Target="../media/image36.png" Type="http://schemas.openxmlformats.org/officeDocument/2006/relationships/image"/><Relationship Id="rId40" Target="../media/image70.png" Type="http://schemas.openxmlformats.org/officeDocument/2006/relationships/image"/><Relationship Id="rId41" Target="../media/image71.svg" Type="http://schemas.openxmlformats.org/officeDocument/2006/relationships/image"/><Relationship Id="rId5" Target="../media/image37.svg" Type="http://schemas.openxmlformats.org/officeDocument/2006/relationships/image"/><Relationship Id="rId6" Target="../media/image38.png" Type="http://schemas.openxmlformats.org/officeDocument/2006/relationships/image"/><Relationship Id="rId7" Target="../media/image39.png" Type="http://schemas.openxmlformats.org/officeDocument/2006/relationships/image"/><Relationship Id="rId8" Target="../media/image40.png" Type="http://schemas.openxmlformats.org/officeDocument/2006/relationships/image"/><Relationship Id="rId9" Target="../media/image41.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2.png" Type="http://schemas.openxmlformats.org/officeDocument/2006/relationships/image"/><Relationship Id="rId3" Target="../media/image73.jpeg" Type="http://schemas.openxmlformats.org/officeDocument/2006/relationships/image"/><Relationship Id="rId4" Target="../media/image74.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5.png" Type="http://schemas.openxmlformats.org/officeDocument/2006/relationships/image"/><Relationship Id="rId3" Target="../media/image76.svg" Type="http://schemas.openxmlformats.org/officeDocument/2006/relationships/image"/><Relationship Id="rId4" Target="../media/image77.jpeg" Type="http://schemas.openxmlformats.org/officeDocument/2006/relationships/image"/><Relationship Id="rId5" Target="../media/image78.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9.jpeg" Type="http://schemas.openxmlformats.org/officeDocument/2006/relationships/image"/><Relationship Id="rId3" Target="../media/image80.png" Type="http://schemas.openxmlformats.org/officeDocument/2006/relationships/image"/><Relationship Id="rId4" Target="../media/image81.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2.png" Type="http://schemas.openxmlformats.org/officeDocument/2006/relationships/image"/><Relationship Id="rId3" Target="../media/image83.png" Type="http://schemas.openxmlformats.org/officeDocument/2006/relationships/image"/><Relationship Id="rId4" Target="../media/image84.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statistiques.developpement-durable.gouv.fr/edition-numerique/chiffres-cles-du-climat/fr/14-emissions-de-ges-du-residentiel" TargetMode="External" Type="http://schemas.openxmlformats.org/officeDocument/2006/relationships/hyperlink"/><Relationship Id="rId11" Target="https://www.statistiques.developpement-durable.gouv.fr/edition-numerique/chiffres-cles-du-logement/29-consommation-denergie" TargetMode="External" Type="http://schemas.openxmlformats.org/officeDocument/2006/relationships/hyperlink"/><Relationship Id="rId12" Target="https://www.statistiques.developpement-durable.gouv.fr/edition-numerique/chiffres-cles-du-logement/29-consommation-denergie" TargetMode="External" Type="http://schemas.openxmlformats.org/officeDocument/2006/relationships/hyperlink"/><Relationship Id="rId13" Target="https://www.statistiques.developpement-durable.gouv.fr/edition-numerique/chiffres-cles-du-logement/29-consommation-denergie" TargetMode="External" Type="http://schemas.openxmlformats.org/officeDocument/2006/relationships/hyperlink"/><Relationship Id="rId14" Target="https://batizoom.ademe.fr/chiffres-cles/production-de-dechet" TargetMode="External" Type="http://schemas.openxmlformats.org/officeDocument/2006/relationships/hyperlink"/><Relationship Id="rId15" Target="https://batizoom.ademe.fr/chiffres-cles/emissions-de-ges" TargetMode="External" Type="http://schemas.openxmlformats.org/officeDocument/2006/relationships/hyperlink"/><Relationship Id="rId16" Target="https://batizoom.ademe.fr/chiffres-cles/emissions-de-ges" TargetMode="External" Type="http://schemas.openxmlformats.org/officeDocument/2006/relationships/hyperlink"/><Relationship Id="rId17" Target="https://batizoom.ademe.fr/chiffres-cles/emissions-de-ges" TargetMode="External" Type="http://schemas.openxmlformats.org/officeDocument/2006/relationships/hyperlink"/><Relationship Id="rId2" Target="../media/image85.jpeg" Type="http://schemas.openxmlformats.org/officeDocument/2006/relationships/image"/><Relationship Id="rId3" Target="../media/image86.png" Type="http://schemas.openxmlformats.org/officeDocument/2006/relationships/image"/><Relationship Id="rId4" Target="https://batizoom.ademe.fr/chiffres-cles/consommation-denergie" TargetMode="External" Type="http://schemas.openxmlformats.org/officeDocument/2006/relationships/hyperlink"/><Relationship Id="rId5" Target="https://batizoom.ademe.fr/chiffres-cles/consommation-denergie" TargetMode="External" Type="http://schemas.openxmlformats.org/officeDocument/2006/relationships/hyperlink"/><Relationship Id="rId6" Target="https://www.statistiques.developpement-durable.gouv.fr/le-secteur-du-logement-et-de-la-construction-et-lenvironnement-en-france-etat-des-connaissances-en" TargetMode="External" Type="http://schemas.openxmlformats.org/officeDocument/2006/relationships/hyperlink"/><Relationship Id="rId7" Target="https://www.statistiques.developpement-durable.gouv.fr/le-secteur-du-logement-et-de-la-construction-et-lenvironnement-en-france-etat-des-connaissances-en" TargetMode="External" Type="http://schemas.openxmlformats.org/officeDocument/2006/relationships/hyperlink"/><Relationship Id="rId8" Target="https://www.statistiques.developpement-durable.gouv.fr/le-secteur-du-logement-et-de-la-construction-et-lenvironnement-en-france-etat-des-connaissances-en" TargetMode="External" Type="http://schemas.openxmlformats.org/officeDocument/2006/relationships/hyperlink"/><Relationship Id="rId9" Target="https://www.statistiques.developpement-durable.gouv.fr/edition-numerique/chiffres-cles-energie/fr/7-consommation-finale-denergiepar-secteur-et" TargetMode="External" Type="http://schemas.openxmlformats.org/officeDocument/2006/relationships/hyperlink"/></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false" rot="-10800000">
            <a:off x="0" y="-1547921"/>
            <a:ext cx="22304735" cy="13382841"/>
          </a:xfrm>
          <a:custGeom>
            <a:avLst/>
            <a:gdLst/>
            <a:ahLst/>
            <a:cxnLst/>
            <a:rect r="r" b="b" t="t" l="l"/>
            <a:pathLst>
              <a:path h="13382841" w="22304735">
                <a:moveTo>
                  <a:pt x="22304735" y="0"/>
                </a:moveTo>
                <a:lnTo>
                  <a:pt x="0" y="0"/>
                </a:lnTo>
                <a:lnTo>
                  <a:pt x="0" y="13382842"/>
                </a:lnTo>
                <a:lnTo>
                  <a:pt x="22304735" y="13382842"/>
                </a:lnTo>
                <a:lnTo>
                  <a:pt x="22304735" y="0"/>
                </a:lnTo>
                <a:close/>
              </a:path>
            </a:pathLst>
          </a:custGeom>
          <a:blipFill>
            <a:blip r:embed="rId2"/>
            <a:stretch>
              <a:fillRect l="0" t="0" r="0" b="0"/>
            </a:stretch>
          </a:blipFill>
        </p:spPr>
      </p:sp>
      <p:grpSp>
        <p:nvGrpSpPr>
          <p:cNvPr name="Group 3" id="3"/>
          <p:cNvGrpSpPr/>
          <p:nvPr/>
        </p:nvGrpSpPr>
        <p:grpSpPr>
          <a:xfrm rot="0">
            <a:off x="937979" y="2964577"/>
            <a:ext cx="4243547" cy="4243547"/>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1B4D2"/>
            </a:solidFill>
            <a:ln w="28575" cap="sq">
              <a:solidFill>
                <a:srgbClr val="FFFFFF"/>
              </a:solidFill>
              <a:prstDash val="solid"/>
              <a:miter/>
            </a:ln>
          </p:spPr>
        </p:sp>
        <p:sp>
          <p:nvSpPr>
            <p:cNvPr name="TextBox 5" id="5"/>
            <p:cNvSpPr txBox="true"/>
            <p:nvPr/>
          </p:nvSpPr>
          <p:spPr>
            <a:xfrm>
              <a:off x="76200" y="47625"/>
              <a:ext cx="660400" cy="688975"/>
            </a:xfrm>
            <a:prstGeom prst="rect">
              <a:avLst/>
            </a:prstGeom>
          </p:spPr>
          <p:txBody>
            <a:bodyPr anchor="ctr" rtlCol="false" tIns="50800" lIns="50800" bIns="50800" rIns="50800"/>
            <a:lstStyle/>
            <a:p>
              <a:pPr algn="ctr">
                <a:lnSpc>
                  <a:spcPts val="2240"/>
                </a:lnSpc>
              </a:pPr>
            </a:p>
          </p:txBody>
        </p:sp>
      </p:grpSp>
      <p:grpSp>
        <p:nvGrpSpPr>
          <p:cNvPr name="Group 6" id="6"/>
          <p:cNvGrpSpPr/>
          <p:nvPr/>
        </p:nvGrpSpPr>
        <p:grpSpPr>
          <a:xfrm rot="0">
            <a:off x="1013710" y="3107414"/>
            <a:ext cx="4092084" cy="4092084"/>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l="0" t="0" r="0" b="0"/>
              </a:stretch>
            </a:blipFill>
            <a:ln cap="sq">
              <a:noFill/>
              <a:prstDash val="solid"/>
              <a:miter/>
            </a:ln>
          </p:spPr>
        </p:sp>
      </p:grpSp>
      <p:grpSp>
        <p:nvGrpSpPr>
          <p:cNvPr name="Group 8" id="8"/>
          <p:cNvGrpSpPr/>
          <p:nvPr/>
        </p:nvGrpSpPr>
        <p:grpSpPr>
          <a:xfrm rot="0">
            <a:off x="12802951" y="3021727"/>
            <a:ext cx="4243547" cy="4243547"/>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1B4D2"/>
            </a:solidFill>
            <a:ln w="28575" cap="sq">
              <a:solidFill>
                <a:srgbClr val="FFFFFF"/>
              </a:solidFill>
              <a:prstDash val="solid"/>
              <a:miter/>
            </a:ln>
          </p:spPr>
        </p:sp>
        <p:sp>
          <p:nvSpPr>
            <p:cNvPr name="TextBox 10" id="10"/>
            <p:cNvSpPr txBox="true"/>
            <p:nvPr/>
          </p:nvSpPr>
          <p:spPr>
            <a:xfrm>
              <a:off x="76200" y="47625"/>
              <a:ext cx="660400" cy="688975"/>
            </a:xfrm>
            <a:prstGeom prst="rect">
              <a:avLst/>
            </a:prstGeom>
          </p:spPr>
          <p:txBody>
            <a:bodyPr anchor="ctr" rtlCol="false" tIns="50800" lIns="50800" bIns="50800" rIns="50800"/>
            <a:lstStyle/>
            <a:p>
              <a:pPr algn="ctr">
                <a:lnSpc>
                  <a:spcPts val="2240"/>
                </a:lnSpc>
              </a:pPr>
            </a:p>
          </p:txBody>
        </p:sp>
      </p:grpSp>
      <p:grpSp>
        <p:nvGrpSpPr>
          <p:cNvPr name="Group 11" id="11"/>
          <p:cNvGrpSpPr/>
          <p:nvPr/>
        </p:nvGrpSpPr>
        <p:grpSpPr>
          <a:xfrm rot="0">
            <a:off x="12860101" y="3125564"/>
            <a:ext cx="4092084" cy="4092084"/>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0" t="0" r="0" b="0"/>
              </a:stretch>
            </a:blipFill>
            <a:ln cap="sq">
              <a:noFill/>
              <a:prstDash val="solid"/>
              <a:miter/>
            </a:ln>
          </p:spPr>
        </p:sp>
      </p:grpSp>
      <p:grpSp>
        <p:nvGrpSpPr>
          <p:cNvPr name="Group 13" id="13"/>
          <p:cNvGrpSpPr/>
          <p:nvPr/>
        </p:nvGrpSpPr>
        <p:grpSpPr>
          <a:xfrm rot="0">
            <a:off x="1652556" y="898576"/>
            <a:ext cx="9157872" cy="985881"/>
            <a:chOff x="0" y="0"/>
            <a:chExt cx="1549447" cy="166804"/>
          </a:xfrm>
        </p:grpSpPr>
        <p:sp>
          <p:nvSpPr>
            <p:cNvPr name="Freeform 14" id="14"/>
            <p:cNvSpPr/>
            <p:nvPr/>
          </p:nvSpPr>
          <p:spPr>
            <a:xfrm flipH="false" flipV="false" rot="0">
              <a:off x="0" y="0"/>
              <a:ext cx="1549447" cy="166804"/>
            </a:xfrm>
            <a:custGeom>
              <a:avLst/>
              <a:gdLst/>
              <a:ahLst/>
              <a:cxnLst/>
              <a:rect r="r" b="b" t="t" l="l"/>
              <a:pathLst>
                <a:path h="166804" w="1549447">
                  <a:moveTo>
                    <a:pt x="21980" y="0"/>
                  </a:moveTo>
                  <a:lnTo>
                    <a:pt x="1527467" y="0"/>
                  </a:lnTo>
                  <a:cubicBezTo>
                    <a:pt x="1533297" y="0"/>
                    <a:pt x="1538887" y="2316"/>
                    <a:pt x="1543009" y="6438"/>
                  </a:cubicBezTo>
                  <a:cubicBezTo>
                    <a:pt x="1547131" y="10560"/>
                    <a:pt x="1549447" y="16151"/>
                    <a:pt x="1549447" y="21980"/>
                  </a:cubicBezTo>
                  <a:lnTo>
                    <a:pt x="1549447" y="144824"/>
                  </a:lnTo>
                  <a:cubicBezTo>
                    <a:pt x="1549447" y="156963"/>
                    <a:pt x="1539606" y="166804"/>
                    <a:pt x="1527467" y="166804"/>
                  </a:cubicBezTo>
                  <a:lnTo>
                    <a:pt x="21980" y="166804"/>
                  </a:lnTo>
                  <a:cubicBezTo>
                    <a:pt x="9841" y="166804"/>
                    <a:pt x="0" y="156963"/>
                    <a:pt x="0" y="144824"/>
                  </a:cubicBezTo>
                  <a:lnTo>
                    <a:pt x="0" y="21980"/>
                  </a:lnTo>
                  <a:cubicBezTo>
                    <a:pt x="0" y="9841"/>
                    <a:pt x="9841" y="0"/>
                    <a:pt x="21980" y="0"/>
                  </a:cubicBezTo>
                  <a:close/>
                </a:path>
              </a:pathLst>
            </a:custGeom>
            <a:solidFill>
              <a:srgbClr val="FFFFFF"/>
            </a:solidFill>
            <a:ln w="38100" cap="rnd">
              <a:solidFill>
                <a:srgbClr val="183860"/>
              </a:solidFill>
              <a:prstDash val="solid"/>
              <a:round/>
            </a:ln>
          </p:spPr>
        </p:sp>
        <p:sp>
          <p:nvSpPr>
            <p:cNvPr name="TextBox 15" id="15"/>
            <p:cNvSpPr txBox="true"/>
            <p:nvPr/>
          </p:nvSpPr>
          <p:spPr>
            <a:xfrm>
              <a:off x="0" y="-19050"/>
              <a:ext cx="1549447" cy="185854"/>
            </a:xfrm>
            <a:prstGeom prst="rect">
              <a:avLst/>
            </a:prstGeom>
          </p:spPr>
          <p:txBody>
            <a:bodyPr anchor="ctr" rtlCol="false" tIns="32108" lIns="32108" bIns="32108" rIns="32108"/>
            <a:lstStyle/>
            <a:p>
              <a:pPr algn="ctr">
                <a:lnSpc>
                  <a:spcPts val="884"/>
                </a:lnSpc>
              </a:pPr>
            </a:p>
          </p:txBody>
        </p:sp>
      </p:grpSp>
      <p:sp>
        <p:nvSpPr>
          <p:cNvPr name="Freeform 16" id="16"/>
          <p:cNvSpPr/>
          <p:nvPr/>
        </p:nvSpPr>
        <p:spPr>
          <a:xfrm flipH="false" flipV="false" rot="0">
            <a:off x="0" y="-261039"/>
            <a:ext cx="3305113" cy="3305113"/>
          </a:xfrm>
          <a:custGeom>
            <a:avLst/>
            <a:gdLst/>
            <a:ahLst/>
            <a:cxnLst/>
            <a:rect r="r" b="b" t="t" l="l"/>
            <a:pathLst>
              <a:path h="3305113" w="3305113">
                <a:moveTo>
                  <a:pt x="0" y="0"/>
                </a:moveTo>
                <a:lnTo>
                  <a:pt x="3305113" y="0"/>
                </a:lnTo>
                <a:lnTo>
                  <a:pt x="3305113" y="3305112"/>
                </a:lnTo>
                <a:lnTo>
                  <a:pt x="0" y="3305112"/>
                </a:lnTo>
                <a:lnTo>
                  <a:pt x="0" y="0"/>
                </a:lnTo>
                <a:close/>
              </a:path>
            </a:pathLst>
          </a:custGeom>
          <a:blipFill>
            <a:blip r:embed="rId5"/>
            <a:stretch>
              <a:fillRect l="0" t="0" r="0" b="0"/>
            </a:stretch>
          </a:blipFill>
        </p:spPr>
      </p:sp>
      <p:sp>
        <p:nvSpPr>
          <p:cNvPr name="TextBox 17" id="17"/>
          <p:cNvSpPr txBox="true"/>
          <p:nvPr/>
        </p:nvSpPr>
        <p:spPr>
          <a:xfrm rot="0">
            <a:off x="5791594" y="3990792"/>
            <a:ext cx="6263680" cy="3024505"/>
          </a:xfrm>
          <a:prstGeom prst="rect">
            <a:avLst/>
          </a:prstGeom>
        </p:spPr>
        <p:txBody>
          <a:bodyPr anchor="t" rtlCol="false" tIns="0" lIns="0" bIns="0" rIns="0">
            <a:spAutoFit/>
          </a:bodyPr>
          <a:lstStyle/>
          <a:p>
            <a:pPr algn="ctr">
              <a:lnSpc>
                <a:spcPts val="6019"/>
              </a:lnSpc>
            </a:pPr>
            <a:r>
              <a:rPr lang="en-US" b="true" sz="4299" spc="-94">
                <a:solidFill>
                  <a:srgbClr val="FFFFFF"/>
                </a:solidFill>
                <a:latin typeface="Open Sans 1 Bold"/>
                <a:ea typeface="Open Sans 1 Bold"/>
                <a:cs typeface="Open Sans 1 Bold"/>
                <a:sym typeface="Open Sans 1 Bold"/>
              </a:rPr>
              <a:t>Sobriété et adaptation :</a:t>
            </a:r>
          </a:p>
          <a:p>
            <a:pPr algn="ctr">
              <a:lnSpc>
                <a:spcPts val="6019"/>
              </a:lnSpc>
            </a:pPr>
            <a:r>
              <a:rPr lang="en-US" b="true" sz="4299" i="true" spc="-94">
                <a:solidFill>
                  <a:srgbClr val="FFFFFF"/>
                </a:solidFill>
                <a:latin typeface="Open Sans 1 Bold Italics"/>
                <a:ea typeface="Open Sans 1 Bold Italics"/>
                <a:cs typeface="Open Sans 1 Bold Italics"/>
                <a:sym typeface="Open Sans 1 Bold Italics"/>
              </a:rPr>
              <a:t>Deux fac</a:t>
            </a:r>
            <a:r>
              <a:rPr lang="en-US" b="true" sz="4299" i="true" spc="-94">
                <a:solidFill>
                  <a:srgbClr val="FFFFFF"/>
                </a:solidFill>
                <a:latin typeface="Open Sans 1 Bold Italics"/>
                <a:ea typeface="Open Sans 1 Bold Italics"/>
                <a:cs typeface="Open Sans 1 Bold Italics"/>
                <a:sym typeface="Open Sans 1 Bold Italics"/>
              </a:rPr>
              <a:t>es d’une même approche.</a:t>
            </a:r>
          </a:p>
          <a:p>
            <a:pPr algn="ctr">
              <a:lnSpc>
                <a:spcPts val="6019"/>
              </a:lnSpc>
            </a:pPr>
          </a:p>
        </p:txBody>
      </p:sp>
      <p:sp>
        <p:nvSpPr>
          <p:cNvPr name="TextBox 18" id="18"/>
          <p:cNvSpPr txBox="true"/>
          <p:nvPr/>
        </p:nvSpPr>
        <p:spPr>
          <a:xfrm rot="0">
            <a:off x="1326769" y="7948229"/>
            <a:ext cx="3661833" cy="744740"/>
          </a:xfrm>
          <a:prstGeom prst="rect">
            <a:avLst/>
          </a:prstGeom>
        </p:spPr>
        <p:txBody>
          <a:bodyPr anchor="t" rtlCol="false" tIns="0" lIns="0" bIns="0" rIns="0">
            <a:spAutoFit/>
          </a:bodyPr>
          <a:lstStyle/>
          <a:p>
            <a:pPr algn="ctr">
              <a:lnSpc>
                <a:spcPts val="3051"/>
              </a:lnSpc>
            </a:pPr>
            <a:r>
              <a:rPr lang="en-US" sz="2179" i="true" spc="-63">
                <a:solidFill>
                  <a:srgbClr val="FFFFFF"/>
                </a:solidFill>
                <a:latin typeface="Open Sans 2 Italics"/>
                <a:ea typeface="Open Sans 2 Italics"/>
                <a:cs typeface="Open Sans 2 Italics"/>
                <a:sym typeface="Open Sans 2 Italics"/>
              </a:rPr>
              <a:t>Ingén</a:t>
            </a:r>
            <a:r>
              <a:rPr lang="en-US" sz="2179" i="true" spc="-63">
                <a:solidFill>
                  <a:srgbClr val="FFFFFF"/>
                </a:solidFill>
                <a:latin typeface="Open Sans 2 Italics"/>
                <a:ea typeface="Open Sans 2 Italics"/>
                <a:cs typeface="Open Sans 2 Italics"/>
                <a:sym typeface="Open Sans 2 Italics"/>
              </a:rPr>
              <a:t>ieur</a:t>
            </a:r>
          </a:p>
          <a:p>
            <a:pPr algn="ctr">
              <a:lnSpc>
                <a:spcPts val="3051"/>
              </a:lnSpc>
            </a:pPr>
            <a:r>
              <a:rPr lang="en-US" b="true" sz="2179" i="true" spc="-63">
                <a:solidFill>
                  <a:srgbClr val="FFFFFF"/>
                </a:solidFill>
                <a:latin typeface="Open Sans 2 Bold Italics"/>
                <a:ea typeface="Open Sans 2 Bold Italics"/>
                <a:cs typeface="Open Sans 2 Bold Italics"/>
                <a:sym typeface="Open Sans 2 Bold Italics"/>
              </a:rPr>
              <a:t>Obs. Imm. Durable</a:t>
            </a:r>
          </a:p>
        </p:txBody>
      </p:sp>
      <p:sp>
        <p:nvSpPr>
          <p:cNvPr name="TextBox 19" id="19"/>
          <p:cNvSpPr txBox="true"/>
          <p:nvPr/>
        </p:nvSpPr>
        <p:spPr>
          <a:xfrm rot="0">
            <a:off x="1103105" y="7319120"/>
            <a:ext cx="4404016" cy="490438"/>
          </a:xfrm>
          <a:prstGeom prst="rect">
            <a:avLst/>
          </a:prstGeom>
        </p:spPr>
        <p:txBody>
          <a:bodyPr anchor="t" rtlCol="false" tIns="0" lIns="0" bIns="0" rIns="0">
            <a:spAutoFit/>
          </a:bodyPr>
          <a:lstStyle/>
          <a:p>
            <a:pPr algn="l">
              <a:lnSpc>
                <a:spcPts val="4009"/>
              </a:lnSpc>
            </a:pPr>
            <a:r>
              <a:rPr lang="en-US" sz="2863" b="true">
                <a:solidFill>
                  <a:srgbClr val="FFFFFF"/>
                </a:solidFill>
                <a:latin typeface="Open Sans 2 Bold"/>
                <a:ea typeface="Open Sans 2 Bold"/>
                <a:cs typeface="Open Sans 2 Bold"/>
                <a:sym typeface="Open Sans 2 Bold"/>
              </a:rPr>
              <a:t>Victor PIANET VAUTHIER</a:t>
            </a:r>
          </a:p>
        </p:txBody>
      </p:sp>
      <p:sp>
        <p:nvSpPr>
          <p:cNvPr name="TextBox 20" id="20"/>
          <p:cNvSpPr txBox="true"/>
          <p:nvPr/>
        </p:nvSpPr>
        <p:spPr>
          <a:xfrm rot="0">
            <a:off x="13171326" y="7948229"/>
            <a:ext cx="3661833" cy="744740"/>
          </a:xfrm>
          <a:prstGeom prst="rect">
            <a:avLst/>
          </a:prstGeom>
        </p:spPr>
        <p:txBody>
          <a:bodyPr anchor="t" rtlCol="false" tIns="0" lIns="0" bIns="0" rIns="0">
            <a:spAutoFit/>
          </a:bodyPr>
          <a:lstStyle/>
          <a:p>
            <a:pPr algn="ctr">
              <a:lnSpc>
                <a:spcPts val="3051"/>
              </a:lnSpc>
            </a:pPr>
            <a:r>
              <a:rPr lang="en-US" sz="2179" i="true" spc="-63">
                <a:solidFill>
                  <a:srgbClr val="FFFFFF"/>
                </a:solidFill>
                <a:latin typeface="Open Sans 2 Italics"/>
                <a:ea typeface="Open Sans 2 Italics"/>
                <a:cs typeface="Open Sans 2 Italics"/>
                <a:sym typeface="Open Sans 2 Italics"/>
              </a:rPr>
              <a:t>Fa</a:t>
            </a:r>
            <a:r>
              <a:rPr lang="en-US" sz="2179" i="true" spc="-63">
                <a:solidFill>
                  <a:srgbClr val="FFFFFF"/>
                </a:solidFill>
                <a:latin typeface="Open Sans 2 Italics"/>
                <a:ea typeface="Open Sans 2 Italics"/>
                <a:cs typeface="Open Sans 2 Italics"/>
                <a:sym typeface="Open Sans 2 Italics"/>
              </a:rPr>
              <a:t>cilitatrice</a:t>
            </a:r>
            <a:r>
              <a:rPr lang="en-US" sz="2179" i="true" spc="-63">
                <a:solidFill>
                  <a:srgbClr val="FFFFFF"/>
                </a:solidFill>
                <a:latin typeface="Open Sans 2 Italics"/>
                <a:ea typeface="Open Sans 2 Italics"/>
                <a:cs typeface="Open Sans 2 Italics"/>
                <a:sym typeface="Open Sans 2 Italics"/>
              </a:rPr>
              <a:t> urbaine</a:t>
            </a:r>
          </a:p>
          <a:p>
            <a:pPr algn="ctr">
              <a:lnSpc>
                <a:spcPts val="3051"/>
              </a:lnSpc>
            </a:pPr>
            <a:r>
              <a:rPr lang="en-US" b="true" sz="2179" i="true" spc="-63">
                <a:solidFill>
                  <a:srgbClr val="FFFFFF"/>
                </a:solidFill>
                <a:latin typeface="Open Sans 2 Bold Italics"/>
                <a:ea typeface="Open Sans 2 Bold Italics"/>
                <a:cs typeface="Open Sans 2 Bold Italics"/>
                <a:sym typeface="Open Sans 2 Bold Italics"/>
              </a:rPr>
              <a:t>AD Consultant</a:t>
            </a:r>
          </a:p>
        </p:txBody>
      </p:sp>
      <p:sp>
        <p:nvSpPr>
          <p:cNvPr name="TextBox 21" id="21"/>
          <p:cNvSpPr txBox="true"/>
          <p:nvPr/>
        </p:nvSpPr>
        <p:spPr>
          <a:xfrm rot="0">
            <a:off x="13487839" y="7319120"/>
            <a:ext cx="2873770" cy="490438"/>
          </a:xfrm>
          <a:prstGeom prst="rect">
            <a:avLst/>
          </a:prstGeom>
        </p:spPr>
        <p:txBody>
          <a:bodyPr anchor="t" rtlCol="false" tIns="0" lIns="0" bIns="0" rIns="0">
            <a:spAutoFit/>
          </a:bodyPr>
          <a:lstStyle/>
          <a:p>
            <a:pPr algn="l">
              <a:lnSpc>
                <a:spcPts val="4009"/>
              </a:lnSpc>
            </a:pPr>
            <a:r>
              <a:rPr lang="en-US" sz="2863" b="true">
                <a:solidFill>
                  <a:srgbClr val="FFFFFF"/>
                </a:solidFill>
                <a:latin typeface="Open Sans 2 Bold"/>
                <a:ea typeface="Open Sans 2 Bold"/>
                <a:cs typeface="Open Sans 2 Bold"/>
                <a:sym typeface="Open Sans 2 Bold"/>
              </a:rPr>
              <a:t>Amélie</a:t>
            </a:r>
            <a:r>
              <a:rPr lang="en-US" sz="2863" b="true">
                <a:solidFill>
                  <a:srgbClr val="FFFFFF"/>
                </a:solidFill>
                <a:latin typeface="Open Sans 2 Bold"/>
                <a:ea typeface="Open Sans 2 Bold"/>
                <a:cs typeface="Open Sans 2 Bold"/>
                <a:sym typeface="Open Sans 2 Bold"/>
              </a:rPr>
              <a:t> DECAUX</a:t>
            </a:r>
          </a:p>
        </p:txBody>
      </p:sp>
      <p:sp>
        <p:nvSpPr>
          <p:cNvPr name="TextBox 22" id="22"/>
          <p:cNvSpPr txBox="true"/>
          <p:nvPr/>
        </p:nvSpPr>
        <p:spPr>
          <a:xfrm rot="0">
            <a:off x="2822016" y="968016"/>
            <a:ext cx="7988413" cy="755653"/>
          </a:xfrm>
          <a:prstGeom prst="rect">
            <a:avLst/>
          </a:prstGeom>
        </p:spPr>
        <p:txBody>
          <a:bodyPr anchor="t" rtlCol="false" tIns="0" lIns="0" bIns="0" rIns="0">
            <a:spAutoFit/>
          </a:bodyPr>
          <a:lstStyle/>
          <a:p>
            <a:pPr algn="l">
              <a:lnSpc>
                <a:spcPts val="6124"/>
              </a:lnSpc>
            </a:pPr>
            <a:r>
              <a:rPr lang="en-US" sz="4374" b="true">
                <a:solidFill>
                  <a:srgbClr val="183860"/>
                </a:solidFill>
                <a:latin typeface="Open Sans 1 Bold"/>
                <a:ea typeface="Open Sans 1 Bold"/>
                <a:cs typeface="Open Sans 1 Bold"/>
                <a:sym typeface="Open Sans 1 Bold"/>
              </a:rPr>
              <a:t>16h00 - 17h00 : CONFÉRENCE </a:t>
            </a:r>
          </a:p>
        </p:txBody>
      </p:sp>
      <p:grpSp>
        <p:nvGrpSpPr>
          <p:cNvPr name="Group 23" id="23"/>
          <p:cNvGrpSpPr/>
          <p:nvPr/>
        </p:nvGrpSpPr>
        <p:grpSpPr>
          <a:xfrm rot="0">
            <a:off x="-224953" y="9133697"/>
            <a:ext cx="19022243" cy="1474665"/>
            <a:chOff x="0" y="0"/>
            <a:chExt cx="4663236" cy="361509"/>
          </a:xfrm>
        </p:grpSpPr>
        <p:sp>
          <p:nvSpPr>
            <p:cNvPr name="Freeform 24" id="24"/>
            <p:cNvSpPr/>
            <p:nvPr/>
          </p:nvSpPr>
          <p:spPr>
            <a:xfrm flipH="false" flipV="false" rot="0">
              <a:off x="0" y="0"/>
              <a:ext cx="4663236" cy="361509"/>
            </a:xfrm>
            <a:custGeom>
              <a:avLst/>
              <a:gdLst/>
              <a:ahLst/>
              <a:cxnLst/>
              <a:rect r="r" b="b" t="t" l="l"/>
              <a:pathLst>
                <a:path h="361509" w="4663236">
                  <a:moveTo>
                    <a:pt x="4851" y="0"/>
                  </a:moveTo>
                  <a:lnTo>
                    <a:pt x="4658385" y="0"/>
                  </a:lnTo>
                  <a:cubicBezTo>
                    <a:pt x="4659671" y="0"/>
                    <a:pt x="4660905" y="511"/>
                    <a:pt x="4661815" y="1421"/>
                  </a:cubicBezTo>
                  <a:cubicBezTo>
                    <a:pt x="4662724" y="2331"/>
                    <a:pt x="4663236" y="3564"/>
                    <a:pt x="4663236" y="4851"/>
                  </a:cubicBezTo>
                  <a:lnTo>
                    <a:pt x="4663236" y="356658"/>
                  </a:lnTo>
                  <a:cubicBezTo>
                    <a:pt x="4663236" y="357944"/>
                    <a:pt x="4662724" y="359178"/>
                    <a:pt x="4661815" y="360088"/>
                  </a:cubicBezTo>
                  <a:cubicBezTo>
                    <a:pt x="4660905" y="360998"/>
                    <a:pt x="4659671" y="361509"/>
                    <a:pt x="4658385" y="361509"/>
                  </a:cubicBezTo>
                  <a:lnTo>
                    <a:pt x="4851" y="361509"/>
                  </a:lnTo>
                  <a:cubicBezTo>
                    <a:pt x="3564" y="361509"/>
                    <a:pt x="2331" y="360998"/>
                    <a:pt x="1421" y="360088"/>
                  </a:cubicBezTo>
                  <a:cubicBezTo>
                    <a:pt x="511" y="359178"/>
                    <a:pt x="0" y="357944"/>
                    <a:pt x="0" y="356658"/>
                  </a:cubicBezTo>
                  <a:lnTo>
                    <a:pt x="0" y="4851"/>
                  </a:lnTo>
                  <a:cubicBezTo>
                    <a:pt x="0" y="3564"/>
                    <a:pt x="511" y="2331"/>
                    <a:pt x="1421" y="1421"/>
                  </a:cubicBezTo>
                  <a:cubicBezTo>
                    <a:pt x="2331" y="511"/>
                    <a:pt x="3564" y="0"/>
                    <a:pt x="4851" y="0"/>
                  </a:cubicBezTo>
                  <a:close/>
                </a:path>
              </a:pathLst>
            </a:custGeom>
            <a:solidFill>
              <a:srgbClr val="FFFFFF"/>
            </a:solidFill>
          </p:spPr>
        </p:sp>
        <p:sp>
          <p:nvSpPr>
            <p:cNvPr name="TextBox 25" id="25"/>
            <p:cNvSpPr txBox="true"/>
            <p:nvPr/>
          </p:nvSpPr>
          <p:spPr>
            <a:xfrm>
              <a:off x="0" y="-19050"/>
              <a:ext cx="4663236" cy="380559"/>
            </a:xfrm>
            <a:prstGeom prst="rect">
              <a:avLst/>
            </a:prstGeom>
          </p:spPr>
          <p:txBody>
            <a:bodyPr anchor="ctr" rtlCol="false" tIns="50458" lIns="50458" bIns="50458" rIns="50458"/>
            <a:lstStyle/>
            <a:p>
              <a:pPr algn="ctr">
                <a:lnSpc>
                  <a:spcPts val="1390"/>
                </a:lnSpc>
              </a:pPr>
            </a:p>
          </p:txBody>
        </p:sp>
      </p:grpSp>
      <p:sp>
        <p:nvSpPr>
          <p:cNvPr name="Freeform 26" id="26"/>
          <p:cNvSpPr/>
          <p:nvPr/>
        </p:nvSpPr>
        <p:spPr>
          <a:xfrm flipH="false" flipV="false" rot="0">
            <a:off x="12686589" y="9447891"/>
            <a:ext cx="2673869" cy="544801"/>
          </a:xfrm>
          <a:custGeom>
            <a:avLst/>
            <a:gdLst/>
            <a:ahLst/>
            <a:cxnLst/>
            <a:rect r="r" b="b" t="t" l="l"/>
            <a:pathLst>
              <a:path h="544801" w="2673869">
                <a:moveTo>
                  <a:pt x="0" y="0"/>
                </a:moveTo>
                <a:lnTo>
                  <a:pt x="2673869" y="0"/>
                </a:lnTo>
                <a:lnTo>
                  <a:pt x="2673869" y="544800"/>
                </a:lnTo>
                <a:lnTo>
                  <a:pt x="0" y="544800"/>
                </a:lnTo>
                <a:lnTo>
                  <a:pt x="0" y="0"/>
                </a:lnTo>
                <a:close/>
              </a:path>
            </a:pathLst>
          </a:custGeom>
          <a:blipFill>
            <a:blip r:embed="rId6"/>
            <a:stretch>
              <a:fillRect l="0" t="0" r="0" b="0"/>
            </a:stretch>
          </a:blipFill>
        </p:spPr>
      </p:sp>
      <p:sp>
        <p:nvSpPr>
          <p:cNvPr name="Freeform 27" id="27"/>
          <p:cNvSpPr/>
          <p:nvPr/>
        </p:nvSpPr>
        <p:spPr>
          <a:xfrm flipH="false" flipV="false" rot="0">
            <a:off x="15665038" y="9258300"/>
            <a:ext cx="1068149" cy="923982"/>
          </a:xfrm>
          <a:custGeom>
            <a:avLst/>
            <a:gdLst/>
            <a:ahLst/>
            <a:cxnLst/>
            <a:rect r="r" b="b" t="t" l="l"/>
            <a:pathLst>
              <a:path h="923982" w="1068149">
                <a:moveTo>
                  <a:pt x="0" y="0"/>
                </a:moveTo>
                <a:lnTo>
                  <a:pt x="1068149" y="0"/>
                </a:lnTo>
                <a:lnTo>
                  <a:pt x="1068149" y="923982"/>
                </a:lnTo>
                <a:lnTo>
                  <a:pt x="0" y="923982"/>
                </a:lnTo>
                <a:lnTo>
                  <a:pt x="0" y="0"/>
                </a:lnTo>
                <a:close/>
              </a:path>
            </a:pathLst>
          </a:custGeom>
          <a:blipFill>
            <a:blip r:embed="rId7"/>
            <a:stretch>
              <a:fillRect l="0" t="0" r="0" b="0"/>
            </a:stretch>
          </a:blipFill>
        </p:spPr>
      </p:sp>
      <p:sp>
        <p:nvSpPr>
          <p:cNvPr name="Freeform 28" id="28"/>
          <p:cNvSpPr/>
          <p:nvPr/>
        </p:nvSpPr>
        <p:spPr>
          <a:xfrm flipH="false" flipV="false" rot="0">
            <a:off x="710785" y="9439707"/>
            <a:ext cx="3855881" cy="561168"/>
          </a:xfrm>
          <a:custGeom>
            <a:avLst/>
            <a:gdLst/>
            <a:ahLst/>
            <a:cxnLst/>
            <a:rect r="r" b="b" t="t" l="l"/>
            <a:pathLst>
              <a:path h="561168" w="3855881">
                <a:moveTo>
                  <a:pt x="0" y="0"/>
                </a:moveTo>
                <a:lnTo>
                  <a:pt x="3855881" y="0"/>
                </a:lnTo>
                <a:lnTo>
                  <a:pt x="3855881" y="561168"/>
                </a:lnTo>
                <a:lnTo>
                  <a:pt x="0" y="561168"/>
                </a:lnTo>
                <a:lnTo>
                  <a:pt x="0" y="0"/>
                </a:lnTo>
                <a:close/>
              </a:path>
            </a:pathLst>
          </a:custGeom>
          <a:blipFill>
            <a:blip r:embed="rId8"/>
            <a:stretch>
              <a:fillRect l="0" t="0" r="0" b="-40811"/>
            </a:stretch>
          </a:blipFill>
        </p:spPr>
      </p:sp>
      <p:sp>
        <p:nvSpPr>
          <p:cNvPr name="TextBox 29" id="29"/>
          <p:cNvSpPr txBox="true"/>
          <p:nvPr/>
        </p:nvSpPr>
        <p:spPr>
          <a:xfrm rot="0">
            <a:off x="6652423" y="9521861"/>
            <a:ext cx="3948410" cy="349235"/>
          </a:xfrm>
          <a:prstGeom prst="rect">
            <a:avLst/>
          </a:prstGeom>
        </p:spPr>
        <p:txBody>
          <a:bodyPr anchor="t" rtlCol="false" tIns="0" lIns="0" bIns="0" rIns="0">
            <a:spAutoFit/>
          </a:bodyPr>
          <a:lstStyle/>
          <a:p>
            <a:pPr algn="ctr">
              <a:lnSpc>
                <a:spcPts val="2800"/>
              </a:lnSpc>
            </a:pPr>
            <a:r>
              <a:rPr lang="en-US" sz="2000">
                <a:solidFill>
                  <a:srgbClr val="183860"/>
                </a:solidFill>
                <a:latin typeface="Open Sans 1"/>
                <a:ea typeface="Open Sans 1"/>
                <a:cs typeface="Open Sans 1"/>
                <a:sym typeface="Open Sans 1"/>
              </a:rPr>
              <a:t>ATLANTIA La Baule - 2 juillet 2026</a:t>
            </a:r>
          </a:p>
        </p:txBody>
      </p:sp>
      <p:sp>
        <p:nvSpPr>
          <p:cNvPr name="TextBox 30" id="30"/>
          <p:cNvSpPr txBox="true"/>
          <p:nvPr/>
        </p:nvSpPr>
        <p:spPr>
          <a:xfrm rot="0">
            <a:off x="17037987" y="9581762"/>
            <a:ext cx="251860" cy="290069"/>
          </a:xfrm>
          <a:prstGeom prst="rect">
            <a:avLst/>
          </a:prstGeom>
        </p:spPr>
        <p:txBody>
          <a:bodyPr anchor="t" rtlCol="false" tIns="0" lIns="0" bIns="0" rIns="0" wrap="none">
            <a:spAutoFit/>
          </a:bodyPr>
          <a:lstStyle/>
          <a:p>
            <a:pPr algn="ctr">
              <a:lnSpc>
                <a:spcPts val="2427"/>
              </a:lnSpc>
              <a:spcBef>
                <a:spcPct val="0"/>
              </a:spcBef>
            </a:pPr>
            <a:r>
              <a:rPr lang="en-US" sz="1733">
                <a:solidFill>
                  <a:srgbClr val="000000"/>
                </a:solidFill>
                <a:latin typeface="Open Sans 1"/>
                <a:ea typeface="Open Sans 1"/>
                <a:cs typeface="Open Sans 1"/>
                <a:sym typeface="Open Sans 1"/>
              </a:rPr>
              <a:t>1</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901762"/>
            <a:chOff x="0" y="0"/>
            <a:chExt cx="18288000" cy="1901762"/>
          </a:xfrm>
        </p:grpSpPr>
        <p:sp>
          <p:nvSpPr>
            <p:cNvPr name="Freeform 3" id="3"/>
            <p:cNvSpPr/>
            <p:nvPr/>
          </p:nvSpPr>
          <p:spPr>
            <a:xfrm flipH="false" flipV="false" rot="0">
              <a:off x="0" y="0"/>
              <a:ext cx="18288000" cy="1901703"/>
            </a:xfrm>
            <a:custGeom>
              <a:avLst/>
              <a:gdLst/>
              <a:ahLst/>
              <a:cxnLst/>
              <a:rect r="r" b="b" t="t" l="l"/>
              <a:pathLst>
                <a:path h="1901703" w="18288000">
                  <a:moveTo>
                    <a:pt x="0" y="0"/>
                  </a:moveTo>
                  <a:lnTo>
                    <a:pt x="0" y="1901703"/>
                  </a:lnTo>
                  <a:lnTo>
                    <a:pt x="18288000" y="1901703"/>
                  </a:lnTo>
                  <a:lnTo>
                    <a:pt x="18288000" y="0"/>
                  </a:lnTo>
                  <a:close/>
                </a:path>
              </a:pathLst>
            </a:custGeom>
            <a:solidFill>
              <a:srgbClr val="CCDBDC"/>
            </a:solidFill>
          </p:spPr>
        </p:sp>
      </p:grpSp>
      <p:grpSp>
        <p:nvGrpSpPr>
          <p:cNvPr name="Group 4" id="4"/>
          <p:cNvGrpSpPr/>
          <p:nvPr/>
        </p:nvGrpSpPr>
        <p:grpSpPr>
          <a:xfrm rot="0">
            <a:off x="370970" y="3389557"/>
            <a:ext cx="7105650" cy="4533900"/>
            <a:chOff x="0" y="0"/>
            <a:chExt cx="9474200" cy="6045200"/>
          </a:xfrm>
        </p:grpSpPr>
        <p:sp>
          <p:nvSpPr>
            <p:cNvPr name="Freeform 5" id="5"/>
            <p:cNvSpPr/>
            <p:nvPr/>
          </p:nvSpPr>
          <p:spPr>
            <a:xfrm flipH="false" flipV="false" rot="0">
              <a:off x="0" y="0"/>
              <a:ext cx="9474200" cy="6045200"/>
            </a:xfrm>
            <a:custGeom>
              <a:avLst/>
              <a:gdLst/>
              <a:ahLst/>
              <a:cxnLst/>
              <a:rect r="r" b="b" t="t" l="l"/>
              <a:pathLst>
                <a:path h="6045200" w="9474200">
                  <a:moveTo>
                    <a:pt x="0" y="0"/>
                  </a:moveTo>
                  <a:lnTo>
                    <a:pt x="9474200" y="0"/>
                  </a:lnTo>
                  <a:lnTo>
                    <a:pt x="9474200" y="6045200"/>
                  </a:lnTo>
                  <a:lnTo>
                    <a:pt x="0" y="6045200"/>
                  </a:lnTo>
                  <a:lnTo>
                    <a:pt x="0" y="0"/>
                  </a:lnTo>
                  <a:close/>
                </a:path>
              </a:pathLst>
            </a:custGeom>
            <a:blipFill>
              <a:blip r:embed="rId2"/>
              <a:stretch>
                <a:fillRect l="0" t="0" r="0" b="0"/>
              </a:stretch>
            </a:blipFill>
          </p:spPr>
        </p:sp>
      </p:grpSp>
      <p:grpSp>
        <p:nvGrpSpPr>
          <p:cNvPr name="Group 6" id="6"/>
          <p:cNvGrpSpPr/>
          <p:nvPr/>
        </p:nvGrpSpPr>
        <p:grpSpPr>
          <a:xfrm rot="0">
            <a:off x="11513239" y="3389557"/>
            <a:ext cx="6457950" cy="4533900"/>
            <a:chOff x="0" y="0"/>
            <a:chExt cx="8610600" cy="6045200"/>
          </a:xfrm>
        </p:grpSpPr>
        <p:sp>
          <p:nvSpPr>
            <p:cNvPr name="Freeform 7" id="7"/>
            <p:cNvSpPr/>
            <p:nvPr/>
          </p:nvSpPr>
          <p:spPr>
            <a:xfrm flipH="false" flipV="false" rot="0">
              <a:off x="0" y="0"/>
              <a:ext cx="8610600" cy="6045200"/>
            </a:xfrm>
            <a:custGeom>
              <a:avLst/>
              <a:gdLst/>
              <a:ahLst/>
              <a:cxnLst/>
              <a:rect r="r" b="b" t="t" l="l"/>
              <a:pathLst>
                <a:path h="6045200" w="8610600">
                  <a:moveTo>
                    <a:pt x="0" y="0"/>
                  </a:moveTo>
                  <a:lnTo>
                    <a:pt x="8610600" y="0"/>
                  </a:lnTo>
                  <a:lnTo>
                    <a:pt x="8610600" y="6045200"/>
                  </a:lnTo>
                  <a:lnTo>
                    <a:pt x="0" y="6045200"/>
                  </a:lnTo>
                  <a:lnTo>
                    <a:pt x="0" y="0"/>
                  </a:lnTo>
                  <a:close/>
                </a:path>
              </a:pathLst>
            </a:custGeom>
            <a:blipFill>
              <a:blip r:embed="rId3"/>
              <a:stretch>
                <a:fillRect l="0" t="0" r="0" b="0"/>
              </a:stretch>
            </a:blipFill>
          </p:spPr>
        </p:sp>
      </p:grpSp>
      <p:sp>
        <p:nvSpPr>
          <p:cNvPr name="Freeform 8" id="8"/>
          <p:cNvSpPr/>
          <p:nvPr/>
        </p:nvSpPr>
        <p:spPr>
          <a:xfrm flipH="false" flipV="false" rot="0">
            <a:off x="7409069" y="2468823"/>
            <a:ext cx="4167673" cy="6441291"/>
          </a:xfrm>
          <a:custGeom>
            <a:avLst/>
            <a:gdLst/>
            <a:ahLst/>
            <a:cxnLst/>
            <a:rect r="r" b="b" t="t" l="l"/>
            <a:pathLst>
              <a:path h="6441291" w="4167673">
                <a:moveTo>
                  <a:pt x="0" y="0"/>
                </a:moveTo>
                <a:lnTo>
                  <a:pt x="4167673" y="0"/>
                </a:lnTo>
                <a:lnTo>
                  <a:pt x="4167673" y="6441291"/>
                </a:lnTo>
                <a:lnTo>
                  <a:pt x="0" y="644129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9" id="9"/>
          <p:cNvSpPr txBox="true"/>
          <p:nvPr/>
        </p:nvSpPr>
        <p:spPr>
          <a:xfrm rot="0">
            <a:off x="370970" y="525761"/>
            <a:ext cx="14257020" cy="1189444"/>
          </a:xfrm>
          <a:prstGeom prst="rect">
            <a:avLst/>
          </a:prstGeom>
        </p:spPr>
        <p:txBody>
          <a:bodyPr anchor="t" rtlCol="false" tIns="0" lIns="0" bIns="0" rIns="0">
            <a:spAutoFit/>
          </a:bodyPr>
          <a:lstStyle/>
          <a:p>
            <a:pPr algn="l">
              <a:lnSpc>
                <a:spcPts val="9256"/>
              </a:lnSpc>
            </a:pPr>
            <a:r>
              <a:rPr lang="en-US" b="true" sz="6612">
                <a:solidFill>
                  <a:srgbClr val="FFFFFF"/>
                </a:solidFill>
                <a:latin typeface="Helvetica World Bold"/>
                <a:ea typeface="Helvetica World Bold"/>
                <a:cs typeface="Helvetica World Bold"/>
                <a:sym typeface="Helvetica World Bold"/>
              </a:rPr>
              <a:t>L’EFFET REBOND DES SURFACES</a:t>
            </a:r>
          </a:p>
        </p:txBody>
      </p:sp>
      <p:sp>
        <p:nvSpPr>
          <p:cNvPr name="TextBox 10" id="10"/>
          <p:cNvSpPr txBox="true"/>
          <p:nvPr/>
        </p:nvSpPr>
        <p:spPr>
          <a:xfrm rot="0">
            <a:off x="7730157" y="3006995"/>
            <a:ext cx="1674009" cy="501606"/>
          </a:xfrm>
          <a:prstGeom prst="rect">
            <a:avLst/>
          </a:prstGeom>
        </p:spPr>
        <p:txBody>
          <a:bodyPr anchor="t" rtlCol="false" tIns="0" lIns="0" bIns="0" rIns="0">
            <a:spAutoFit/>
          </a:bodyPr>
          <a:lstStyle/>
          <a:p>
            <a:pPr algn="ctr">
              <a:lnSpc>
                <a:spcPts val="2499"/>
              </a:lnSpc>
            </a:pPr>
            <a:r>
              <a:rPr lang="en-US" b="true" sz="4999">
                <a:solidFill>
                  <a:srgbClr val="FFFFFF"/>
                </a:solidFill>
                <a:latin typeface="Helvetica World Bold"/>
                <a:ea typeface="Helvetica World Bold"/>
                <a:cs typeface="Helvetica World Bold"/>
                <a:sym typeface="Helvetica World Bold"/>
              </a:rPr>
              <a:t>-60%</a:t>
            </a:r>
          </a:p>
        </p:txBody>
      </p:sp>
      <p:sp>
        <p:nvSpPr>
          <p:cNvPr name="TextBox 11" id="11"/>
          <p:cNvSpPr txBox="true"/>
          <p:nvPr/>
        </p:nvSpPr>
        <p:spPr>
          <a:xfrm rot="0">
            <a:off x="9659355" y="3551900"/>
            <a:ext cx="1555156" cy="939800"/>
          </a:xfrm>
          <a:prstGeom prst="rect">
            <a:avLst/>
          </a:prstGeom>
        </p:spPr>
        <p:txBody>
          <a:bodyPr anchor="t" rtlCol="false" tIns="0" lIns="0" bIns="0" rIns="0">
            <a:spAutoFit/>
          </a:bodyPr>
          <a:lstStyle/>
          <a:p>
            <a:pPr algn="ctr">
              <a:lnSpc>
                <a:spcPts val="7000"/>
              </a:lnSpc>
            </a:pPr>
            <a:r>
              <a:rPr lang="en-US" b="true" sz="5000">
                <a:solidFill>
                  <a:srgbClr val="FFFFFF"/>
                </a:solidFill>
                <a:latin typeface="Helvetica World Bold"/>
                <a:ea typeface="Helvetica World Bold"/>
                <a:cs typeface="Helvetica World Bold"/>
                <a:sym typeface="Helvetica World Bold"/>
              </a:rPr>
              <a:t>-42%</a:t>
            </a:r>
          </a:p>
        </p:txBody>
      </p:sp>
      <p:sp>
        <p:nvSpPr>
          <p:cNvPr name="TextBox 12" id="12"/>
          <p:cNvSpPr txBox="true"/>
          <p:nvPr/>
        </p:nvSpPr>
        <p:spPr>
          <a:xfrm rot="0">
            <a:off x="8254636" y="5295900"/>
            <a:ext cx="1778727" cy="1098509"/>
          </a:xfrm>
          <a:prstGeom prst="rect">
            <a:avLst/>
          </a:prstGeom>
        </p:spPr>
        <p:txBody>
          <a:bodyPr anchor="t" rtlCol="false" tIns="0" lIns="0" bIns="0" rIns="0">
            <a:spAutoFit/>
          </a:bodyPr>
          <a:lstStyle/>
          <a:p>
            <a:pPr algn="ctr">
              <a:lnSpc>
                <a:spcPts val="6999"/>
              </a:lnSpc>
            </a:pPr>
            <a:r>
              <a:rPr lang="en-US" b="true" sz="4999">
                <a:solidFill>
                  <a:srgbClr val="FFFFFF"/>
                </a:solidFill>
                <a:latin typeface="Helvetica World Bold"/>
                <a:ea typeface="Helvetica World Bold"/>
                <a:cs typeface="Helvetica World Bold"/>
                <a:sym typeface="Helvetica World Bold"/>
              </a:rPr>
              <a:t>-30%</a:t>
            </a:r>
          </a:p>
        </p:txBody>
      </p:sp>
      <p:sp>
        <p:nvSpPr>
          <p:cNvPr name="TextBox 13" id="13"/>
          <p:cNvSpPr txBox="true"/>
          <p:nvPr/>
        </p:nvSpPr>
        <p:spPr>
          <a:xfrm rot="0">
            <a:off x="9577454" y="6946581"/>
            <a:ext cx="1718958" cy="893788"/>
          </a:xfrm>
          <a:prstGeom prst="rect">
            <a:avLst/>
          </a:prstGeom>
        </p:spPr>
        <p:txBody>
          <a:bodyPr anchor="t" rtlCol="false" tIns="0" lIns="0" bIns="0" rIns="0">
            <a:spAutoFit/>
          </a:bodyPr>
          <a:lstStyle/>
          <a:p>
            <a:pPr algn="l">
              <a:lnSpc>
                <a:spcPts val="6999"/>
              </a:lnSpc>
            </a:pPr>
            <a:r>
              <a:rPr lang="en-US" b="true" sz="4999">
                <a:solidFill>
                  <a:srgbClr val="FFFFFF"/>
                </a:solidFill>
                <a:latin typeface="Helvetica World Bold"/>
                <a:ea typeface="Helvetica World Bold"/>
                <a:cs typeface="Helvetica World Bold"/>
                <a:sym typeface="Helvetica World Bold"/>
              </a:rPr>
              <a:t>+55%</a:t>
            </a:r>
          </a:p>
        </p:txBody>
      </p:sp>
      <p:sp>
        <p:nvSpPr>
          <p:cNvPr name="TextBox 14" id="14"/>
          <p:cNvSpPr txBox="true"/>
          <p:nvPr/>
        </p:nvSpPr>
        <p:spPr>
          <a:xfrm rot="0">
            <a:off x="210760" y="9042283"/>
            <a:ext cx="540468" cy="171079"/>
          </a:xfrm>
          <a:prstGeom prst="rect">
            <a:avLst/>
          </a:prstGeom>
        </p:spPr>
        <p:txBody>
          <a:bodyPr anchor="t" rtlCol="false" tIns="0" lIns="0" bIns="0" rIns="0">
            <a:spAutoFit/>
          </a:bodyPr>
          <a:lstStyle/>
          <a:p>
            <a:pPr algn="l">
              <a:lnSpc>
                <a:spcPts val="1399"/>
              </a:lnSpc>
            </a:pPr>
            <a:r>
              <a:rPr lang="en-US" sz="999">
                <a:solidFill>
                  <a:srgbClr val="000000"/>
                </a:solidFill>
                <a:latin typeface="Helvetica World"/>
                <a:ea typeface="Helvetica World"/>
                <a:cs typeface="Helvetica World"/>
                <a:sym typeface="Helvetica World"/>
              </a:rPr>
              <a:t>So</a:t>
            </a:r>
            <a:r>
              <a:rPr lang="en-US" sz="999">
                <a:solidFill>
                  <a:srgbClr val="000000"/>
                </a:solidFill>
                <a:latin typeface="Helvetica World"/>
                <a:ea typeface="Helvetica World"/>
                <a:cs typeface="Helvetica World"/>
                <a:sym typeface="Helvetica World"/>
                <a:hlinkClick r:id="rId6" tooltip="https://www.ceren.fr/lenergie-et-le-batiment-les-donnees-chiffrees-pour-la-france-depuis-1950/"/>
              </a:rPr>
              <a:t>urces :</a:t>
            </a:r>
          </a:p>
        </p:txBody>
      </p:sp>
      <p:sp>
        <p:nvSpPr>
          <p:cNvPr name="TextBox 15" id="15"/>
          <p:cNvSpPr txBox="true"/>
          <p:nvPr/>
        </p:nvSpPr>
        <p:spPr>
          <a:xfrm rot="0">
            <a:off x="426568" y="9213733"/>
            <a:ext cx="5808837" cy="809630"/>
          </a:xfrm>
          <a:prstGeom prst="rect">
            <a:avLst/>
          </a:prstGeom>
        </p:spPr>
        <p:txBody>
          <a:bodyPr anchor="t" rtlCol="false" tIns="0" lIns="0" bIns="0" rIns="0">
            <a:spAutoFit/>
          </a:bodyPr>
          <a:lstStyle/>
          <a:p>
            <a:pPr algn="l" marL="215846" indent="-107923" lvl="1">
              <a:lnSpc>
                <a:spcPts val="1349"/>
              </a:lnSpc>
              <a:buFont typeface="Arial"/>
              <a:buChar char="•"/>
            </a:pPr>
            <a:r>
              <a:rPr lang="en-US" sz="999" u="sng">
                <a:solidFill>
                  <a:srgbClr val="000000"/>
                </a:solidFill>
                <a:latin typeface="Helvetica World"/>
                <a:ea typeface="Helvetica World"/>
                <a:cs typeface="Helvetica World"/>
                <a:sym typeface="Helvetica World"/>
                <a:hlinkClick r:id="rId7" tooltip="https://www.ceren.fr/lenergie-et-le-batiment-les-donnees-chiffrees-pour-la-france-depuis-1950/"/>
              </a:rPr>
              <a:t>L’énergie et le bâtiment depuis 1950,</a:t>
            </a:r>
            <a:r>
              <a:rPr lang="en-US" sz="999">
                <a:solidFill>
                  <a:srgbClr val="000000"/>
                </a:solidFill>
                <a:latin typeface="Helvetica World"/>
                <a:ea typeface="Helvetica World"/>
                <a:cs typeface="Helvetica World"/>
                <a:sym typeface="Helvetica World"/>
                <a:hlinkClick r:id="rId8" tooltip="https://batizoom.ademe.fr/chiffres-cles/consommation-denergie"/>
              </a:rPr>
              <a:t> Ceren 2018</a:t>
            </a:r>
          </a:p>
          <a:p>
            <a:pPr algn="l" marL="215846" indent="-107923" lvl="1">
              <a:lnSpc>
                <a:spcPts val="1349"/>
              </a:lnSpc>
              <a:buFont typeface="Arial"/>
              <a:buChar char="•"/>
            </a:pPr>
            <a:r>
              <a:rPr lang="en-US" sz="999" u="sng">
                <a:solidFill>
                  <a:srgbClr val="000000"/>
                </a:solidFill>
                <a:latin typeface="Helvetica World"/>
                <a:ea typeface="Helvetica World"/>
                <a:cs typeface="Helvetica World"/>
                <a:sym typeface="Helvetica World"/>
                <a:hlinkClick r:id="rId9" tooltip="https://www.vie-publique.fr/eclairage/271540-la-politique-du-nucleaire-civil-chronologie-1952-2026"/>
              </a:rPr>
              <a:t>La politique du nucléaire civil : chronologie de 1952 à 2026,</a:t>
            </a:r>
            <a:r>
              <a:rPr lang="en-US" sz="999">
                <a:solidFill>
                  <a:srgbClr val="000000"/>
                </a:solidFill>
                <a:latin typeface="Helvetica World"/>
                <a:ea typeface="Helvetica World"/>
                <a:cs typeface="Helvetica World"/>
                <a:sym typeface="Helvetica World"/>
                <a:hlinkClick r:id="rId10" tooltip="https://batizoom.ademe.fr/chiffres-cles/consommation-denergie"/>
              </a:rPr>
              <a:t> Vie Publique2026</a:t>
            </a:r>
          </a:p>
          <a:p>
            <a:pPr algn="l" marL="215846" indent="-107923" lvl="1">
              <a:lnSpc>
                <a:spcPts val="1349"/>
              </a:lnSpc>
              <a:buFont typeface="Arial"/>
              <a:buChar char="•"/>
            </a:pPr>
            <a:r>
              <a:rPr lang="en-US" sz="999" u="sng">
                <a:solidFill>
                  <a:srgbClr val="000000"/>
                </a:solidFill>
                <a:latin typeface="Helvetica World"/>
                <a:ea typeface="Helvetica World"/>
                <a:cs typeface="Helvetica World"/>
                <a:sym typeface="Helvetica World"/>
                <a:hlinkClick r:id="rId11" tooltip="https://www.vie-publique.fr/parole-dexpert/288556-dependance-energetique-quelles-politiques-francaises-et-europeennes"/>
              </a:rPr>
              <a:t>Faire face à la dépendance énergétique</a:t>
            </a:r>
            <a:r>
              <a:rPr lang="en-US" sz="999" u="sng">
                <a:solidFill>
                  <a:srgbClr val="000000"/>
                </a:solidFill>
                <a:latin typeface="Helvetica World"/>
                <a:ea typeface="Helvetica World"/>
                <a:cs typeface="Helvetica World"/>
                <a:sym typeface="Helvetica World"/>
                <a:hlinkClick r:id="rId12" tooltip="https://batizoom.ademe.fr/chiffres-cles/consommation-denergie"/>
              </a:rPr>
              <a:t>,</a:t>
            </a:r>
            <a:r>
              <a:rPr lang="en-US" sz="999">
                <a:solidFill>
                  <a:srgbClr val="000000"/>
                </a:solidFill>
                <a:latin typeface="Helvetica World"/>
                <a:ea typeface="Helvetica World"/>
                <a:cs typeface="Helvetica World"/>
                <a:sym typeface="Helvetica World"/>
                <a:hlinkClick r:id="rId13" tooltip="https://batizoom.ademe.fr/chiffres-cles/consommation-denergie"/>
              </a:rPr>
              <a:t> Vie Publique 2023</a:t>
            </a:r>
          </a:p>
          <a:p>
            <a:pPr algn="l" marL="215846" indent="-107923" lvl="1">
              <a:lnSpc>
                <a:spcPts val="1349"/>
              </a:lnSpc>
              <a:buFont typeface="Arial"/>
              <a:buChar char="•"/>
            </a:pPr>
            <a:r>
              <a:rPr lang="en-US" sz="999" u="sng">
                <a:solidFill>
                  <a:srgbClr val="000000"/>
                </a:solidFill>
                <a:latin typeface="Helvetica World"/>
                <a:ea typeface="Helvetica World"/>
                <a:cs typeface="Helvetica World"/>
                <a:sym typeface="Helvetica World"/>
                <a:hlinkClick r:id="rId14" tooltip="https://www.statistiques.developpement-durable.gouv.fr/edition-numerique/chiffres-cles-du-climat/fr/14-emissions-de-ges-du-residentiel"/>
              </a:rPr>
              <a:t>Chiffres clés du climat</a:t>
            </a:r>
            <a:r>
              <a:rPr lang="en-US" sz="999">
                <a:solidFill>
                  <a:srgbClr val="000000"/>
                </a:solidFill>
                <a:latin typeface="Helvetica World"/>
                <a:ea typeface="Helvetica World"/>
                <a:cs typeface="Helvetica World"/>
                <a:sym typeface="Helvetica World"/>
                <a:hlinkClick r:id="rId15" tooltip="https://batizoom.ademe.fr/chiffres-cles/emissions-de-ges"/>
              </a:rPr>
              <a:t>, SDES 2025</a:t>
            </a:r>
          </a:p>
          <a:p>
            <a:pPr algn="l" marL="215846" indent="-107923" lvl="1">
              <a:lnSpc>
                <a:spcPts val="1349"/>
              </a:lnSpc>
              <a:buFont typeface="Arial"/>
              <a:buChar char="•"/>
            </a:pPr>
            <a:r>
              <a:rPr lang="en-US" sz="999" u="sng">
                <a:solidFill>
                  <a:srgbClr val="000000"/>
                </a:solidFill>
                <a:latin typeface="Helvetica World"/>
                <a:ea typeface="Helvetica World"/>
                <a:cs typeface="Helvetica World"/>
                <a:sym typeface="Helvetica World"/>
                <a:hlinkClick r:id="rId16" tooltip="https://batizoom.ademe.fr/chiffres-cles/emissions-de-ges"/>
              </a:rPr>
              <a:t>Émissions de Gaz à Effet de Serre (GES),</a:t>
            </a:r>
            <a:r>
              <a:rPr lang="en-US" sz="999">
                <a:solidFill>
                  <a:srgbClr val="000000"/>
                </a:solidFill>
                <a:latin typeface="Helvetica World"/>
                <a:ea typeface="Helvetica World"/>
                <a:cs typeface="Helvetica World"/>
                <a:sym typeface="Helvetica World"/>
              </a:rPr>
              <a:t> BatiZoom 2025</a:t>
            </a:r>
          </a:p>
        </p:txBody>
      </p:sp>
      <p:sp>
        <p:nvSpPr>
          <p:cNvPr name="TextBox 16" id="16"/>
          <p:cNvSpPr txBox="true"/>
          <p:nvPr/>
        </p:nvSpPr>
        <p:spPr>
          <a:xfrm rot="0">
            <a:off x="7280265" y="3501035"/>
            <a:ext cx="2573792" cy="816609"/>
          </a:xfrm>
          <a:prstGeom prst="rect">
            <a:avLst/>
          </a:prstGeom>
        </p:spPr>
        <p:txBody>
          <a:bodyPr anchor="t" rtlCol="false" tIns="0" lIns="0" bIns="0" rIns="0">
            <a:spAutoFit/>
          </a:bodyPr>
          <a:lstStyle/>
          <a:p>
            <a:pPr algn="ctr">
              <a:lnSpc>
                <a:spcPts val="2240"/>
              </a:lnSpc>
            </a:pPr>
            <a:r>
              <a:rPr lang="en-US" sz="1600" spc="-46">
                <a:solidFill>
                  <a:srgbClr val="000000"/>
                </a:solidFill>
                <a:latin typeface="Open Sans 1"/>
                <a:ea typeface="Open Sans 1"/>
                <a:cs typeface="Open Sans 1"/>
                <a:sym typeface="Open Sans 1"/>
              </a:rPr>
              <a:t>Consommation de</a:t>
            </a:r>
          </a:p>
          <a:p>
            <a:pPr algn="ctr">
              <a:lnSpc>
                <a:spcPts val="2240"/>
              </a:lnSpc>
            </a:pPr>
            <a:r>
              <a:rPr lang="en-US" sz="1600" spc="-46">
                <a:solidFill>
                  <a:srgbClr val="000000"/>
                </a:solidFill>
                <a:latin typeface="Open Sans 1"/>
                <a:ea typeface="Open Sans 1"/>
                <a:cs typeface="Open Sans 1"/>
                <a:sym typeface="Open Sans 1"/>
              </a:rPr>
              <a:t>chauffage des</a:t>
            </a:r>
          </a:p>
          <a:p>
            <a:pPr algn="ctr">
              <a:lnSpc>
                <a:spcPts val="2240"/>
              </a:lnSpc>
            </a:pPr>
            <a:r>
              <a:rPr lang="en-US" sz="1600" spc="-46">
                <a:solidFill>
                  <a:srgbClr val="000000"/>
                </a:solidFill>
                <a:latin typeface="Open Sans 1"/>
                <a:ea typeface="Open Sans 1"/>
                <a:cs typeface="Open Sans 1"/>
                <a:sym typeface="Open Sans 1"/>
              </a:rPr>
              <a:t>logements</a:t>
            </a:r>
          </a:p>
        </p:txBody>
      </p:sp>
      <p:sp>
        <p:nvSpPr>
          <p:cNvPr name="TextBox 17" id="17"/>
          <p:cNvSpPr txBox="true"/>
          <p:nvPr/>
        </p:nvSpPr>
        <p:spPr>
          <a:xfrm rot="0">
            <a:off x="9144000" y="4531996"/>
            <a:ext cx="2573792" cy="611504"/>
          </a:xfrm>
          <a:prstGeom prst="rect">
            <a:avLst/>
          </a:prstGeom>
        </p:spPr>
        <p:txBody>
          <a:bodyPr anchor="t" rtlCol="false" tIns="0" lIns="0" bIns="0" rIns="0">
            <a:spAutoFit/>
          </a:bodyPr>
          <a:lstStyle/>
          <a:p>
            <a:pPr algn="ctr">
              <a:lnSpc>
                <a:spcPts val="2520"/>
              </a:lnSpc>
            </a:pPr>
            <a:r>
              <a:rPr lang="en-US" sz="1800" spc="-52">
                <a:solidFill>
                  <a:srgbClr val="000000"/>
                </a:solidFill>
                <a:latin typeface="Open Sans 1"/>
                <a:ea typeface="Open Sans 1"/>
                <a:cs typeface="Open Sans 1"/>
                <a:sym typeface="Open Sans 1"/>
              </a:rPr>
              <a:t>Émissions</a:t>
            </a:r>
          </a:p>
          <a:p>
            <a:pPr algn="ctr">
              <a:lnSpc>
                <a:spcPts val="2520"/>
              </a:lnSpc>
            </a:pPr>
            <a:r>
              <a:rPr lang="en-US" sz="1800" spc="-52">
                <a:solidFill>
                  <a:srgbClr val="000000"/>
                </a:solidFill>
                <a:latin typeface="Open Sans 1"/>
                <a:ea typeface="Open Sans 1"/>
                <a:cs typeface="Open Sans 1"/>
                <a:sym typeface="Open Sans 1"/>
              </a:rPr>
              <a:t>résidentielles</a:t>
            </a:r>
          </a:p>
        </p:txBody>
      </p:sp>
      <p:sp>
        <p:nvSpPr>
          <p:cNvPr name="TextBox 18" id="18"/>
          <p:cNvSpPr txBox="true"/>
          <p:nvPr/>
        </p:nvSpPr>
        <p:spPr>
          <a:xfrm rot="0">
            <a:off x="8185953" y="6162675"/>
            <a:ext cx="1916094" cy="611504"/>
          </a:xfrm>
          <a:prstGeom prst="rect">
            <a:avLst/>
          </a:prstGeom>
        </p:spPr>
        <p:txBody>
          <a:bodyPr anchor="t" rtlCol="false" tIns="0" lIns="0" bIns="0" rIns="0">
            <a:spAutoFit/>
          </a:bodyPr>
          <a:lstStyle/>
          <a:p>
            <a:pPr algn="ctr">
              <a:lnSpc>
                <a:spcPts val="2520"/>
              </a:lnSpc>
            </a:pPr>
            <a:r>
              <a:rPr lang="en-US" sz="1800" spc="-52">
                <a:solidFill>
                  <a:srgbClr val="000000"/>
                </a:solidFill>
                <a:latin typeface="Open Sans 1"/>
                <a:ea typeface="Open Sans 1"/>
                <a:cs typeface="Open Sans 1"/>
                <a:sym typeface="Open Sans 1"/>
              </a:rPr>
              <a:t>Émissions tertiaires</a:t>
            </a:r>
          </a:p>
        </p:txBody>
      </p:sp>
      <p:sp>
        <p:nvSpPr>
          <p:cNvPr name="TextBox 19" id="19"/>
          <p:cNvSpPr txBox="true"/>
          <p:nvPr/>
        </p:nvSpPr>
        <p:spPr>
          <a:xfrm rot="0">
            <a:off x="9478886" y="7811794"/>
            <a:ext cx="1916094" cy="297179"/>
          </a:xfrm>
          <a:prstGeom prst="rect">
            <a:avLst/>
          </a:prstGeom>
        </p:spPr>
        <p:txBody>
          <a:bodyPr anchor="t" rtlCol="false" tIns="0" lIns="0" bIns="0" rIns="0">
            <a:spAutoFit/>
          </a:bodyPr>
          <a:lstStyle/>
          <a:p>
            <a:pPr algn="ctr">
              <a:lnSpc>
                <a:spcPts val="2520"/>
              </a:lnSpc>
            </a:pPr>
            <a:r>
              <a:rPr lang="en-US" sz="1800" spc="-52">
                <a:solidFill>
                  <a:srgbClr val="000000"/>
                </a:solidFill>
                <a:latin typeface="Open Sans 1"/>
                <a:ea typeface="Open Sans 1"/>
                <a:cs typeface="Open Sans 1"/>
                <a:sym typeface="Open Sans 1"/>
              </a:rPr>
              <a:t>Surfaces chauffées</a:t>
            </a:r>
          </a:p>
        </p:txBody>
      </p:sp>
      <p:sp>
        <p:nvSpPr>
          <p:cNvPr name="TextBox 20" id="20"/>
          <p:cNvSpPr txBox="true"/>
          <p:nvPr/>
        </p:nvSpPr>
        <p:spPr>
          <a:xfrm rot="0">
            <a:off x="17037987" y="9581762"/>
            <a:ext cx="251860" cy="290069"/>
          </a:xfrm>
          <a:prstGeom prst="rect">
            <a:avLst/>
          </a:prstGeom>
        </p:spPr>
        <p:txBody>
          <a:bodyPr anchor="t" rtlCol="false" tIns="0" lIns="0" bIns="0" rIns="0" wrap="none">
            <a:spAutoFit/>
          </a:bodyPr>
          <a:lstStyle/>
          <a:p>
            <a:pPr algn="ctr">
              <a:lnSpc>
                <a:spcPts val="2427"/>
              </a:lnSpc>
              <a:spcBef>
                <a:spcPct val="0"/>
              </a:spcBef>
            </a:pPr>
            <a:r>
              <a:rPr lang="en-US" sz="1733">
                <a:solidFill>
                  <a:srgbClr val="000000"/>
                </a:solidFill>
                <a:latin typeface="Open Sans 1"/>
                <a:ea typeface="Open Sans 1"/>
                <a:cs typeface="Open Sans 1"/>
                <a:sym typeface="Open Sans 1"/>
              </a:rPr>
              <a:t>10</a:t>
            </a:r>
          </a:p>
        </p:txBody>
      </p:sp>
    </p:spTree>
  </p:cSld>
  <p:clrMapOvr>
    <a:masterClrMapping/>
  </p:clrMapOvr>
  <p:transition spd="fast">
    <p:fade/>
  </p:transition>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901762"/>
            <a:chOff x="0" y="0"/>
            <a:chExt cx="18288000" cy="1901762"/>
          </a:xfrm>
        </p:grpSpPr>
        <p:sp>
          <p:nvSpPr>
            <p:cNvPr name="Freeform 3" id="3"/>
            <p:cNvSpPr/>
            <p:nvPr/>
          </p:nvSpPr>
          <p:spPr>
            <a:xfrm flipH="false" flipV="false" rot="0">
              <a:off x="0" y="0"/>
              <a:ext cx="18288000" cy="1901703"/>
            </a:xfrm>
            <a:custGeom>
              <a:avLst/>
              <a:gdLst/>
              <a:ahLst/>
              <a:cxnLst/>
              <a:rect r="r" b="b" t="t" l="l"/>
              <a:pathLst>
                <a:path h="1901703" w="18288000">
                  <a:moveTo>
                    <a:pt x="0" y="0"/>
                  </a:moveTo>
                  <a:lnTo>
                    <a:pt x="0" y="1901703"/>
                  </a:lnTo>
                  <a:lnTo>
                    <a:pt x="18288000" y="1901703"/>
                  </a:lnTo>
                  <a:lnTo>
                    <a:pt x="18288000" y="0"/>
                  </a:lnTo>
                  <a:close/>
                </a:path>
              </a:pathLst>
            </a:custGeom>
            <a:solidFill>
              <a:srgbClr val="CCDBDC"/>
            </a:solidFill>
          </p:spPr>
        </p:sp>
      </p:grpSp>
      <p:grpSp>
        <p:nvGrpSpPr>
          <p:cNvPr name="Group 4" id="4"/>
          <p:cNvGrpSpPr/>
          <p:nvPr/>
        </p:nvGrpSpPr>
        <p:grpSpPr>
          <a:xfrm rot="0">
            <a:off x="598780" y="4401436"/>
            <a:ext cx="7191394" cy="3600450"/>
            <a:chOff x="0" y="0"/>
            <a:chExt cx="9588525" cy="4800600"/>
          </a:xfrm>
        </p:grpSpPr>
        <p:sp>
          <p:nvSpPr>
            <p:cNvPr name="Freeform 5" id="5"/>
            <p:cNvSpPr/>
            <p:nvPr/>
          </p:nvSpPr>
          <p:spPr>
            <a:xfrm flipH="false" flipV="false" rot="0">
              <a:off x="0" y="0"/>
              <a:ext cx="9588500" cy="4800600"/>
            </a:xfrm>
            <a:custGeom>
              <a:avLst/>
              <a:gdLst/>
              <a:ahLst/>
              <a:cxnLst/>
              <a:rect r="r" b="b" t="t" l="l"/>
              <a:pathLst>
                <a:path h="4800600" w="9588500">
                  <a:moveTo>
                    <a:pt x="0" y="0"/>
                  </a:moveTo>
                  <a:lnTo>
                    <a:pt x="9588500" y="0"/>
                  </a:lnTo>
                  <a:lnTo>
                    <a:pt x="9588500" y="4800600"/>
                  </a:lnTo>
                  <a:lnTo>
                    <a:pt x="0" y="4800600"/>
                  </a:lnTo>
                  <a:lnTo>
                    <a:pt x="0" y="0"/>
                  </a:lnTo>
                  <a:close/>
                </a:path>
              </a:pathLst>
            </a:custGeom>
            <a:blipFill>
              <a:blip r:embed="rId2"/>
              <a:stretch>
                <a:fillRect l="0" t="0" r="0" b="0"/>
              </a:stretch>
            </a:blipFill>
          </p:spPr>
        </p:sp>
      </p:grpSp>
      <p:grpSp>
        <p:nvGrpSpPr>
          <p:cNvPr name="Group 6" id="6"/>
          <p:cNvGrpSpPr/>
          <p:nvPr/>
        </p:nvGrpSpPr>
        <p:grpSpPr>
          <a:xfrm rot="0">
            <a:off x="10635510" y="3256759"/>
            <a:ext cx="6772256" cy="4000500"/>
            <a:chOff x="0" y="0"/>
            <a:chExt cx="9029675" cy="5334000"/>
          </a:xfrm>
        </p:grpSpPr>
        <p:sp>
          <p:nvSpPr>
            <p:cNvPr name="Freeform 7" id="7"/>
            <p:cNvSpPr/>
            <p:nvPr/>
          </p:nvSpPr>
          <p:spPr>
            <a:xfrm flipH="false" flipV="false" rot="0">
              <a:off x="0" y="0"/>
              <a:ext cx="9029700" cy="5334000"/>
            </a:xfrm>
            <a:custGeom>
              <a:avLst/>
              <a:gdLst/>
              <a:ahLst/>
              <a:cxnLst/>
              <a:rect r="r" b="b" t="t" l="l"/>
              <a:pathLst>
                <a:path h="5334000" w="9029700">
                  <a:moveTo>
                    <a:pt x="0" y="0"/>
                  </a:moveTo>
                  <a:lnTo>
                    <a:pt x="9029700" y="0"/>
                  </a:lnTo>
                  <a:lnTo>
                    <a:pt x="9029700" y="5334000"/>
                  </a:lnTo>
                  <a:lnTo>
                    <a:pt x="0" y="5334000"/>
                  </a:lnTo>
                  <a:lnTo>
                    <a:pt x="0" y="0"/>
                  </a:lnTo>
                  <a:close/>
                </a:path>
              </a:pathLst>
            </a:custGeom>
            <a:blipFill>
              <a:blip r:embed="rId3"/>
              <a:stretch>
                <a:fillRect l="0" t="0" r="0" b="0"/>
              </a:stretch>
            </a:blipFill>
          </p:spPr>
        </p:sp>
      </p:grpSp>
      <p:sp>
        <p:nvSpPr>
          <p:cNvPr name="TextBox 8" id="8"/>
          <p:cNvSpPr txBox="true"/>
          <p:nvPr/>
        </p:nvSpPr>
        <p:spPr>
          <a:xfrm rot="0">
            <a:off x="370970" y="525761"/>
            <a:ext cx="8256213" cy="1189444"/>
          </a:xfrm>
          <a:prstGeom prst="rect">
            <a:avLst/>
          </a:prstGeom>
        </p:spPr>
        <p:txBody>
          <a:bodyPr anchor="t" rtlCol="false" tIns="0" lIns="0" bIns="0" rIns="0">
            <a:spAutoFit/>
          </a:bodyPr>
          <a:lstStyle/>
          <a:p>
            <a:pPr algn="l">
              <a:lnSpc>
                <a:spcPts val="9256"/>
              </a:lnSpc>
            </a:pPr>
            <a:r>
              <a:rPr lang="en-US" b="true" sz="6612">
                <a:solidFill>
                  <a:srgbClr val="FFFFFF"/>
                </a:solidFill>
                <a:latin typeface="Helvetica World Bold"/>
                <a:ea typeface="Helvetica World Bold"/>
                <a:cs typeface="Helvetica World Bold"/>
                <a:sym typeface="Helvetica World Bold"/>
              </a:rPr>
              <a:t>ARTIFICIALISATION</a:t>
            </a:r>
          </a:p>
        </p:txBody>
      </p:sp>
      <p:sp>
        <p:nvSpPr>
          <p:cNvPr name="TextBox 9" id="9"/>
          <p:cNvSpPr txBox="true"/>
          <p:nvPr/>
        </p:nvSpPr>
        <p:spPr>
          <a:xfrm rot="0">
            <a:off x="10848632" y="8290817"/>
            <a:ext cx="6475695" cy="784317"/>
          </a:xfrm>
          <a:prstGeom prst="rect">
            <a:avLst/>
          </a:prstGeom>
        </p:spPr>
        <p:txBody>
          <a:bodyPr anchor="t" rtlCol="false" tIns="0" lIns="0" bIns="0" rIns="0">
            <a:spAutoFit/>
          </a:bodyPr>
          <a:lstStyle/>
          <a:p>
            <a:pPr algn="ctr">
              <a:lnSpc>
                <a:spcPts val="3075"/>
              </a:lnSpc>
            </a:pPr>
            <a:r>
              <a:rPr lang="en-US" b="true" sz="2199">
                <a:solidFill>
                  <a:srgbClr val="000000"/>
                </a:solidFill>
                <a:latin typeface="Helvetica World Bold"/>
                <a:ea typeface="Helvetica World Bold"/>
                <a:cs typeface="Helvetica World Bold"/>
                <a:sym typeface="Helvetica World Bold"/>
              </a:rPr>
              <a:t>46 millions de m² surface de plancher</a:t>
            </a:r>
            <a:r>
              <a:rPr lang="en-US" sz="2199">
                <a:solidFill>
                  <a:srgbClr val="000000"/>
                </a:solidFill>
                <a:latin typeface="Helvetica World"/>
                <a:ea typeface="Helvetica World"/>
                <a:cs typeface="Helvetica World"/>
                <a:sym typeface="Helvetica World"/>
              </a:rPr>
              <a:t> entraînent l’artificialisation de </a:t>
            </a:r>
            <a:r>
              <a:rPr lang="en-US" sz="2199">
                <a:solidFill>
                  <a:srgbClr val="139CAF"/>
                </a:solidFill>
                <a:latin typeface="Helvetica World"/>
                <a:ea typeface="Helvetica World"/>
                <a:cs typeface="Helvetica World"/>
                <a:sym typeface="Helvetica World"/>
              </a:rPr>
              <a:t>20 000 hectares</a:t>
            </a:r>
            <a:r>
              <a:rPr lang="en-US" sz="2199">
                <a:solidFill>
                  <a:srgbClr val="000000"/>
                </a:solidFill>
                <a:latin typeface="Helvetica World"/>
                <a:ea typeface="Helvetica World"/>
                <a:cs typeface="Helvetica World"/>
                <a:sym typeface="Helvetica World"/>
              </a:rPr>
              <a:t> </a:t>
            </a:r>
          </a:p>
        </p:txBody>
      </p:sp>
      <p:grpSp>
        <p:nvGrpSpPr>
          <p:cNvPr name="Group 10" id="10"/>
          <p:cNvGrpSpPr/>
          <p:nvPr/>
        </p:nvGrpSpPr>
        <p:grpSpPr>
          <a:xfrm rot="0">
            <a:off x="8432421" y="2470070"/>
            <a:ext cx="2080993" cy="2080993"/>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123825" cap="sq">
              <a:solidFill>
                <a:srgbClr val="388FB7"/>
              </a:solidFill>
              <a:prstDash val="solid"/>
              <a:miter/>
            </a:ln>
          </p:spPr>
        </p:sp>
        <p:sp>
          <p:nvSpPr>
            <p:cNvPr name="TextBox 12" id="12"/>
            <p:cNvSpPr txBox="true"/>
            <p:nvPr/>
          </p:nvSpPr>
          <p:spPr>
            <a:xfrm>
              <a:off x="76200" y="38100"/>
              <a:ext cx="660400" cy="698500"/>
            </a:xfrm>
            <a:prstGeom prst="rect">
              <a:avLst/>
            </a:prstGeom>
          </p:spPr>
          <p:txBody>
            <a:bodyPr anchor="ctr" rtlCol="false" tIns="50800" lIns="50800" bIns="50800" rIns="50800"/>
            <a:lstStyle/>
            <a:p>
              <a:pPr algn="ctr">
                <a:lnSpc>
                  <a:spcPts val="2239"/>
                </a:lnSpc>
              </a:pPr>
            </a:p>
          </p:txBody>
        </p:sp>
      </p:grpSp>
      <p:sp>
        <p:nvSpPr>
          <p:cNvPr name="TextBox 13" id="13"/>
          <p:cNvSpPr txBox="true"/>
          <p:nvPr/>
        </p:nvSpPr>
        <p:spPr>
          <a:xfrm rot="0">
            <a:off x="8894769" y="2667249"/>
            <a:ext cx="1156297" cy="746131"/>
          </a:xfrm>
          <a:prstGeom prst="rect">
            <a:avLst/>
          </a:prstGeom>
        </p:spPr>
        <p:txBody>
          <a:bodyPr anchor="t" rtlCol="false" tIns="0" lIns="0" bIns="0" rIns="0">
            <a:spAutoFit/>
          </a:bodyPr>
          <a:lstStyle/>
          <a:p>
            <a:pPr algn="just">
              <a:lnSpc>
                <a:spcPts val="5599"/>
              </a:lnSpc>
            </a:pPr>
            <a:r>
              <a:rPr lang="en-US" b="true" sz="3999">
                <a:solidFill>
                  <a:srgbClr val="139CAF"/>
                </a:solidFill>
                <a:latin typeface="Helvetica World Bold"/>
                <a:ea typeface="Helvetica World Bold"/>
                <a:cs typeface="Helvetica World Bold"/>
                <a:sym typeface="Helvetica World Bold"/>
              </a:rPr>
              <a:t>63%</a:t>
            </a:r>
          </a:p>
        </p:txBody>
      </p:sp>
      <p:sp>
        <p:nvSpPr>
          <p:cNvPr name="TextBox 14" id="14"/>
          <p:cNvSpPr txBox="true"/>
          <p:nvPr/>
        </p:nvSpPr>
        <p:spPr>
          <a:xfrm rot="0">
            <a:off x="210760" y="9358732"/>
            <a:ext cx="540468" cy="171079"/>
          </a:xfrm>
          <a:prstGeom prst="rect">
            <a:avLst/>
          </a:prstGeom>
        </p:spPr>
        <p:txBody>
          <a:bodyPr anchor="t" rtlCol="false" tIns="0" lIns="0" bIns="0" rIns="0">
            <a:spAutoFit/>
          </a:bodyPr>
          <a:lstStyle/>
          <a:p>
            <a:pPr algn="l">
              <a:lnSpc>
                <a:spcPts val="1399"/>
              </a:lnSpc>
            </a:pPr>
            <a:r>
              <a:rPr lang="en-US" sz="999">
                <a:solidFill>
                  <a:srgbClr val="000000"/>
                </a:solidFill>
                <a:latin typeface="Helvetica World"/>
                <a:ea typeface="Helvetica World"/>
                <a:cs typeface="Helvetica World"/>
                <a:sym typeface="Helvetica World"/>
              </a:rPr>
              <a:t>So</a:t>
            </a:r>
            <a:r>
              <a:rPr lang="en-US" sz="999">
                <a:solidFill>
                  <a:srgbClr val="000000"/>
                </a:solidFill>
                <a:latin typeface="Helvetica World"/>
                <a:ea typeface="Helvetica World"/>
                <a:cs typeface="Helvetica World"/>
                <a:sym typeface="Helvetica World"/>
                <a:hlinkClick r:id="rId4" tooltip="https://www.insee.fr/fr/statistiques/5400123"/>
              </a:rPr>
              <a:t>urces :</a:t>
            </a:r>
          </a:p>
        </p:txBody>
      </p:sp>
      <p:sp>
        <p:nvSpPr>
          <p:cNvPr name="TextBox 15" id="15"/>
          <p:cNvSpPr txBox="true"/>
          <p:nvPr/>
        </p:nvSpPr>
        <p:spPr>
          <a:xfrm rot="0">
            <a:off x="426568" y="9530182"/>
            <a:ext cx="7159428" cy="485780"/>
          </a:xfrm>
          <a:prstGeom prst="rect">
            <a:avLst/>
          </a:prstGeom>
        </p:spPr>
        <p:txBody>
          <a:bodyPr anchor="t" rtlCol="false" tIns="0" lIns="0" bIns="0" rIns="0">
            <a:spAutoFit/>
          </a:bodyPr>
          <a:lstStyle/>
          <a:p>
            <a:pPr algn="l" marL="215846" indent="-107923" lvl="1">
              <a:lnSpc>
                <a:spcPts val="1349"/>
              </a:lnSpc>
              <a:buFont typeface="Arial"/>
              <a:buChar char="•"/>
            </a:pPr>
            <a:r>
              <a:rPr lang="en-US" sz="999" u="sng">
                <a:solidFill>
                  <a:srgbClr val="000000"/>
                </a:solidFill>
                <a:latin typeface="Helvetica World"/>
                <a:ea typeface="Helvetica World"/>
                <a:cs typeface="Helvetica World"/>
                <a:sym typeface="Helvetica World"/>
                <a:hlinkClick r:id="rId5" tooltip="https://www.insee.fr/fr/statistiques/5400123"/>
              </a:rPr>
              <a:t>50 ans d’évolution des résidences principales : des logements plus grands et moins peuplés,</a:t>
            </a:r>
            <a:r>
              <a:rPr lang="en-US" sz="999" u="sng">
                <a:solidFill>
                  <a:srgbClr val="000000"/>
                </a:solidFill>
                <a:latin typeface="Helvetica World"/>
                <a:ea typeface="Helvetica World"/>
                <a:cs typeface="Helvetica World"/>
                <a:sym typeface="Helvetica World"/>
                <a:hlinkClick r:id="rId6" tooltip="https://www.ceren.fr/lenergie-et-le-batiment-les-donnees-chiffrees-pour-la-france-depuis-1950/"/>
              </a:rPr>
              <a:t> Chantal Brutel (Insee) 2021</a:t>
            </a:r>
          </a:p>
          <a:p>
            <a:pPr algn="l" marL="215846" indent="-107923" lvl="1">
              <a:lnSpc>
                <a:spcPts val="1349"/>
              </a:lnSpc>
              <a:buFont typeface="Arial"/>
              <a:buChar char="•"/>
            </a:pPr>
            <a:r>
              <a:rPr lang="en-US" sz="999" u="sng">
                <a:solidFill>
                  <a:srgbClr val="000000"/>
                </a:solidFill>
                <a:latin typeface="Helvetica World"/>
                <a:ea typeface="Helvetica World"/>
                <a:cs typeface="Helvetica World"/>
                <a:sym typeface="Helvetica World"/>
                <a:hlinkClick r:id="rId7" tooltip="https://agreste.agriculture.gouv.fr/agreste-web/download/publication/publie/Pri2501/Primeur2025-1_TERUTI.pdf"/>
              </a:rPr>
              <a:t>Sols artificialisés</a:t>
            </a:r>
            <a:r>
              <a:rPr lang="en-US" sz="999" u="sng">
                <a:solidFill>
                  <a:srgbClr val="000000"/>
                </a:solidFill>
                <a:latin typeface="Helvetica World"/>
                <a:ea typeface="Helvetica World"/>
                <a:cs typeface="Helvetica World"/>
                <a:sym typeface="Helvetica World"/>
                <a:hlinkClick r:id="rId8" tooltip="https://www.ceren.fr/lenergie-et-le-batiment-les-donnees-chiffrees-pour-la-france-depuis-1950/"/>
              </a:rPr>
              <a:t>, Agreste 2025</a:t>
            </a:r>
          </a:p>
          <a:p>
            <a:pPr algn="l" marL="215846" indent="-107923" lvl="1">
              <a:lnSpc>
                <a:spcPts val="1349"/>
              </a:lnSpc>
              <a:buFont typeface="Arial"/>
              <a:buChar char="•"/>
            </a:pPr>
            <a:r>
              <a:rPr lang="en-US" sz="999" u="sng">
                <a:solidFill>
                  <a:srgbClr val="000000"/>
                </a:solidFill>
                <a:latin typeface="Helvetica World"/>
                <a:ea typeface="Helvetica World"/>
                <a:cs typeface="Helvetica World"/>
                <a:sym typeface="Helvetica World"/>
                <a:hlinkClick r:id="rId9" tooltip="https://www.strategie-plan.gouv.fr/files/files/Publications/2024/Objectif%20z%C3%A9ro%20artificialisation%20nette%20des%20sols/fs-rapport-2019-artificialisation-juillet.pdf"/>
              </a:rPr>
              <a:t>Objectif « Zéro artificialisation nette» : quels leviers pour protéger les sols ?</a:t>
            </a:r>
            <a:r>
              <a:rPr lang="en-US" sz="999" u="sng">
                <a:solidFill>
                  <a:srgbClr val="000000"/>
                </a:solidFill>
                <a:latin typeface="Helvetica World"/>
                <a:ea typeface="Helvetica World"/>
                <a:cs typeface="Helvetica World"/>
                <a:sym typeface="Helvetica World"/>
                <a:hlinkClick r:id="rId10" tooltip="https://www.ceren.fr/lenergie-et-le-batiment-les-donnees-chiffrees-pour-la-france-depuis-1950/"/>
              </a:rPr>
              <a:t>, France Stratégie 2019</a:t>
            </a:r>
          </a:p>
        </p:txBody>
      </p:sp>
      <p:grpSp>
        <p:nvGrpSpPr>
          <p:cNvPr name="Group 16" id="16"/>
          <p:cNvGrpSpPr/>
          <p:nvPr/>
        </p:nvGrpSpPr>
        <p:grpSpPr>
          <a:xfrm rot="0">
            <a:off x="6076540" y="2470070"/>
            <a:ext cx="2233786" cy="2233786"/>
            <a:chOff x="0" y="0"/>
            <a:chExt cx="812800" cy="812800"/>
          </a:xfrm>
        </p:grpSpPr>
        <p:sp>
          <p:nvSpPr>
            <p:cNvPr name="Freeform 17" id="1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1C9D4"/>
            </a:solidFill>
          </p:spPr>
        </p:sp>
        <p:sp>
          <p:nvSpPr>
            <p:cNvPr name="TextBox 18" id="18"/>
            <p:cNvSpPr txBox="true"/>
            <p:nvPr/>
          </p:nvSpPr>
          <p:spPr>
            <a:xfrm>
              <a:off x="76200" y="38100"/>
              <a:ext cx="660400" cy="698500"/>
            </a:xfrm>
            <a:prstGeom prst="rect">
              <a:avLst/>
            </a:prstGeom>
          </p:spPr>
          <p:txBody>
            <a:bodyPr anchor="ctr" rtlCol="false" tIns="50800" lIns="50800" bIns="50800" rIns="50800"/>
            <a:lstStyle/>
            <a:p>
              <a:pPr algn="ctr">
                <a:lnSpc>
                  <a:spcPts val="2239"/>
                </a:lnSpc>
              </a:pPr>
            </a:p>
          </p:txBody>
        </p:sp>
      </p:grpSp>
      <p:sp>
        <p:nvSpPr>
          <p:cNvPr name="TextBox 19" id="19"/>
          <p:cNvSpPr txBox="true"/>
          <p:nvPr/>
        </p:nvSpPr>
        <p:spPr>
          <a:xfrm rot="0">
            <a:off x="6238661" y="2570409"/>
            <a:ext cx="1909543" cy="930288"/>
          </a:xfrm>
          <a:prstGeom prst="rect">
            <a:avLst/>
          </a:prstGeom>
        </p:spPr>
        <p:txBody>
          <a:bodyPr anchor="t" rtlCol="false" tIns="0" lIns="0" bIns="0" rIns="0">
            <a:spAutoFit/>
          </a:bodyPr>
          <a:lstStyle/>
          <a:p>
            <a:pPr algn="ctr">
              <a:lnSpc>
                <a:spcPts val="6999"/>
              </a:lnSpc>
            </a:pPr>
            <a:r>
              <a:rPr lang="en-US" b="true" sz="4999">
                <a:solidFill>
                  <a:srgbClr val="FFFFFF"/>
                </a:solidFill>
                <a:latin typeface="Helvetica World Bold"/>
                <a:ea typeface="Helvetica World Bold"/>
                <a:cs typeface="Helvetica World Bold"/>
                <a:sym typeface="Helvetica World Bold"/>
              </a:rPr>
              <a:t>1,4</a:t>
            </a:r>
            <a:r>
              <a:rPr lang="en-US" b="true" sz="4999">
                <a:solidFill>
                  <a:srgbClr val="FFFFFF"/>
                </a:solidFill>
                <a:latin typeface="Helvetica World Bold"/>
                <a:ea typeface="Helvetica World Bold"/>
                <a:cs typeface="Helvetica World Bold"/>
                <a:sym typeface="Helvetica World Bold"/>
              </a:rPr>
              <a:t>%</a:t>
            </a:r>
          </a:p>
        </p:txBody>
      </p:sp>
      <p:sp>
        <p:nvSpPr>
          <p:cNvPr name="TextBox 20" id="20"/>
          <p:cNvSpPr txBox="true"/>
          <p:nvPr/>
        </p:nvSpPr>
        <p:spPr>
          <a:xfrm rot="0">
            <a:off x="6137767" y="3566423"/>
            <a:ext cx="2111330" cy="871219"/>
          </a:xfrm>
          <a:prstGeom prst="rect">
            <a:avLst/>
          </a:prstGeom>
        </p:spPr>
        <p:txBody>
          <a:bodyPr anchor="t" rtlCol="false" tIns="0" lIns="0" bIns="0" rIns="0">
            <a:spAutoFit/>
          </a:bodyPr>
          <a:lstStyle/>
          <a:p>
            <a:pPr algn="ctr">
              <a:lnSpc>
                <a:spcPts val="2380"/>
              </a:lnSpc>
            </a:pPr>
            <a:r>
              <a:rPr lang="en-US" sz="1700" spc="-49">
                <a:solidFill>
                  <a:srgbClr val="000000"/>
                </a:solidFill>
                <a:latin typeface="Open Sans 1"/>
                <a:ea typeface="Open Sans 1"/>
                <a:cs typeface="Open Sans 1"/>
                <a:sym typeface="Open Sans 1"/>
              </a:rPr>
              <a:t>Accroissement des</a:t>
            </a:r>
          </a:p>
          <a:p>
            <a:pPr algn="ctr">
              <a:lnSpc>
                <a:spcPts val="2380"/>
              </a:lnSpc>
            </a:pPr>
            <a:r>
              <a:rPr lang="en-US" sz="1700" spc="-49">
                <a:solidFill>
                  <a:srgbClr val="000000"/>
                </a:solidFill>
                <a:latin typeface="Open Sans 1"/>
                <a:ea typeface="Open Sans 1"/>
                <a:cs typeface="Open Sans 1"/>
                <a:sym typeface="Open Sans 1"/>
              </a:rPr>
              <a:t>espaces artificialisés</a:t>
            </a:r>
          </a:p>
          <a:p>
            <a:pPr algn="ctr">
              <a:lnSpc>
                <a:spcPts val="2380"/>
              </a:lnSpc>
            </a:pPr>
            <a:r>
              <a:rPr lang="en-US" sz="1700" spc="-49">
                <a:solidFill>
                  <a:srgbClr val="000000"/>
                </a:solidFill>
                <a:latin typeface="Open Sans 1"/>
                <a:ea typeface="Open Sans 1"/>
                <a:cs typeface="Open Sans 1"/>
                <a:sym typeface="Open Sans 1"/>
              </a:rPr>
              <a:t>par an</a:t>
            </a:r>
          </a:p>
        </p:txBody>
      </p:sp>
      <p:sp>
        <p:nvSpPr>
          <p:cNvPr name="TextBox 21" id="21"/>
          <p:cNvSpPr txBox="true"/>
          <p:nvPr/>
        </p:nvSpPr>
        <p:spPr>
          <a:xfrm rot="0">
            <a:off x="8402084" y="3384806"/>
            <a:ext cx="2111330" cy="816609"/>
          </a:xfrm>
          <a:prstGeom prst="rect">
            <a:avLst/>
          </a:prstGeom>
        </p:spPr>
        <p:txBody>
          <a:bodyPr anchor="t" rtlCol="false" tIns="0" lIns="0" bIns="0" rIns="0">
            <a:spAutoFit/>
          </a:bodyPr>
          <a:lstStyle/>
          <a:p>
            <a:pPr algn="ctr">
              <a:lnSpc>
                <a:spcPts val="2240"/>
              </a:lnSpc>
            </a:pPr>
            <a:r>
              <a:rPr lang="en-US" sz="1600" spc="-46">
                <a:solidFill>
                  <a:srgbClr val="000000"/>
                </a:solidFill>
                <a:latin typeface="Open Sans 1"/>
                <a:ea typeface="Open Sans 1"/>
                <a:cs typeface="Open Sans 1"/>
                <a:sym typeface="Open Sans 1"/>
              </a:rPr>
              <a:t>Consommation</a:t>
            </a:r>
          </a:p>
          <a:p>
            <a:pPr algn="ctr">
              <a:lnSpc>
                <a:spcPts val="2240"/>
              </a:lnSpc>
            </a:pPr>
            <a:r>
              <a:rPr lang="en-US" sz="1600" spc="-46">
                <a:solidFill>
                  <a:srgbClr val="000000"/>
                </a:solidFill>
                <a:latin typeface="Open Sans 1"/>
                <a:ea typeface="Open Sans 1"/>
                <a:cs typeface="Open Sans 1"/>
                <a:sym typeface="Open Sans 1"/>
              </a:rPr>
              <a:t>d’espace pour le</a:t>
            </a:r>
          </a:p>
          <a:p>
            <a:pPr algn="ctr">
              <a:lnSpc>
                <a:spcPts val="2240"/>
              </a:lnSpc>
            </a:pPr>
            <a:r>
              <a:rPr lang="en-US" sz="1600" spc="-46">
                <a:solidFill>
                  <a:srgbClr val="000000"/>
                </a:solidFill>
                <a:latin typeface="Open Sans 1"/>
                <a:ea typeface="Open Sans 1"/>
                <a:cs typeface="Open Sans 1"/>
                <a:sym typeface="Open Sans 1"/>
              </a:rPr>
              <a:t>logement</a:t>
            </a:r>
          </a:p>
        </p:txBody>
      </p:sp>
      <p:grpSp>
        <p:nvGrpSpPr>
          <p:cNvPr name="Group 22" id="22"/>
          <p:cNvGrpSpPr/>
          <p:nvPr/>
        </p:nvGrpSpPr>
        <p:grpSpPr>
          <a:xfrm rot="0">
            <a:off x="8027107" y="5768100"/>
            <a:ext cx="2233786" cy="2233786"/>
            <a:chOff x="0" y="0"/>
            <a:chExt cx="812800" cy="812800"/>
          </a:xfrm>
        </p:grpSpPr>
        <p:sp>
          <p:nvSpPr>
            <p:cNvPr name="Freeform 23" id="2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88FB7"/>
            </a:solidFill>
          </p:spPr>
        </p:sp>
        <p:sp>
          <p:nvSpPr>
            <p:cNvPr name="TextBox 24" id="24"/>
            <p:cNvSpPr txBox="true"/>
            <p:nvPr/>
          </p:nvSpPr>
          <p:spPr>
            <a:xfrm>
              <a:off x="76200" y="38100"/>
              <a:ext cx="660400" cy="698500"/>
            </a:xfrm>
            <a:prstGeom prst="rect">
              <a:avLst/>
            </a:prstGeom>
          </p:spPr>
          <p:txBody>
            <a:bodyPr anchor="ctr" rtlCol="false" tIns="50800" lIns="50800" bIns="50800" rIns="50800"/>
            <a:lstStyle/>
            <a:p>
              <a:pPr algn="ctr">
                <a:lnSpc>
                  <a:spcPts val="2239"/>
                </a:lnSpc>
              </a:pPr>
            </a:p>
          </p:txBody>
        </p:sp>
      </p:grpSp>
      <p:sp>
        <p:nvSpPr>
          <p:cNvPr name="TextBox 25" id="25"/>
          <p:cNvSpPr txBox="true"/>
          <p:nvPr/>
        </p:nvSpPr>
        <p:spPr>
          <a:xfrm rot="0">
            <a:off x="8189228" y="5868439"/>
            <a:ext cx="1909543" cy="930288"/>
          </a:xfrm>
          <a:prstGeom prst="rect">
            <a:avLst/>
          </a:prstGeom>
        </p:spPr>
        <p:txBody>
          <a:bodyPr anchor="t" rtlCol="false" tIns="0" lIns="0" bIns="0" rIns="0">
            <a:spAutoFit/>
          </a:bodyPr>
          <a:lstStyle/>
          <a:p>
            <a:pPr algn="ctr">
              <a:lnSpc>
                <a:spcPts val="6999"/>
              </a:lnSpc>
            </a:pPr>
            <a:r>
              <a:rPr lang="en-US" b="true" sz="4999">
                <a:solidFill>
                  <a:srgbClr val="FFFFFF"/>
                </a:solidFill>
                <a:latin typeface="Helvetica World Bold"/>
                <a:ea typeface="Helvetica World Bold"/>
                <a:cs typeface="Helvetica World Bold"/>
                <a:sym typeface="Helvetica World Bold"/>
              </a:rPr>
              <a:t>0,5</a:t>
            </a:r>
            <a:r>
              <a:rPr lang="en-US" b="true" sz="4999">
                <a:solidFill>
                  <a:srgbClr val="FFFFFF"/>
                </a:solidFill>
                <a:latin typeface="Helvetica World Bold"/>
                <a:ea typeface="Helvetica World Bold"/>
                <a:cs typeface="Helvetica World Bold"/>
                <a:sym typeface="Helvetica World Bold"/>
              </a:rPr>
              <a:t>%</a:t>
            </a:r>
          </a:p>
        </p:txBody>
      </p:sp>
      <p:sp>
        <p:nvSpPr>
          <p:cNvPr name="TextBox 26" id="26"/>
          <p:cNvSpPr txBox="true"/>
          <p:nvPr/>
        </p:nvSpPr>
        <p:spPr>
          <a:xfrm rot="0">
            <a:off x="8088335" y="6864453"/>
            <a:ext cx="2111330" cy="575944"/>
          </a:xfrm>
          <a:prstGeom prst="rect">
            <a:avLst/>
          </a:prstGeom>
        </p:spPr>
        <p:txBody>
          <a:bodyPr anchor="t" rtlCol="false" tIns="0" lIns="0" bIns="0" rIns="0">
            <a:spAutoFit/>
          </a:bodyPr>
          <a:lstStyle/>
          <a:p>
            <a:pPr algn="ctr">
              <a:lnSpc>
                <a:spcPts val="2380"/>
              </a:lnSpc>
            </a:pPr>
            <a:r>
              <a:rPr lang="en-US" sz="1700" spc="-49">
                <a:solidFill>
                  <a:srgbClr val="000000"/>
                </a:solidFill>
                <a:latin typeface="Open Sans 1"/>
                <a:ea typeface="Open Sans 1"/>
                <a:cs typeface="Open Sans 1"/>
                <a:sym typeface="Open Sans 1"/>
              </a:rPr>
              <a:t>Augmentation de la</a:t>
            </a:r>
          </a:p>
          <a:p>
            <a:pPr algn="ctr">
              <a:lnSpc>
                <a:spcPts val="2380"/>
              </a:lnSpc>
            </a:pPr>
            <a:r>
              <a:rPr lang="en-US" sz="1700" spc="-49">
                <a:solidFill>
                  <a:srgbClr val="000000"/>
                </a:solidFill>
                <a:latin typeface="Open Sans 1"/>
                <a:ea typeface="Open Sans 1"/>
                <a:cs typeface="Open Sans 1"/>
                <a:sym typeface="Open Sans 1"/>
              </a:rPr>
              <a:t>population par an</a:t>
            </a:r>
          </a:p>
        </p:txBody>
      </p:sp>
      <p:grpSp>
        <p:nvGrpSpPr>
          <p:cNvPr name="Group 27" id="27"/>
          <p:cNvGrpSpPr/>
          <p:nvPr/>
        </p:nvGrpSpPr>
        <p:grpSpPr>
          <a:xfrm rot="0">
            <a:off x="8715822" y="7859320"/>
            <a:ext cx="1919688" cy="1919688"/>
            <a:chOff x="0" y="0"/>
            <a:chExt cx="812800" cy="812800"/>
          </a:xfrm>
        </p:grpSpPr>
        <p:sp>
          <p:nvSpPr>
            <p:cNvPr name="Freeform 28" id="2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123825" cap="sq">
              <a:solidFill>
                <a:srgbClr val="B1C9D4"/>
              </a:solidFill>
              <a:prstDash val="solid"/>
              <a:miter/>
            </a:ln>
          </p:spPr>
        </p:sp>
        <p:sp>
          <p:nvSpPr>
            <p:cNvPr name="TextBox 29" id="29"/>
            <p:cNvSpPr txBox="true"/>
            <p:nvPr/>
          </p:nvSpPr>
          <p:spPr>
            <a:xfrm>
              <a:off x="76200" y="38100"/>
              <a:ext cx="660400" cy="698500"/>
            </a:xfrm>
            <a:prstGeom prst="rect">
              <a:avLst/>
            </a:prstGeom>
          </p:spPr>
          <p:txBody>
            <a:bodyPr anchor="ctr" rtlCol="false" tIns="50800" lIns="50800" bIns="50800" rIns="50800"/>
            <a:lstStyle/>
            <a:p>
              <a:pPr algn="ctr">
                <a:lnSpc>
                  <a:spcPts val="2239"/>
                </a:lnSpc>
              </a:pPr>
            </a:p>
          </p:txBody>
        </p:sp>
      </p:grpSp>
      <p:sp>
        <p:nvSpPr>
          <p:cNvPr name="TextBox 30" id="30"/>
          <p:cNvSpPr txBox="true"/>
          <p:nvPr/>
        </p:nvSpPr>
        <p:spPr>
          <a:xfrm rot="0">
            <a:off x="8965053" y="8013895"/>
            <a:ext cx="1641038" cy="805269"/>
          </a:xfrm>
          <a:prstGeom prst="rect">
            <a:avLst/>
          </a:prstGeom>
        </p:spPr>
        <p:txBody>
          <a:bodyPr anchor="t" rtlCol="false" tIns="0" lIns="0" bIns="0" rIns="0">
            <a:spAutoFit/>
          </a:bodyPr>
          <a:lstStyle/>
          <a:p>
            <a:pPr algn="ctr">
              <a:lnSpc>
                <a:spcPts val="6015"/>
              </a:lnSpc>
            </a:pPr>
            <a:r>
              <a:rPr lang="en-US" b="true" sz="4296">
                <a:solidFill>
                  <a:srgbClr val="B1C9D4"/>
                </a:solidFill>
                <a:latin typeface="Helvetica World Bold"/>
                <a:ea typeface="Helvetica World Bold"/>
                <a:cs typeface="Helvetica World Bold"/>
                <a:sym typeface="Helvetica World Bold"/>
              </a:rPr>
              <a:t>1,4</a:t>
            </a:r>
            <a:r>
              <a:rPr lang="en-US" b="true" sz="4296">
                <a:solidFill>
                  <a:srgbClr val="B1C9D4"/>
                </a:solidFill>
                <a:latin typeface="Helvetica World Bold"/>
                <a:ea typeface="Helvetica World Bold"/>
                <a:cs typeface="Helvetica World Bold"/>
                <a:sym typeface="Helvetica World Bold"/>
              </a:rPr>
              <a:t>%</a:t>
            </a:r>
          </a:p>
        </p:txBody>
      </p:sp>
      <p:sp>
        <p:nvSpPr>
          <p:cNvPr name="TextBox 31" id="31"/>
          <p:cNvSpPr txBox="true"/>
          <p:nvPr/>
        </p:nvSpPr>
        <p:spPr>
          <a:xfrm rot="0">
            <a:off x="8768441" y="8797494"/>
            <a:ext cx="1814451" cy="752733"/>
          </a:xfrm>
          <a:prstGeom prst="rect">
            <a:avLst/>
          </a:prstGeom>
        </p:spPr>
        <p:txBody>
          <a:bodyPr anchor="t" rtlCol="false" tIns="0" lIns="0" bIns="0" rIns="0">
            <a:spAutoFit/>
          </a:bodyPr>
          <a:lstStyle/>
          <a:p>
            <a:pPr algn="ctr">
              <a:lnSpc>
                <a:spcPts val="2045"/>
              </a:lnSpc>
            </a:pPr>
            <a:r>
              <a:rPr lang="en-US" sz="1460" spc="-42">
                <a:solidFill>
                  <a:srgbClr val="000000"/>
                </a:solidFill>
                <a:latin typeface="Open Sans 1"/>
                <a:ea typeface="Open Sans 1"/>
                <a:cs typeface="Open Sans 1"/>
                <a:sym typeface="Open Sans 1"/>
              </a:rPr>
              <a:t>Nombre de</a:t>
            </a:r>
          </a:p>
          <a:p>
            <a:pPr algn="ctr">
              <a:lnSpc>
                <a:spcPts val="2045"/>
              </a:lnSpc>
            </a:pPr>
            <a:r>
              <a:rPr lang="en-US" sz="1460" spc="-42">
                <a:solidFill>
                  <a:srgbClr val="000000"/>
                </a:solidFill>
                <a:latin typeface="Open Sans 1"/>
                <a:ea typeface="Open Sans 1"/>
                <a:cs typeface="Open Sans 1"/>
                <a:sym typeface="Open Sans 1"/>
              </a:rPr>
              <a:t>logements</a:t>
            </a:r>
          </a:p>
          <a:p>
            <a:pPr algn="ctr">
              <a:lnSpc>
                <a:spcPts val="2045"/>
              </a:lnSpc>
            </a:pPr>
            <a:r>
              <a:rPr lang="en-US" sz="1460" spc="-42">
                <a:solidFill>
                  <a:srgbClr val="000000"/>
                </a:solidFill>
                <a:latin typeface="Open Sans 1"/>
                <a:ea typeface="Open Sans 1"/>
                <a:cs typeface="Open Sans 1"/>
                <a:sym typeface="Open Sans 1"/>
              </a:rPr>
              <a:t>par an</a:t>
            </a:r>
          </a:p>
        </p:txBody>
      </p:sp>
      <p:sp>
        <p:nvSpPr>
          <p:cNvPr name="TextBox 32" id="32"/>
          <p:cNvSpPr txBox="true"/>
          <p:nvPr/>
        </p:nvSpPr>
        <p:spPr>
          <a:xfrm rot="0">
            <a:off x="17037987" y="9581762"/>
            <a:ext cx="251860" cy="290069"/>
          </a:xfrm>
          <a:prstGeom prst="rect">
            <a:avLst/>
          </a:prstGeom>
        </p:spPr>
        <p:txBody>
          <a:bodyPr anchor="t" rtlCol="false" tIns="0" lIns="0" bIns="0" rIns="0" wrap="none">
            <a:spAutoFit/>
          </a:bodyPr>
          <a:lstStyle/>
          <a:p>
            <a:pPr algn="ctr">
              <a:lnSpc>
                <a:spcPts val="2427"/>
              </a:lnSpc>
              <a:spcBef>
                <a:spcPct val="0"/>
              </a:spcBef>
            </a:pPr>
            <a:r>
              <a:rPr lang="en-US" sz="1733">
                <a:solidFill>
                  <a:srgbClr val="000000"/>
                </a:solidFill>
                <a:latin typeface="Open Sans 1"/>
                <a:ea typeface="Open Sans 1"/>
                <a:cs typeface="Open Sans 1"/>
                <a:sym typeface="Open Sans 1"/>
              </a:rPr>
              <a:t>11</a:t>
            </a:r>
          </a:p>
        </p:txBody>
      </p:sp>
    </p:spTree>
  </p:cSld>
  <p:clrMapOvr>
    <a:masterClrMapping/>
  </p:clrMapOvr>
  <p:transition spd="fast">
    <p:fade/>
  </p:transition>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901762"/>
            <a:chOff x="0" y="0"/>
            <a:chExt cx="18288000" cy="1901762"/>
          </a:xfrm>
        </p:grpSpPr>
        <p:sp>
          <p:nvSpPr>
            <p:cNvPr name="Freeform 3" id="3"/>
            <p:cNvSpPr/>
            <p:nvPr/>
          </p:nvSpPr>
          <p:spPr>
            <a:xfrm flipH="false" flipV="false" rot="0">
              <a:off x="0" y="0"/>
              <a:ext cx="18288000" cy="1901703"/>
            </a:xfrm>
            <a:custGeom>
              <a:avLst/>
              <a:gdLst/>
              <a:ahLst/>
              <a:cxnLst/>
              <a:rect r="r" b="b" t="t" l="l"/>
              <a:pathLst>
                <a:path h="1901703" w="18288000">
                  <a:moveTo>
                    <a:pt x="0" y="0"/>
                  </a:moveTo>
                  <a:lnTo>
                    <a:pt x="0" y="1901703"/>
                  </a:lnTo>
                  <a:lnTo>
                    <a:pt x="18288000" y="1901703"/>
                  </a:lnTo>
                  <a:lnTo>
                    <a:pt x="18288000" y="0"/>
                  </a:lnTo>
                  <a:close/>
                </a:path>
              </a:pathLst>
            </a:custGeom>
            <a:solidFill>
              <a:srgbClr val="CCDBDC"/>
            </a:solidFill>
          </p:spPr>
        </p:sp>
      </p:grpSp>
      <p:grpSp>
        <p:nvGrpSpPr>
          <p:cNvPr name="Group 4" id="4"/>
          <p:cNvGrpSpPr/>
          <p:nvPr/>
        </p:nvGrpSpPr>
        <p:grpSpPr>
          <a:xfrm rot="0">
            <a:off x="850040" y="2551414"/>
            <a:ext cx="6181706" cy="6467465"/>
            <a:chOff x="0" y="0"/>
            <a:chExt cx="8242275" cy="8623287"/>
          </a:xfrm>
        </p:grpSpPr>
        <p:sp>
          <p:nvSpPr>
            <p:cNvPr name="Freeform 5" id="5"/>
            <p:cNvSpPr/>
            <p:nvPr/>
          </p:nvSpPr>
          <p:spPr>
            <a:xfrm flipH="false" flipV="false" rot="0">
              <a:off x="0" y="0"/>
              <a:ext cx="8242300" cy="8623300"/>
            </a:xfrm>
            <a:custGeom>
              <a:avLst/>
              <a:gdLst/>
              <a:ahLst/>
              <a:cxnLst/>
              <a:rect r="r" b="b" t="t" l="l"/>
              <a:pathLst>
                <a:path h="8623300" w="8242300">
                  <a:moveTo>
                    <a:pt x="0" y="0"/>
                  </a:moveTo>
                  <a:lnTo>
                    <a:pt x="8242300" y="0"/>
                  </a:lnTo>
                  <a:lnTo>
                    <a:pt x="8242300" y="8623300"/>
                  </a:lnTo>
                  <a:lnTo>
                    <a:pt x="0" y="8623300"/>
                  </a:lnTo>
                  <a:lnTo>
                    <a:pt x="0" y="0"/>
                  </a:lnTo>
                  <a:close/>
                </a:path>
              </a:pathLst>
            </a:custGeom>
            <a:blipFill>
              <a:blip r:embed="rId2"/>
              <a:stretch>
                <a:fillRect l="0" t="0" r="0" b="0"/>
              </a:stretch>
            </a:blipFill>
          </p:spPr>
        </p:sp>
      </p:grpSp>
      <p:grpSp>
        <p:nvGrpSpPr>
          <p:cNvPr name="Group 6" id="6"/>
          <p:cNvGrpSpPr/>
          <p:nvPr/>
        </p:nvGrpSpPr>
        <p:grpSpPr>
          <a:xfrm rot="0">
            <a:off x="7032250" y="3256055"/>
            <a:ext cx="11010900" cy="4695806"/>
            <a:chOff x="0" y="0"/>
            <a:chExt cx="14681200" cy="6261075"/>
          </a:xfrm>
        </p:grpSpPr>
        <p:sp>
          <p:nvSpPr>
            <p:cNvPr name="Freeform 7" id="7"/>
            <p:cNvSpPr/>
            <p:nvPr/>
          </p:nvSpPr>
          <p:spPr>
            <a:xfrm flipH="false" flipV="false" rot="0">
              <a:off x="0" y="0"/>
              <a:ext cx="14681200" cy="6261100"/>
            </a:xfrm>
            <a:custGeom>
              <a:avLst/>
              <a:gdLst/>
              <a:ahLst/>
              <a:cxnLst/>
              <a:rect r="r" b="b" t="t" l="l"/>
              <a:pathLst>
                <a:path h="6261100" w="14681200">
                  <a:moveTo>
                    <a:pt x="0" y="0"/>
                  </a:moveTo>
                  <a:lnTo>
                    <a:pt x="14681200" y="0"/>
                  </a:lnTo>
                  <a:lnTo>
                    <a:pt x="14681200" y="6261100"/>
                  </a:lnTo>
                  <a:lnTo>
                    <a:pt x="0" y="6261100"/>
                  </a:lnTo>
                  <a:lnTo>
                    <a:pt x="0" y="0"/>
                  </a:lnTo>
                  <a:close/>
                </a:path>
              </a:pathLst>
            </a:custGeom>
            <a:blipFill>
              <a:blip r:embed="rId3"/>
              <a:stretch>
                <a:fillRect l="0" t="0" r="0" b="0"/>
              </a:stretch>
            </a:blipFill>
          </p:spPr>
        </p:sp>
      </p:grpSp>
      <p:grpSp>
        <p:nvGrpSpPr>
          <p:cNvPr name="Group 8" id="8"/>
          <p:cNvGrpSpPr/>
          <p:nvPr/>
        </p:nvGrpSpPr>
        <p:grpSpPr>
          <a:xfrm rot="0">
            <a:off x="223466" y="9829810"/>
            <a:ext cx="3932834" cy="374647"/>
            <a:chOff x="0" y="0"/>
            <a:chExt cx="3932834" cy="374650"/>
          </a:xfrm>
        </p:grpSpPr>
        <p:sp>
          <p:nvSpPr>
            <p:cNvPr name="Freeform 9" id="9"/>
            <p:cNvSpPr/>
            <p:nvPr/>
          </p:nvSpPr>
          <p:spPr>
            <a:xfrm flipH="false" flipV="false" rot="0">
              <a:off x="63500" y="63500"/>
              <a:ext cx="38100" cy="38100"/>
            </a:xfrm>
            <a:custGeom>
              <a:avLst/>
              <a:gdLst/>
              <a:ahLst/>
              <a:cxnLst/>
              <a:rect r="r" b="b" t="t" l="l"/>
              <a:pathLst>
                <a:path h="38100" w="38100">
                  <a:moveTo>
                    <a:pt x="38100" y="19050"/>
                  </a:moveTo>
                  <a:cubicBezTo>
                    <a:pt x="38100" y="21590"/>
                    <a:pt x="37592" y="24003"/>
                    <a:pt x="36703" y="26289"/>
                  </a:cubicBezTo>
                  <a:cubicBezTo>
                    <a:pt x="35814" y="28575"/>
                    <a:pt x="34417" y="30734"/>
                    <a:pt x="32512" y="32512"/>
                  </a:cubicBezTo>
                  <a:cubicBezTo>
                    <a:pt x="30607" y="34290"/>
                    <a:pt x="28702" y="35687"/>
                    <a:pt x="26289" y="36703"/>
                  </a:cubicBezTo>
                  <a:cubicBezTo>
                    <a:pt x="23876" y="37719"/>
                    <a:pt x="21590" y="38100"/>
                    <a:pt x="19050" y="38100"/>
                  </a:cubicBezTo>
                  <a:cubicBezTo>
                    <a:pt x="16510" y="38100"/>
                    <a:pt x="14097" y="37592"/>
                    <a:pt x="11811" y="36703"/>
                  </a:cubicBezTo>
                  <a:cubicBezTo>
                    <a:pt x="9525" y="35814"/>
                    <a:pt x="7366" y="34417"/>
                    <a:pt x="5588" y="32512"/>
                  </a:cubicBezTo>
                  <a:cubicBezTo>
                    <a:pt x="3810" y="30607"/>
                    <a:pt x="2413" y="28702"/>
                    <a:pt x="1397" y="26289"/>
                  </a:cubicBezTo>
                  <a:cubicBezTo>
                    <a:pt x="381" y="23876"/>
                    <a:pt x="0" y="21590"/>
                    <a:pt x="0" y="19050"/>
                  </a:cubicBezTo>
                  <a:cubicBezTo>
                    <a:pt x="0" y="16510"/>
                    <a:pt x="508" y="14097"/>
                    <a:pt x="1397" y="11811"/>
                  </a:cubicBezTo>
                  <a:cubicBezTo>
                    <a:pt x="2286" y="9525"/>
                    <a:pt x="3683" y="7366"/>
                    <a:pt x="5588" y="5588"/>
                  </a:cubicBezTo>
                  <a:cubicBezTo>
                    <a:pt x="7493" y="3810"/>
                    <a:pt x="9398" y="2413"/>
                    <a:pt x="11811" y="1397"/>
                  </a:cubicBezTo>
                  <a:cubicBezTo>
                    <a:pt x="14224" y="381"/>
                    <a:pt x="16510" y="0"/>
                    <a:pt x="19050" y="0"/>
                  </a:cubicBezTo>
                  <a:cubicBezTo>
                    <a:pt x="21590" y="0"/>
                    <a:pt x="24003" y="508"/>
                    <a:pt x="26289" y="1397"/>
                  </a:cubicBezTo>
                  <a:cubicBezTo>
                    <a:pt x="28575" y="2286"/>
                    <a:pt x="30734" y="3683"/>
                    <a:pt x="32512" y="5588"/>
                  </a:cubicBezTo>
                  <a:cubicBezTo>
                    <a:pt x="34290" y="7493"/>
                    <a:pt x="35687" y="9398"/>
                    <a:pt x="36703" y="11811"/>
                  </a:cubicBezTo>
                  <a:cubicBezTo>
                    <a:pt x="37719" y="14224"/>
                    <a:pt x="38100" y="16510"/>
                    <a:pt x="38100" y="19050"/>
                  </a:cubicBezTo>
                  <a:close/>
                </a:path>
              </a:pathLst>
            </a:custGeom>
            <a:solidFill>
              <a:srgbClr val="000000"/>
            </a:solidFill>
          </p:spPr>
        </p:sp>
        <p:sp>
          <p:nvSpPr>
            <p:cNvPr name="Freeform 10" id="10"/>
            <p:cNvSpPr/>
            <p:nvPr/>
          </p:nvSpPr>
          <p:spPr>
            <a:xfrm flipH="false" flipV="false" rot="0">
              <a:off x="203073" y="130175"/>
              <a:ext cx="350266" cy="9525"/>
            </a:xfrm>
            <a:custGeom>
              <a:avLst/>
              <a:gdLst/>
              <a:ahLst/>
              <a:cxnLst/>
              <a:rect r="r" b="b" t="t" l="l"/>
              <a:pathLst>
                <a:path h="9525" w="350266">
                  <a:moveTo>
                    <a:pt x="0" y="0"/>
                  </a:moveTo>
                  <a:lnTo>
                    <a:pt x="350266" y="0"/>
                  </a:lnTo>
                  <a:lnTo>
                    <a:pt x="350266" y="9525"/>
                  </a:lnTo>
                  <a:lnTo>
                    <a:pt x="0" y="9525"/>
                  </a:lnTo>
                  <a:close/>
                </a:path>
              </a:pathLst>
            </a:custGeom>
            <a:solidFill>
              <a:srgbClr val="000000"/>
            </a:solidFill>
          </p:spPr>
        </p:sp>
        <p:sp>
          <p:nvSpPr>
            <p:cNvPr name="Freeform 11" id="11"/>
            <p:cNvSpPr/>
            <p:nvPr/>
          </p:nvSpPr>
          <p:spPr>
            <a:xfrm flipH="false" flipV="false" rot="0">
              <a:off x="553339" y="130175"/>
              <a:ext cx="2125727" cy="9525"/>
            </a:xfrm>
            <a:custGeom>
              <a:avLst/>
              <a:gdLst/>
              <a:ahLst/>
              <a:cxnLst/>
              <a:rect r="r" b="b" t="t" l="l"/>
              <a:pathLst>
                <a:path h="9525" w="2125727">
                  <a:moveTo>
                    <a:pt x="0" y="0"/>
                  </a:moveTo>
                  <a:lnTo>
                    <a:pt x="0" y="9525"/>
                  </a:lnTo>
                  <a:lnTo>
                    <a:pt x="1034924" y="9525"/>
                  </a:lnTo>
                  <a:lnTo>
                    <a:pt x="1034924" y="0"/>
                  </a:lnTo>
                  <a:close/>
                  <a:moveTo>
                    <a:pt x="2119631" y="0"/>
                  </a:moveTo>
                  <a:lnTo>
                    <a:pt x="2119631" y="9525"/>
                  </a:lnTo>
                  <a:lnTo>
                    <a:pt x="2125727" y="9525"/>
                  </a:lnTo>
                  <a:lnTo>
                    <a:pt x="2125727" y="0"/>
                  </a:lnTo>
                  <a:close/>
                </a:path>
              </a:pathLst>
            </a:custGeom>
            <a:solidFill>
              <a:srgbClr val="000000"/>
            </a:solidFill>
          </p:spPr>
        </p:sp>
        <p:sp>
          <p:nvSpPr>
            <p:cNvPr name="Freeform 12" id="12"/>
            <p:cNvSpPr/>
            <p:nvPr/>
          </p:nvSpPr>
          <p:spPr>
            <a:xfrm flipH="false" flipV="false" rot="0">
              <a:off x="1676147" y="130175"/>
              <a:ext cx="776986" cy="9525"/>
            </a:xfrm>
            <a:custGeom>
              <a:avLst/>
              <a:gdLst/>
              <a:ahLst/>
              <a:cxnLst/>
              <a:rect r="r" b="b" t="t" l="l"/>
              <a:pathLst>
                <a:path h="9525" w="776986">
                  <a:moveTo>
                    <a:pt x="0" y="0"/>
                  </a:moveTo>
                  <a:lnTo>
                    <a:pt x="0" y="9525"/>
                  </a:lnTo>
                  <a:lnTo>
                    <a:pt x="776986" y="9525"/>
                  </a:lnTo>
                  <a:lnTo>
                    <a:pt x="776986" y="0"/>
                  </a:lnTo>
                  <a:close/>
                </a:path>
              </a:pathLst>
            </a:custGeom>
            <a:solidFill>
              <a:srgbClr val="000000"/>
            </a:solidFill>
          </p:spPr>
        </p:sp>
        <p:sp>
          <p:nvSpPr>
            <p:cNvPr name="Freeform 13" id="13"/>
            <p:cNvSpPr/>
            <p:nvPr/>
          </p:nvSpPr>
          <p:spPr>
            <a:xfrm flipH="false" flipV="false" rot="0">
              <a:off x="63500" y="234950"/>
              <a:ext cx="38100" cy="38100"/>
            </a:xfrm>
            <a:custGeom>
              <a:avLst/>
              <a:gdLst/>
              <a:ahLst/>
              <a:cxnLst/>
              <a:rect r="r" b="b" t="t" l="l"/>
              <a:pathLst>
                <a:path h="38100" w="38100">
                  <a:moveTo>
                    <a:pt x="38100" y="19050"/>
                  </a:moveTo>
                  <a:cubicBezTo>
                    <a:pt x="38100" y="21590"/>
                    <a:pt x="37592" y="24003"/>
                    <a:pt x="36703" y="26289"/>
                  </a:cubicBezTo>
                  <a:cubicBezTo>
                    <a:pt x="35814" y="28575"/>
                    <a:pt x="34417" y="30734"/>
                    <a:pt x="32512" y="32512"/>
                  </a:cubicBezTo>
                  <a:cubicBezTo>
                    <a:pt x="30607" y="34290"/>
                    <a:pt x="28702" y="35687"/>
                    <a:pt x="26289" y="36703"/>
                  </a:cubicBezTo>
                  <a:cubicBezTo>
                    <a:pt x="23876" y="37719"/>
                    <a:pt x="21463" y="38100"/>
                    <a:pt x="19050" y="38100"/>
                  </a:cubicBezTo>
                  <a:cubicBezTo>
                    <a:pt x="16637" y="38100"/>
                    <a:pt x="14097" y="37592"/>
                    <a:pt x="11811" y="36703"/>
                  </a:cubicBezTo>
                  <a:cubicBezTo>
                    <a:pt x="9525" y="35814"/>
                    <a:pt x="7366" y="34417"/>
                    <a:pt x="5588" y="32512"/>
                  </a:cubicBezTo>
                  <a:cubicBezTo>
                    <a:pt x="3810" y="30607"/>
                    <a:pt x="2413" y="28702"/>
                    <a:pt x="1397" y="26289"/>
                  </a:cubicBezTo>
                  <a:cubicBezTo>
                    <a:pt x="381" y="23876"/>
                    <a:pt x="0" y="21590"/>
                    <a:pt x="0" y="19050"/>
                  </a:cubicBezTo>
                  <a:cubicBezTo>
                    <a:pt x="0" y="16510"/>
                    <a:pt x="508" y="14097"/>
                    <a:pt x="1397" y="11811"/>
                  </a:cubicBezTo>
                  <a:cubicBezTo>
                    <a:pt x="2286" y="9525"/>
                    <a:pt x="3683" y="7366"/>
                    <a:pt x="5588" y="5588"/>
                  </a:cubicBezTo>
                  <a:cubicBezTo>
                    <a:pt x="7493" y="3810"/>
                    <a:pt x="9398" y="2413"/>
                    <a:pt x="11811" y="1397"/>
                  </a:cubicBezTo>
                  <a:cubicBezTo>
                    <a:pt x="14224" y="381"/>
                    <a:pt x="16637" y="0"/>
                    <a:pt x="19050" y="0"/>
                  </a:cubicBezTo>
                  <a:cubicBezTo>
                    <a:pt x="21463" y="0"/>
                    <a:pt x="24003" y="508"/>
                    <a:pt x="26289" y="1397"/>
                  </a:cubicBezTo>
                  <a:cubicBezTo>
                    <a:pt x="28575" y="2286"/>
                    <a:pt x="30734" y="3683"/>
                    <a:pt x="32512" y="5588"/>
                  </a:cubicBezTo>
                  <a:cubicBezTo>
                    <a:pt x="34290" y="7493"/>
                    <a:pt x="35687" y="9398"/>
                    <a:pt x="36703" y="11811"/>
                  </a:cubicBezTo>
                  <a:cubicBezTo>
                    <a:pt x="37719" y="14224"/>
                    <a:pt x="38100" y="16510"/>
                    <a:pt x="38100" y="19050"/>
                  </a:cubicBezTo>
                  <a:close/>
                </a:path>
              </a:pathLst>
            </a:custGeom>
            <a:solidFill>
              <a:srgbClr val="000000"/>
            </a:solidFill>
          </p:spPr>
        </p:sp>
        <p:sp>
          <p:nvSpPr>
            <p:cNvPr name="Freeform 14" id="14"/>
            <p:cNvSpPr/>
            <p:nvPr/>
          </p:nvSpPr>
          <p:spPr>
            <a:xfrm flipH="false" flipV="false" rot="0">
              <a:off x="203073" y="301625"/>
              <a:ext cx="2938146" cy="9525"/>
            </a:xfrm>
            <a:custGeom>
              <a:avLst/>
              <a:gdLst/>
              <a:ahLst/>
              <a:cxnLst/>
              <a:rect r="r" b="b" t="t" l="l"/>
              <a:pathLst>
                <a:path h="9525" w="2938146">
                  <a:moveTo>
                    <a:pt x="0" y="0"/>
                  </a:moveTo>
                  <a:lnTo>
                    <a:pt x="0" y="9525"/>
                  </a:lnTo>
                  <a:lnTo>
                    <a:pt x="85979" y="9525"/>
                  </a:lnTo>
                  <a:lnTo>
                    <a:pt x="85979" y="0"/>
                  </a:lnTo>
                  <a:close/>
                  <a:moveTo>
                    <a:pt x="221742" y="0"/>
                  </a:moveTo>
                  <a:lnTo>
                    <a:pt x="221742" y="9525"/>
                  </a:lnTo>
                  <a:lnTo>
                    <a:pt x="467106" y="9525"/>
                  </a:lnTo>
                  <a:lnTo>
                    <a:pt x="467106" y="0"/>
                  </a:lnTo>
                  <a:close/>
                  <a:moveTo>
                    <a:pt x="834898" y="0"/>
                  </a:moveTo>
                  <a:lnTo>
                    <a:pt x="834898" y="9525"/>
                  </a:lnTo>
                  <a:lnTo>
                    <a:pt x="902208" y="9525"/>
                  </a:lnTo>
                  <a:lnTo>
                    <a:pt x="902208" y="0"/>
                  </a:lnTo>
                  <a:close/>
                  <a:moveTo>
                    <a:pt x="1337311" y="0"/>
                  </a:moveTo>
                  <a:lnTo>
                    <a:pt x="1337311" y="9525"/>
                  </a:lnTo>
                  <a:lnTo>
                    <a:pt x="2938146" y="9525"/>
                  </a:lnTo>
                  <a:lnTo>
                    <a:pt x="2938146" y="0"/>
                  </a:lnTo>
                  <a:close/>
                </a:path>
              </a:pathLst>
            </a:custGeom>
            <a:solidFill>
              <a:srgbClr val="000000"/>
            </a:solidFill>
          </p:spPr>
        </p:sp>
        <p:sp>
          <p:nvSpPr>
            <p:cNvPr name="Freeform 15" id="15"/>
            <p:cNvSpPr/>
            <p:nvPr/>
          </p:nvSpPr>
          <p:spPr>
            <a:xfrm flipH="false" flipV="false" rot="0">
              <a:off x="3173350" y="301625"/>
              <a:ext cx="695960" cy="9525"/>
            </a:xfrm>
            <a:custGeom>
              <a:avLst/>
              <a:gdLst/>
              <a:ahLst/>
              <a:cxnLst/>
              <a:rect r="r" b="b" t="t" l="l"/>
              <a:pathLst>
                <a:path h="9525" w="695960">
                  <a:moveTo>
                    <a:pt x="0" y="0"/>
                  </a:moveTo>
                  <a:lnTo>
                    <a:pt x="0" y="9525"/>
                  </a:lnTo>
                  <a:lnTo>
                    <a:pt x="695960" y="9525"/>
                  </a:lnTo>
                  <a:lnTo>
                    <a:pt x="695960" y="0"/>
                  </a:lnTo>
                  <a:close/>
                </a:path>
              </a:pathLst>
            </a:custGeom>
            <a:solidFill>
              <a:srgbClr val="000000"/>
            </a:solidFill>
          </p:spPr>
        </p:sp>
      </p:grpSp>
      <p:sp>
        <p:nvSpPr>
          <p:cNvPr name="TextBox 16" id="16"/>
          <p:cNvSpPr txBox="true"/>
          <p:nvPr/>
        </p:nvSpPr>
        <p:spPr>
          <a:xfrm rot="0">
            <a:off x="228095" y="525761"/>
            <a:ext cx="18261740" cy="1189444"/>
          </a:xfrm>
          <a:prstGeom prst="rect">
            <a:avLst/>
          </a:prstGeom>
        </p:spPr>
        <p:txBody>
          <a:bodyPr anchor="t" rtlCol="false" tIns="0" lIns="0" bIns="0" rIns="0">
            <a:spAutoFit/>
          </a:bodyPr>
          <a:lstStyle/>
          <a:p>
            <a:pPr algn="l">
              <a:lnSpc>
                <a:spcPts val="9256"/>
              </a:lnSpc>
            </a:pPr>
            <a:r>
              <a:rPr lang="en-US" b="true" sz="6612">
                <a:solidFill>
                  <a:srgbClr val="FFFFFF"/>
                </a:solidFill>
                <a:latin typeface="Helvetica World Bold"/>
                <a:ea typeface="Helvetica World Bold"/>
                <a:cs typeface="Helvetica World Bold"/>
                <a:sym typeface="Helvetica World Bold"/>
              </a:rPr>
              <a:t>BUREAUX : ABONDANCE, INADÉQUATION ?</a:t>
            </a:r>
          </a:p>
        </p:txBody>
      </p:sp>
      <p:sp>
        <p:nvSpPr>
          <p:cNvPr name="TextBox 17" id="17"/>
          <p:cNvSpPr txBox="true"/>
          <p:nvPr/>
        </p:nvSpPr>
        <p:spPr>
          <a:xfrm rot="0">
            <a:off x="210760" y="9682582"/>
            <a:ext cx="540468" cy="171079"/>
          </a:xfrm>
          <a:prstGeom prst="rect">
            <a:avLst/>
          </a:prstGeom>
        </p:spPr>
        <p:txBody>
          <a:bodyPr anchor="t" rtlCol="false" tIns="0" lIns="0" bIns="0" rIns="0">
            <a:spAutoFit/>
          </a:bodyPr>
          <a:lstStyle/>
          <a:p>
            <a:pPr algn="l">
              <a:lnSpc>
                <a:spcPts val="1399"/>
              </a:lnSpc>
            </a:pPr>
            <a:r>
              <a:rPr lang="en-US" sz="999">
                <a:solidFill>
                  <a:srgbClr val="000000"/>
                </a:solidFill>
                <a:latin typeface="Helvetica World"/>
                <a:ea typeface="Helvetica World"/>
                <a:cs typeface="Helvetica World"/>
                <a:sym typeface="Helvetica World"/>
              </a:rPr>
              <a:t>So</a:t>
            </a:r>
            <a:r>
              <a:rPr lang="en-US" sz="999">
                <a:solidFill>
                  <a:srgbClr val="000000"/>
                </a:solidFill>
                <a:latin typeface="Helvetica World"/>
                <a:ea typeface="Helvetica World"/>
                <a:cs typeface="Helvetica World"/>
                <a:sym typeface="Helvetica World"/>
                <a:hlinkClick r:id="rId4" tooltip="https://www.deloitte.com/fr/fr/Industries/real-estate/research/grand-paris-office-crane-survey.html"/>
              </a:rPr>
              <a:t>urces :</a:t>
            </a:r>
          </a:p>
        </p:txBody>
      </p:sp>
      <p:sp>
        <p:nvSpPr>
          <p:cNvPr name="TextBox 18" id="18"/>
          <p:cNvSpPr txBox="true"/>
          <p:nvPr/>
        </p:nvSpPr>
        <p:spPr>
          <a:xfrm rot="0">
            <a:off x="426568" y="9854032"/>
            <a:ext cx="3739420" cy="342529"/>
          </a:xfrm>
          <a:prstGeom prst="rect">
            <a:avLst/>
          </a:prstGeom>
        </p:spPr>
        <p:txBody>
          <a:bodyPr anchor="t" rtlCol="false" tIns="0" lIns="0" bIns="0" rIns="0">
            <a:spAutoFit/>
          </a:bodyPr>
          <a:lstStyle/>
          <a:p>
            <a:pPr algn="l">
              <a:lnSpc>
                <a:spcPts val="1349"/>
              </a:lnSpc>
            </a:pPr>
            <a:r>
              <a:rPr lang="en-US" sz="999">
                <a:solidFill>
                  <a:srgbClr val="000000"/>
                </a:solidFill>
                <a:latin typeface="Helvetica World"/>
                <a:ea typeface="Helvetica World"/>
                <a:cs typeface="Helvetica World"/>
                <a:sym typeface="Helvetica World"/>
                <a:hlinkClick r:id="rId5" tooltip="https://www.deloitte.com/fr/fr/Industries/real-estate/research/grand-paris-office-crane-survey.html"/>
              </a:rPr>
              <a:t>Grand Paris Crane Survey,</a:t>
            </a:r>
            <a:r>
              <a:rPr lang="en-US" sz="999">
                <a:solidFill>
                  <a:srgbClr val="000000"/>
                </a:solidFill>
                <a:latin typeface="Helvetica World"/>
                <a:ea typeface="Helvetica World"/>
                <a:cs typeface="Helvetica World"/>
                <a:sym typeface="Helvetica World"/>
                <a:hlinkClick r:id="rId6" tooltip="https://www.insee.fr/fr/statistiques/5400123"/>
              </a:rPr>
              <a:t> Deloitte 2025</a:t>
            </a:r>
          </a:p>
          <a:p>
            <a:pPr algn="l">
              <a:lnSpc>
                <a:spcPts val="1349"/>
              </a:lnSpc>
            </a:pPr>
            <a:r>
              <a:rPr lang="en-US" sz="999">
                <a:solidFill>
                  <a:srgbClr val="000000"/>
                </a:solidFill>
                <a:latin typeface="Helvetica World"/>
                <a:ea typeface="Helvetica World"/>
                <a:cs typeface="Helvetica World"/>
                <a:sym typeface="Helvetica World"/>
                <a:hlinkClick r:id="rId7" tooltip="https://www.apur.org/fr/economie-emploi/bureau/dynamiques-parc-bureaux-grand-paris"/>
              </a:rPr>
              <a:t>Dynamiques du parc de bureaux dans le Grand Paris</a:t>
            </a:r>
            <a:r>
              <a:rPr lang="en-US" sz="999">
                <a:solidFill>
                  <a:srgbClr val="000000"/>
                </a:solidFill>
                <a:latin typeface="Helvetica World"/>
                <a:ea typeface="Helvetica World"/>
                <a:cs typeface="Helvetica World"/>
                <a:sym typeface="Helvetica World"/>
                <a:hlinkClick r:id="rId8" tooltip="https://www.insee.fr/fr/statistiques/5400123"/>
              </a:rPr>
              <a:t>, APUR 2024</a:t>
            </a:r>
          </a:p>
        </p:txBody>
      </p:sp>
      <p:sp>
        <p:nvSpPr>
          <p:cNvPr name="TextBox 19" id="19"/>
          <p:cNvSpPr txBox="true"/>
          <p:nvPr/>
        </p:nvSpPr>
        <p:spPr>
          <a:xfrm rot="0">
            <a:off x="17037987" y="9581762"/>
            <a:ext cx="251860" cy="290069"/>
          </a:xfrm>
          <a:prstGeom prst="rect">
            <a:avLst/>
          </a:prstGeom>
        </p:spPr>
        <p:txBody>
          <a:bodyPr anchor="t" rtlCol="false" tIns="0" lIns="0" bIns="0" rIns="0" wrap="none">
            <a:spAutoFit/>
          </a:bodyPr>
          <a:lstStyle/>
          <a:p>
            <a:pPr algn="ctr">
              <a:lnSpc>
                <a:spcPts val="2427"/>
              </a:lnSpc>
              <a:spcBef>
                <a:spcPct val="0"/>
              </a:spcBef>
            </a:pPr>
            <a:r>
              <a:rPr lang="en-US" sz="1733">
                <a:solidFill>
                  <a:srgbClr val="000000"/>
                </a:solidFill>
                <a:latin typeface="Open Sans 1"/>
                <a:ea typeface="Open Sans 1"/>
                <a:cs typeface="Open Sans 1"/>
                <a:sym typeface="Open Sans 1"/>
              </a:rPr>
              <a:t>12</a:t>
            </a:r>
          </a:p>
        </p:txBody>
      </p:sp>
    </p:spTree>
  </p:cSld>
  <p:clrMapOvr>
    <a:masterClrMapping/>
  </p:clrMapOvr>
  <p:transition spd="fast">
    <p:fade/>
  </p:transition>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901762"/>
            <a:chOff x="0" y="0"/>
            <a:chExt cx="18288000" cy="1901762"/>
          </a:xfrm>
        </p:grpSpPr>
        <p:sp>
          <p:nvSpPr>
            <p:cNvPr name="Freeform 3" id="3"/>
            <p:cNvSpPr/>
            <p:nvPr/>
          </p:nvSpPr>
          <p:spPr>
            <a:xfrm flipH="false" flipV="false" rot="0">
              <a:off x="0" y="0"/>
              <a:ext cx="18288000" cy="1901703"/>
            </a:xfrm>
            <a:custGeom>
              <a:avLst/>
              <a:gdLst/>
              <a:ahLst/>
              <a:cxnLst/>
              <a:rect r="r" b="b" t="t" l="l"/>
              <a:pathLst>
                <a:path h="1901703" w="18288000">
                  <a:moveTo>
                    <a:pt x="0" y="0"/>
                  </a:moveTo>
                  <a:lnTo>
                    <a:pt x="0" y="1901703"/>
                  </a:lnTo>
                  <a:lnTo>
                    <a:pt x="18288000" y="1901703"/>
                  </a:lnTo>
                  <a:lnTo>
                    <a:pt x="18288000" y="0"/>
                  </a:lnTo>
                  <a:close/>
                </a:path>
              </a:pathLst>
            </a:custGeom>
            <a:solidFill>
              <a:srgbClr val="B1C9D4"/>
            </a:solidFill>
          </p:spPr>
        </p:sp>
      </p:grpSp>
      <p:grpSp>
        <p:nvGrpSpPr>
          <p:cNvPr name="Group 4" id="4"/>
          <p:cNvGrpSpPr/>
          <p:nvPr/>
        </p:nvGrpSpPr>
        <p:grpSpPr>
          <a:xfrm rot="0">
            <a:off x="10811227" y="1901771"/>
            <a:ext cx="6848494" cy="8191490"/>
            <a:chOff x="0" y="0"/>
            <a:chExt cx="9131325" cy="10921987"/>
          </a:xfrm>
        </p:grpSpPr>
        <p:sp>
          <p:nvSpPr>
            <p:cNvPr name="Freeform 5" id="5"/>
            <p:cNvSpPr/>
            <p:nvPr/>
          </p:nvSpPr>
          <p:spPr>
            <a:xfrm flipH="false" flipV="false" rot="0">
              <a:off x="0" y="0"/>
              <a:ext cx="9131300" cy="10922000"/>
            </a:xfrm>
            <a:custGeom>
              <a:avLst/>
              <a:gdLst/>
              <a:ahLst/>
              <a:cxnLst/>
              <a:rect r="r" b="b" t="t" l="l"/>
              <a:pathLst>
                <a:path h="10922000" w="9131300">
                  <a:moveTo>
                    <a:pt x="0" y="0"/>
                  </a:moveTo>
                  <a:lnTo>
                    <a:pt x="9131300" y="0"/>
                  </a:lnTo>
                  <a:lnTo>
                    <a:pt x="9131300" y="10922000"/>
                  </a:lnTo>
                  <a:lnTo>
                    <a:pt x="0" y="10922000"/>
                  </a:lnTo>
                  <a:lnTo>
                    <a:pt x="0" y="0"/>
                  </a:lnTo>
                  <a:close/>
                </a:path>
              </a:pathLst>
            </a:custGeom>
            <a:blipFill>
              <a:blip r:embed="rId2"/>
              <a:stretch>
                <a:fillRect l="0" t="0" r="0" b="0"/>
              </a:stretch>
            </a:blipFill>
          </p:spPr>
        </p:sp>
      </p:grpSp>
      <p:grpSp>
        <p:nvGrpSpPr>
          <p:cNvPr name="Group 6" id="6"/>
          <p:cNvGrpSpPr/>
          <p:nvPr/>
        </p:nvGrpSpPr>
        <p:grpSpPr>
          <a:xfrm rot="0">
            <a:off x="2864758" y="2747239"/>
            <a:ext cx="4362450" cy="3867131"/>
            <a:chOff x="0" y="0"/>
            <a:chExt cx="5816600" cy="5156175"/>
          </a:xfrm>
        </p:grpSpPr>
        <p:sp>
          <p:nvSpPr>
            <p:cNvPr name="Freeform 7" id="7"/>
            <p:cNvSpPr/>
            <p:nvPr/>
          </p:nvSpPr>
          <p:spPr>
            <a:xfrm flipH="false" flipV="false" rot="0">
              <a:off x="0" y="0"/>
              <a:ext cx="5816600" cy="5156200"/>
            </a:xfrm>
            <a:custGeom>
              <a:avLst/>
              <a:gdLst/>
              <a:ahLst/>
              <a:cxnLst/>
              <a:rect r="r" b="b" t="t" l="l"/>
              <a:pathLst>
                <a:path h="5156200" w="5816600">
                  <a:moveTo>
                    <a:pt x="0" y="0"/>
                  </a:moveTo>
                  <a:lnTo>
                    <a:pt x="5816600" y="0"/>
                  </a:lnTo>
                  <a:lnTo>
                    <a:pt x="5816600" y="5156200"/>
                  </a:lnTo>
                  <a:lnTo>
                    <a:pt x="0" y="5156200"/>
                  </a:lnTo>
                  <a:lnTo>
                    <a:pt x="0" y="0"/>
                  </a:lnTo>
                  <a:close/>
                </a:path>
              </a:pathLst>
            </a:custGeom>
            <a:blipFill>
              <a:blip r:embed="rId3"/>
              <a:stretch>
                <a:fillRect l="0" t="0" r="0" b="0"/>
              </a:stretch>
            </a:blipFill>
          </p:spPr>
        </p:sp>
      </p:grpSp>
      <p:grpSp>
        <p:nvGrpSpPr>
          <p:cNvPr name="Group 8" id="8"/>
          <p:cNvGrpSpPr/>
          <p:nvPr/>
        </p:nvGrpSpPr>
        <p:grpSpPr>
          <a:xfrm rot="0">
            <a:off x="1068181" y="7558535"/>
            <a:ext cx="95250" cy="95250"/>
            <a:chOff x="0" y="0"/>
            <a:chExt cx="95250" cy="95250"/>
          </a:xfrm>
        </p:grpSpPr>
        <p:sp>
          <p:nvSpPr>
            <p:cNvPr name="Freeform 9" id="9"/>
            <p:cNvSpPr/>
            <p:nvPr/>
          </p:nvSpPr>
          <p:spPr>
            <a:xfrm flipH="false" flipV="false" rot="0">
              <a:off x="0" y="0"/>
              <a:ext cx="95377" cy="95377"/>
            </a:xfrm>
            <a:custGeom>
              <a:avLst/>
              <a:gdLst/>
              <a:ahLst/>
              <a:cxnLst/>
              <a:rect r="r" b="b" t="t" l="l"/>
              <a:pathLst>
                <a:path h="95377" w="95377">
                  <a:moveTo>
                    <a:pt x="95250" y="47625"/>
                  </a:moveTo>
                  <a:cubicBezTo>
                    <a:pt x="95250" y="53975"/>
                    <a:pt x="93980" y="60071"/>
                    <a:pt x="91567" y="65913"/>
                  </a:cubicBezTo>
                  <a:cubicBezTo>
                    <a:pt x="89154" y="71755"/>
                    <a:pt x="85725" y="76835"/>
                    <a:pt x="81280" y="81407"/>
                  </a:cubicBezTo>
                  <a:cubicBezTo>
                    <a:pt x="76835" y="85979"/>
                    <a:pt x="71628" y="89281"/>
                    <a:pt x="65786" y="91694"/>
                  </a:cubicBezTo>
                  <a:cubicBezTo>
                    <a:pt x="59944" y="94107"/>
                    <a:pt x="53848" y="95377"/>
                    <a:pt x="47498" y="95377"/>
                  </a:cubicBezTo>
                  <a:cubicBezTo>
                    <a:pt x="41148" y="95377"/>
                    <a:pt x="35052" y="94107"/>
                    <a:pt x="29210" y="91694"/>
                  </a:cubicBezTo>
                  <a:cubicBezTo>
                    <a:pt x="23368" y="89281"/>
                    <a:pt x="18288" y="85852"/>
                    <a:pt x="13716" y="81407"/>
                  </a:cubicBezTo>
                  <a:cubicBezTo>
                    <a:pt x="9144" y="76962"/>
                    <a:pt x="6096" y="71628"/>
                    <a:pt x="3683" y="65913"/>
                  </a:cubicBezTo>
                  <a:cubicBezTo>
                    <a:pt x="1270" y="60198"/>
                    <a:pt x="0" y="53975"/>
                    <a:pt x="0" y="47625"/>
                  </a:cubicBezTo>
                  <a:cubicBezTo>
                    <a:pt x="0" y="41275"/>
                    <a:pt x="1270" y="35179"/>
                    <a:pt x="3683" y="29337"/>
                  </a:cubicBezTo>
                  <a:cubicBezTo>
                    <a:pt x="6096" y="23495"/>
                    <a:pt x="9525" y="18415"/>
                    <a:pt x="13970" y="13970"/>
                  </a:cubicBezTo>
                  <a:cubicBezTo>
                    <a:pt x="18415" y="9525"/>
                    <a:pt x="23622" y="6096"/>
                    <a:pt x="29337" y="3683"/>
                  </a:cubicBezTo>
                  <a:cubicBezTo>
                    <a:pt x="35052" y="1270"/>
                    <a:pt x="41275" y="0"/>
                    <a:pt x="47625" y="0"/>
                  </a:cubicBezTo>
                  <a:cubicBezTo>
                    <a:pt x="53975" y="0"/>
                    <a:pt x="60071" y="1270"/>
                    <a:pt x="65913" y="3683"/>
                  </a:cubicBezTo>
                  <a:cubicBezTo>
                    <a:pt x="71755" y="6096"/>
                    <a:pt x="76835" y="9525"/>
                    <a:pt x="81407" y="13970"/>
                  </a:cubicBezTo>
                  <a:cubicBezTo>
                    <a:pt x="85979" y="18415"/>
                    <a:pt x="89281" y="23622"/>
                    <a:pt x="91694" y="29464"/>
                  </a:cubicBezTo>
                  <a:cubicBezTo>
                    <a:pt x="94107" y="35306"/>
                    <a:pt x="95377" y="41402"/>
                    <a:pt x="95377" y="47752"/>
                  </a:cubicBezTo>
                  <a:close/>
                </a:path>
              </a:pathLst>
            </a:custGeom>
            <a:solidFill>
              <a:srgbClr val="000000"/>
            </a:solidFill>
          </p:spPr>
        </p:sp>
      </p:grpSp>
      <p:grpSp>
        <p:nvGrpSpPr>
          <p:cNvPr name="Group 10" id="10"/>
          <p:cNvGrpSpPr/>
          <p:nvPr/>
        </p:nvGrpSpPr>
        <p:grpSpPr>
          <a:xfrm rot="0">
            <a:off x="1068181" y="7958585"/>
            <a:ext cx="95250" cy="95250"/>
            <a:chOff x="0" y="0"/>
            <a:chExt cx="95250" cy="95250"/>
          </a:xfrm>
        </p:grpSpPr>
        <p:sp>
          <p:nvSpPr>
            <p:cNvPr name="Freeform 11" id="11"/>
            <p:cNvSpPr/>
            <p:nvPr/>
          </p:nvSpPr>
          <p:spPr>
            <a:xfrm flipH="false" flipV="false" rot="0">
              <a:off x="0" y="0"/>
              <a:ext cx="95377" cy="95377"/>
            </a:xfrm>
            <a:custGeom>
              <a:avLst/>
              <a:gdLst/>
              <a:ahLst/>
              <a:cxnLst/>
              <a:rect r="r" b="b" t="t" l="l"/>
              <a:pathLst>
                <a:path h="95377" w="95377">
                  <a:moveTo>
                    <a:pt x="95250" y="47625"/>
                  </a:moveTo>
                  <a:cubicBezTo>
                    <a:pt x="95250" y="53975"/>
                    <a:pt x="93980" y="60071"/>
                    <a:pt x="91567" y="65913"/>
                  </a:cubicBezTo>
                  <a:cubicBezTo>
                    <a:pt x="89154" y="71755"/>
                    <a:pt x="85725" y="76835"/>
                    <a:pt x="81280" y="81407"/>
                  </a:cubicBezTo>
                  <a:cubicBezTo>
                    <a:pt x="76835" y="85979"/>
                    <a:pt x="71628" y="89281"/>
                    <a:pt x="65786" y="91694"/>
                  </a:cubicBezTo>
                  <a:cubicBezTo>
                    <a:pt x="59944" y="94107"/>
                    <a:pt x="53848" y="95377"/>
                    <a:pt x="47498" y="95377"/>
                  </a:cubicBezTo>
                  <a:cubicBezTo>
                    <a:pt x="41148" y="95377"/>
                    <a:pt x="35052" y="94107"/>
                    <a:pt x="29210" y="91694"/>
                  </a:cubicBezTo>
                  <a:cubicBezTo>
                    <a:pt x="23368" y="89281"/>
                    <a:pt x="18288" y="85852"/>
                    <a:pt x="13716" y="81407"/>
                  </a:cubicBezTo>
                  <a:cubicBezTo>
                    <a:pt x="9144" y="76962"/>
                    <a:pt x="6096" y="71628"/>
                    <a:pt x="3683" y="65913"/>
                  </a:cubicBezTo>
                  <a:cubicBezTo>
                    <a:pt x="1270" y="60198"/>
                    <a:pt x="0" y="53975"/>
                    <a:pt x="0" y="47625"/>
                  </a:cubicBezTo>
                  <a:cubicBezTo>
                    <a:pt x="0" y="41275"/>
                    <a:pt x="1270" y="35179"/>
                    <a:pt x="3683" y="29337"/>
                  </a:cubicBezTo>
                  <a:cubicBezTo>
                    <a:pt x="6096" y="23495"/>
                    <a:pt x="9525" y="18415"/>
                    <a:pt x="13970" y="13970"/>
                  </a:cubicBezTo>
                  <a:cubicBezTo>
                    <a:pt x="18415" y="9525"/>
                    <a:pt x="23622" y="6096"/>
                    <a:pt x="29337" y="3683"/>
                  </a:cubicBezTo>
                  <a:cubicBezTo>
                    <a:pt x="35052" y="1270"/>
                    <a:pt x="41275" y="0"/>
                    <a:pt x="47625" y="0"/>
                  </a:cubicBezTo>
                  <a:cubicBezTo>
                    <a:pt x="53975" y="0"/>
                    <a:pt x="60071" y="1270"/>
                    <a:pt x="65913" y="3683"/>
                  </a:cubicBezTo>
                  <a:cubicBezTo>
                    <a:pt x="71755" y="6096"/>
                    <a:pt x="76835" y="9525"/>
                    <a:pt x="81407" y="13970"/>
                  </a:cubicBezTo>
                  <a:cubicBezTo>
                    <a:pt x="85979" y="18415"/>
                    <a:pt x="89281" y="23622"/>
                    <a:pt x="91694" y="29464"/>
                  </a:cubicBezTo>
                  <a:cubicBezTo>
                    <a:pt x="94107" y="35306"/>
                    <a:pt x="95377" y="41402"/>
                    <a:pt x="95377" y="47752"/>
                  </a:cubicBezTo>
                  <a:close/>
                </a:path>
              </a:pathLst>
            </a:custGeom>
            <a:solidFill>
              <a:srgbClr val="000000"/>
            </a:solidFill>
          </p:spPr>
        </p:sp>
      </p:grpSp>
      <p:grpSp>
        <p:nvGrpSpPr>
          <p:cNvPr name="Group 12" id="12"/>
          <p:cNvGrpSpPr/>
          <p:nvPr/>
        </p:nvGrpSpPr>
        <p:grpSpPr>
          <a:xfrm rot="0">
            <a:off x="1068181" y="8358635"/>
            <a:ext cx="95250" cy="95250"/>
            <a:chOff x="0" y="0"/>
            <a:chExt cx="95250" cy="95250"/>
          </a:xfrm>
        </p:grpSpPr>
        <p:sp>
          <p:nvSpPr>
            <p:cNvPr name="Freeform 13" id="13"/>
            <p:cNvSpPr/>
            <p:nvPr/>
          </p:nvSpPr>
          <p:spPr>
            <a:xfrm flipH="false" flipV="false" rot="0">
              <a:off x="0" y="0"/>
              <a:ext cx="95377" cy="95250"/>
            </a:xfrm>
            <a:custGeom>
              <a:avLst/>
              <a:gdLst/>
              <a:ahLst/>
              <a:cxnLst/>
              <a:rect r="r" b="b" t="t" l="l"/>
              <a:pathLst>
                <a:path h="95250" w="95377">
                  <a:moveTo>
                    <a:pt x="95250" y="47625"/>
                  </a:moveTo>
                  <a:cubicBezTo>
                    <a:pt x="95250" y="53975"/>
                    <a:pt x="93980" y="60071"/>
                    <a:pt x="91567" y="65786"/>
                  </a:cubicBezTo>
                  <a:cubicBezTo>
                    <a:pt x="89154" y="71501"/>
                    <a:pt x="85725" y="76835"/>
                    <a:pt x="81280" y="81280"/>
                  </a:cubicBezTo>
                  <a:cubicBezTo>
                    <a:pt x="76835" y="85725"/>
                    <a:pt x="71628" y="89154"/>
                    <a:pt x="65786" y="91567"/>
                  </a:cubicBezTo>
                  <a:cubicBezTo>
                    <a:pt x="59944" y="93980"/>
                    <a:pt x="53848" y="95250"/>
                    <a:pt x="47498" y="95250"/>
                  </a:cubicBezTo>
                  <a:cubicBezTo>
                    <a:pt x="41148" y="95250"/>
                    <a:pt x="35052" y="93980"/>
                    <a:pt x="29210" y="91567"/>
                  </a:cubicBezTo>
                  <a:cubicBezTo>
                    <a:pt x="23368" y="89154"/>
                    <a:pt x="18288" y="85725"/>
                    <a:pt x="13716" y="81280"/>
                  </a:cubicBezTo>
                  <a:cubicBezTo>
                    <a:pt x="9144" y="76835"/>
                    <a:pt x="6096" y="71628"/>
                    <a:pt x="3683" y="65786"/>
                  </a:cubicBezTo>
                  <a:cubicBezTo>
                    <a:pt x="1270" y="59944"/>
                    <a:pt x="0" y="53975"/>
                    <a:pt x="0" y="47625"/>
                  </a:cubicBezTo>
                  <a:cubicBezTo>
                    <a:pt x="0" y="41275"/>
                    <a:pt x="1270" y="35179"/>
                    <a:pt x="3683" y="29464"/>
                  </a:cubicBezTo>
                  <a:cubicBezTo>
                    <a:pt x="6096" y="23749"/>
                    <a:pt x="9525" y="18415"/>
                    <a:pt x="13970" y="13970"/>
                  </a:cubicBezTo>
                  <a:cubicBezTo>
                    <a:pt x="18415" y="9525"/>
                    <a:pt x="23622" y="6096"/>
                    <a:pt x="29337" y="3683"/>
                  </a:cubicBezTo>
                  <a:cubicBezTo>
                    <a:pt x="35052" y="1270"/>
                    <a:pt x="41275" y="0"/>
                    <a:pt x="47625" y="0"/>
                  </a:cubicBezTo>
                  <a:cubicBezTo>
                    <a:pt x="53975" y="0"/>
                    <a:pt x="60071" y="1270"/>
                    <a:pt x="65913" y="3683"/>
                  </a:cubicBezTo>
                  <a:cubicBezTo>
                    <a:pt x="71755" y="6096"/>
                    <a:pt x="76835" y="9525"/>
                    <a:pt x="81407" y="13970"/>
                  </a:cubicBezTo>
                  <a:cubicBezTo>
                    <a:pt x="85979" y="18415"/>
                    <a:pt x="89281" y="23622"/>
                    <a:pt x="91694" y="29464"/>
                  </a:cubicBezTo>
                  <a:cubicBezTo>
                    <a:pt x="94107" y="35306"/>
                    <a:pt x="95377" y="41402"/>
                    <a:pt x="95377" y="47625"/>
                  </a:cubicBezTo>
                  <a:close/>
                </a:path>
              </a:pathLst>
            </a:custGeom>
            <a:solidFill>
              <a:srgbClr val="000000"/>
            </a:solidFill>
          </p:spPr>
        </p:sp>
      </p:grpSp>
      <p:grpSp>
        <p:nvGrpSpPr>
          <p:cNvPr name="Group 14" id="14"/>
          <p:cNvGrpSpPr/>
          <p:nvPr/>
        </p:nvGrpSpPr>
        <p:grpSpPr>
          <a:xfrm rot="0">
            <a:off x="223466" y="9820970"/>
            <a:ext cx="3934768" cy="374647"/>
            <a:chOff x="0" y="0"/>
            <a:chExt cx="3934765" cy="374650"/>
          </a:xfrm>
        </p:grpSpPr>
        <p:sp>
          <p:nvSpPr>
            <p:cNvPr name="Freeform 15" id="15"/>
            <p:cNvSpPr/>
            <p:nvPr/>
          </p:nvSpPr>
          <p:spPr>
            <a:xfrm flipH="false" flipV="false" rot="0">
              <a:off x="63500" y="63500"/>
              <a:ext cx="38100" cy="38100"/>
            </a:xfrm>
            <a:custGeom>
              <a:avLst/>
              <a:gdLst/>
              <a:ahLst/>
              <a:cxnLst/>
              <a:rect r="r" b="b" t="t" l="l"/>
              <a:pathLst>
                <a:path h="38100" w="38100">
                  <a:moveTo>
                    <a:pt x="38100" y="19050"/>
                  </a:moveTo>
                  <a:cubicBezTo>
                    <a:pt x="38100" y="21590"/>
                    <a:pt x="37592" y="24003"/>
                    <a:pt x="36703" y="26289"/>
                  </a:cubicBezTo>
                  <a:cubicBezTo>
                    <a:pt x="35814" y="28575"/>
                    <a:pt x="34417" y="30734"/>
                    <a:pt x="32512" y="32512"/>
                  </a:cubicBezTo>
                  <a:cubicBezTo>
                    <a:pt x="30607" y="34290"/>
                    <a:pt x="28702" y="35687"/>
                    <a:pt x="26289" y="36703"/>
                  </a:cubicBezTo>
                  <a:cubicBezTo>
                    <a:pt x="23876" y="37719"/>
                    <a:pt x="21590" y="38100"/>
                    <a:pt x="19050" y="38100"/>
                  </a:cubicBezTo>
                  <a:cubicBezTo>
                    <a:pt x="16510" y="38100"/>
                    <a:pt x="14097" y="37592"/>
                    <a:pt x="11811" y="36703"/>
                  </a:cubicBezTo>
                  <a:cubicBezTo>
                    <a:pt x="9525" y="35814"/>
                    <a:pt x="7366" y="34417"/>
                    <a:pt x="5588" y="32512"/>
                  </a:cubicBezTo>
                  <a:cubicBezTo>
                    <a:pt x="3810" y="30607"/>
                    <a:pt x="2413" y="28702"/>
                    <a:pt x="1397" y="26289"/>
                  </a:cubicBezTo>
                  <a:cubicBezTo>
                    <a:pt x="381" y="23876"/>
                    <a:pt x="0" y="21590"/>
                    <a:pt x="0" y="19050"/>
                  </a:cubicBezTo>
                  <a:cubicBezTo>
                    <a:pt x="0" y="16510"/>
                    <a:pt x="508" y="14097"/>
                    <a:pt x="1397" y="11811"/>
                  </a:cubicBezTo>
                  <a:cubicBezTo>
                    <a:pt x="2286" y="9525"/>
                    <a:pt x="3683" y="7366"/>
                    <a:pt x="5588" y="5588"/>
                  </a:cubicBezTo>
                  <a:cubicBezTo>
                    <a:pt x="7493" y="3810"/>
                    <a:pt x="9398" y="2413"/>
                    <a:pt x="11811" y="1397"/>
                  </a:cubicBezTo>
                  <a:cubicBezTo>
                    <a:pt x="14224" y="381"/>
                    <a:pt x="16510" y="0"/>
                    <a:pt x="19050" y="0"/>
                  </a:cubicBezTo>
                  <a:cubicBezTo>
                    <a:pt x="21590" y="0"/>
                    <a:pt x="24003" y="508"/>
                    <a:pt x="26289" y="1397"/>
                  </a:cubicBezTo>
                  <a:cubicBezTo>
                    <a:pt x="28575" y="2286"/>
                    <a:pt x="30734" y="3683"/>
                    <a:pt x="32512" y="5588"/>
                  </a:cubicBezTo>
                  <a:cubicBezTo>
                    <a:pt x="34290" y="7493"/>
                    <a:pt x="35687" y="9398"/>
                    <a:pt x="36703" y="11811"/>
                  </a:cubicBezTo>
                  <a:cubicBezTo>
                    <a:pt x="37719" y="14224"/>
                    <a:pt x="38100" y="16510"/>
                    <a:pt x="38100" y="19050"/>
                  </a:cubicBezTo>
                  <a:close/>
                </a:path>
              </a:pathLst>
            </a:custGeom>
            <a:solidFill>
              <a:srgbClr val="000000"/>
            </a:solidFill>
          </p:spPr>
        </p:sp>
        <p:sp>
          <p:nvSpPr>
            <p:cNvPr name="Freeform 16" id="16"/>
            <p:cNvSpPr/>
            <p:nvPr/>
          </p:nvSpPr>
          <p:spPr>
            <a:xfrm flipH="false" flipV="false" rot="0">
              <a:off x="203073" y="130175"/>
              <a:ext cx="350266" cy="9525"/>
            </a:xfrm>
            <a:custGeom>
              <a:avLst/>
              <a:gdLst/>
              <a:ahLst/>
              <a:cxnLst/>
              <a:rect r="r" b="b" t="t" l="l"/>
              <a:pathLst>
                <a:path h="9525" w="350266">
                  <a:moveTo>
                    <a:pt x="0" y="0"/>
                  </a:moveTo>
                  <a:lnTo>
                    <a:pt x="350265" y="0"/>
                  </a:lnTo>
                  <a:lnTo>
                    <a:pt x="350265" y="9525"/>
                  </a:lnTo>
                  <a:lnTo>
                    <a:pt x="0" y="9525"/>
                  </a:lnTo>
                  <a:close/>
                </a:path>
              </a:pathLst>
            </a:custGeom>
            <a:solidFill>
              <a:srgbClr val="000000"/>
            </a:solidFill>
          </p:spPr>
        </p:sp>
        <p:sp>
          <p:nvSpPr>
            <p:cNvPr name="Freeform 17" id="17"/>
            <p:cNvSpPr/>
            <p:nvPr/>
          </p:nvSpPr>
          <p:spPr>
            <a:xfrm flipH="false" flipV="false" rot="0">
              <a:off x="553338" y="130175"/>
              <a:ext cx="2125724" cy="9525"/>
            </a:xfrm>
            <a:custGeom>
              <a:avLst/>
              <a:gdLst/>
              <a:ahLst/>
              <a:cxnLst/>
              <a:rect r="r" b="b" t="t" l="l"/>
              <a:pathLst>
                <a:path h="9525" w="2125724">
                  <a:moveTo>
                    <a:pt x="0" y="0"/>
                  </a:moveTo>
                  <a:lnTo>
                    <a:pt x="0" y="9525"/>
                  </a:lnTo>
                  <a:lnTo>
                    <a:pt x="1034922" y="9525"/>
                  </a:lnTo>
                  <a:lnTo>
                    <a:pt x="1034922" y="0"/>
                  </a:lnTo>
                  <a:close/>
                  <a:moveTo>
                    <a:pt x="2119628" y="0"/>
                  </a:moveTo>
                  <a:lnTo>
                    <a:pt x="2119628" y="9525"/>
                  </a:lnTo>
                  <a:lnTo>
                    <a:pt x="2125724" y="9525"/>
                  </a:lnTo>
                  <a:lnTo>
                    <a:pt x="2125724" y="0"/>
                  </a:lnTo>
                  <a:close/>
                </a:path>
              </a:pathLst>
            </a:custGeom>
            <a:solidFill>
              <a:srgbClr val="000000"/>
            </a:solidFill>
          </p:spPr>
        </p:sp>
        <p:sp>
          <p:nvSpPr>
            <p:cNvPr name="Freeform 18" id="18"/>
            <p:cNvSpPr/>
            <p:nvPr/>
          </p:nvSpPr>
          <p:spPr>
            <a:xfrm flipH="false" flipV="false" rot="0">
              <a:off x="1676144" y="130175"/>
              <a:ext cx="34290" cy="9525"/>
            </a:xfrm>
            <a:custGeom>
              <a:avLst/>
              <a:gdLst/>
              <a:ahLst/>
              <a:cxnLst/>
              <a:rect r="r" b="b" t="t" l="l"/>
              <a:pathLst>
                <a:path h="9525" w="34290">
                  <a:moveTo>
                    <a:pt x="0" y="0"/>
                  </a:moveTo>
                  <a:lnTo>
                    <a:pt x="0" y="9525"/>
                  </a:lnTo>
                  <a:lnTo>
                    <a:pt x="34290" y="9525"/>
                  </a:lnTo>
                  <a:lnTo>
                    <a:pt x="34290" y="0"/>
                  </a:lnTo>
                  <a:close/>
                </a:path>
              </a:pathLst>
            </a:custGeom>
            <a:solidFill>
              <a:srgbClr val="000000"/>
            </a:solidFill>
          </p:spPr>
        </p:sp>
        <p:sp>
          <p:nvSpPr>
            <p:cNvPr name="Freeform 19" id="19"/>
            <p:cNvSpPr/>
            <p:nvPr/>
          </p:nvSpPr>
          <p:spPr>
            <a:xfrm flipH="false" flipV="false" rot="0">
              <a:off x="63500" y="234950"/>
              <a:ext cx="38100" cy="38100"/>
            </a:xfrm>
            <a:custGeom>
              <a:avLst/>
              <a:gdLst/>
              <a:ahLst/>
              <a:cxnLst/>
              <a:rect r="r" b="b" t="t" l="l"/>
              <a:pathLst>
                <a:path h="38100" w="38100">
                  <a:moveTo>
                    <a:pt x="38100" y="19050"/>
                  </a:moveTo>
                  <a:cubicBezTo>
                    <a:pt x="38100" y="21590"/>
                    <a:pt x="37592" y="24003"/>
                    <a:pt x="36703" y="26289"/>
                  </a:cubicBezTo>
                  <a:cubicBezTo>
                    <a:pt x="35814" y="28575"/>
                    <a:pt x="34417" y="30734"/>
                    <a:pt x="32512" y="32512"/>
                  </a:cubicBezTo>
                  <a:cubicBezTo>
                    <a:pt x="30607" y="34290"/>
                    <a:pt x="28702" y="35687"/>
                    <a:pt x="26289" y="36703"/>
                  </a:cubicBezTo>
                  <a:cubicBezTo>
                    <a:pt x="23876" y="37719"/>
                    <a:pt x="21463" y="38100"/>
                    <a:pt x="19050" y="38100"/>
                  </a:cubicBezTo>
                  <a:cubicBezTo>
                    <a:pt x="16637" y="38100"/>
                    <a:pt x="14097" y="37592"/>
                    <a:pt x="11811" y="36703"/>
                  </a:cubicBezTo>
                  <a:cubicBezTo>
                    <a:pt x="9525" y="35814"/>
                    <a:pt x="7366" y="34417"/>
                    <a:pt x="5588" y="32512"/>
                  </a:cubicBezTo>
                  <a:cubicBezTo>
                    <a:pt x="3810" y="30607"/>
                    <a:pt x="2413" y="28702"/>
                    <a:pt x="1397" y="26289"/>
                  </a:cubicBezTo>
                  <a:cubicBezTo>
                    <a:pt x="381" y="23876"/>
                    <a:pt x="0" y="21590"/>
                    <a:pt x="0" y="19050"/>
                  </a:cubicBezTo>
                  <a:cubicBezTo>
                    <a:pt x="0" y="16510"/>
                    <a:pt x="508" y="14097"/>
                    <a:pt x="1397" y="11811"/>
                  </a:cubicBezTo>
                  <a:cubicBezTo>
                    <a:pt x="2286" y="9525"/>
                    <a:pt x="3683" y="7366"/>
                    <a:pt x="5588" y="5588"/>
                  </a:cubicBezTo>
                  <a:cubicBezTo>
                    <a:pt x="7493" y="3810"/>
                    <a:pt x="9398" y="2413"/>
                    <a:pt x="11811" y="1397"/>
                  </a:cubicBezTo>
                  <a:cubicBezTo>
                    <a:pt x="14224" y="381"/>
                    <a:pt x="16637" y="0"/>
                    <a:pt x="19050" y="0"/>
                  </a:cubicBezTo>
                  <a:cubicBezTo>
                    <a:pt x="21463" y="0"/>
                    <a:pt x="24003" y="508"/>
                    <a:pt x="26289" y="1397"/>
                  </a:cubicBezTo>
                  <a:cubicBezTo>
                    <a:pt x="28575" y="2286"/>
                    <a:pt x="30734" y="3683"/>
                    <a:pt x="32512" y="5588"/>
                  </a:cubicBezTo>
                  <a:cubicBezTo>
                    <a:pt x="34290" y="7493"/>
                    <a:pt x="35687" y="9398"/>
                    <a:pt x="36703" y="11811"/>
                  </a:cubicBezTo>
                  <a:cubicBezTo>
                    <a:pt x="37719" y="14224"/>
                    <a:pt x="38100" y="16510"/>
                    <a:pt x="38100" y="19050"/>
                  </a:cubicBezTo>
                  <a:close/>
                </a:path>
              </a:pathLst>
            </a:custGeom>
            <a:solidFill>
              <a:srgbClr val="000000"/>
            </a:solidFill>
          </p:spPr>
        </p:sp>
        <p:sp>
          <p:nvSpPr>
            <p:cNvPr name="Freeform 20" id="20"/>
            <p:cNvSpPr/>
            <p:nvPr/>
          </p:nvSpPr>
          <p:spPr>
            <a:xfrm flipH="false" flipV="false" rot="0">
              <a:off x="203073" y="301625"/>
              <a:ext cx="6017002" cy="9525"/>
            </a:xfrm>
            <a:custGeom>
              <a:avLst/>
              <a:gdLst/>
              <a:ahLst/>
              <a:cxnLst/>
              <a:rect r="r" b="b" t="t" l="l"/>
              <a:pathLst>
                <a:path h="9525" w="6017002">
                  <a:moveTo>
                    <a:pt x="0" y="0"/>
                  </a:moveTo>
                  <a:lnTo>
                    <a:pt x="0" y="9525"/>
                  </a:lnTo>
                  <a:lnTo>
                    <a:pt x="704087" y="9525"/>
                  </a:lnTo>
                  <a:lnTo>
                    <a:pt x="704087" y="0"/>
                  </a:lnTo>
                  <a:close/>
                  <a:moveTo>
                    <a:pt x="1444623" y="0"/>
                  </a:moveTo>
                  <a:lnTo>
                    <a:pt x="1444623" y="9525"/>
                  </a:lnTo>
                  <a:lnTo>
                    <a:pt x="1064132" y="9525"/>
                  </a:lnTo>
                  <a:lnTo>
                    <a:pt x="1064132" y="0"/>
                  </a:lnTo>
                  <a:close/>
                  <a:moveTo>
                    <a:pt x="1424176" y="0"/>
                  </a:moveTo>
                  <a:lnTo>
                    <a:pt x="1424176" y="9525"/>
                  </a:lnTo>
                  <a:lnTo>
                    <a:pt x="3515864" y="9525"/>
                  </a:lnTo>
                  <a:lnTo>
                    <a:pt x="3515864" y="0"/>
                  </a:lnTo>
                  <a:close/>
                  <a:moveTo>
                    <a:pt x="5684262" y="0"/>
                  </a:moveTo>
                  <a:lnTo>
                    <a:pt x="5684262" y="9525"/>
                  </a:lnTo>
                  <a:lnTo>
                    <a:pt x="6017002" y="9525"/>
                  </a:lnTo>
                  <a:lnTo>
                    <a:pt x="6017002" y="0"/>
                  </a:lnTo>
                  <a:close/>
                </a:path>
              </a:pathLst>
            </a:custGeom>
            <a:solidFill>
              <a:srgbClr val="000000"/>
            </a:solidFill>
          </p:spPr>
        </p:sp>
        <p:sp>
          <p:nvSpPr>
            <p:cNvPr name="Freeform 21" id="21"/>
            <p:cNvSpPr/>
            <p:nvPr/>
          </p:nvSpPr>
          <p:spPr>
            <a:xfrm flipH="false" flipV="false" rot="0">
              <a:off x="3836920" y="301625"/>
              <a:ext cx="34290" cy="9525"/>
            </a:xfrm>
            <a:custGeom>
              <a:avLst/>
              <a:gdLst/>
              <a:ahLst/>
              <a:cxnLst/>
              <a:rect r="r" b="b" t="t" l="l"/>
              <a:pathLst>
                <a:path h="9525" w="34290">
                  <a:moveTo>
                    <a:pt x="0" y="0"/>
                  </a:moveTo>
                  <a:lnTo>
                    <a:pt x="0" y="9525"/>
                  </a:lnTo>
                  <a:lnTo>
                    <a:pt x="34290" y="9525"/>
                  </a:lnTo>
                  <a:lnTo>
                    <a:pt x="34290" y="0"/>
                  </a:lnTo>
                  <a:close/>
                </a:path>
              </a:pathLst>
            </a:custGeom>
            <a:solidFill>
              <a:srgbClr val="000000"/>
            </a:solidFill>
          </p:spPr>
        </p:sp>
      </p:grpSp>
      <p:grpSp>
        <p:nvGrpSpPr>
          <p:cNvPr name="Group 22" id="22"/>
          <p:cNvGrpSpPr/>
          <p:nvPr/>
        </p:nvGrpSpPr>
        <p:grpSpPr>
          <a:xfrm rot="0">
            <a:off x="2801255" y="7857001"/>
            <a:ext cx="4492695" cy="279397"/>
            <a:chOff x="0" y="0"/>
            <a:chExt cx="4492688" cy="279400"/>
          </a:xfrm>
        </p:grpSpPr>
        <p:sp>
          <p:nvSpPr>
            <p:cNvPr name="Freeform 23" id="23"/>
            <p:cNvSpPr/>
            <p:nvPr/>
          </p:nvSpPr>
          <p:spPr>
            <a:xfrm flipH="false" flipV="false" rot="0">
              <a:off x="63500" y="120650"/>
              <a:ext cx="4260848" cy="38100"/>
            </a:xfrm>
            <a:custGeom>
              <a:avLst/>
              <a:gdLst/>
              <a:ahLst/>
              <a:cxnLst/>
              <a:rect r="r" b="b" t="t" l="l"/>
              <a:pathLst>
                <a:path h="38100" w="4260848">
                  <a:moveTo>
                    <a:pt x="0" y="0"/>
                  </a:moveTo>
                  <a:lnTo>
                    <a:pt x="4260848" y="0"/>
                  </a:lnTo>
                  <a:lnTo>
                    <a:pt x="4260848" y="38100"/>
                  </a:lnTo>
                  <a:lnTo>
                    <a:pt x="0" y="38100"/>
                  </a:lnTo>
                  <a:close/>
                </a:path>
              </a:pathLst>
            </a:custGeom>
            <a:solidFill>
              <a:srgbClr val="139CAF"/>
            </a:solidFill>
          </p:spPr>
        </p:sp>
        <p:sp>
          <p:nvSpPr>
            <p:cNvPr name="Freeform 24" id="24"/>
            <p:cNvSpPr/>
            <p:nvPr/>
          </p:nvSpPr>
          <p:spPr>
            <a:xfrm flipH="false" flipV="false" rot="0">
              <a:off x="4334000" y="82550"/>
              <a:ext cx="76200" cy="114300"/>
            </a:xfrm>
            <a:custGeom>
              <a:avLst/>
              <a:gdLst/>
              <a:ahLst/>
              <a:cxnLst/>
              <a:rect r="r" b="b" t="t" l="l"/>
              <a:pathLst>
                <a:path h="114300" w="76200">
                  <a:moveTo>
                    <a:pt x="0" y="0"/>
                  </a:moveTo>
                  <a:lnTo>
                    <a:pt x="76200" y="57150"/>
                  </a:lnTo>
                  <a:lnTo>
                    <a:pt x="0" y="114300"/>
                  </a:lnTo>
                  <a:lnTo>
                    <a:pt x="0" y="0"/>
                  </a:lnTo>
                  <a:close/>
                </a:path>
              </a:pathLst>
            </a:custGeom>
            <a:solidFill>
              <a:srgbClr val="139CAF"/>
            </a:solidFill>
          </p:spPr>
        </p:sp>
        <p:sp>
          <p:nvSpPr>
            <p:cNvPr name="Freeform 25" id="25"/>
            <p:cNvSpPr/>
            <p:nvPr/>
          </p:nvSpPr>
          <p:spPr>
            <a:xfrm flipH="false" flipV="false" rot="0">
              <a:off x="4314950" y="63538"/>
              <a:ext cx="114300" cy="152377"/>
            </a:xfrm>
            <a:custGeom>
              <a:avLst/>
              <a:gdLst/>
              <a:ahLst/>
              <a:cxnLst/>
              <a:rect r="r" b="b" t="t" l="l"/>
              <a:pathLst>
                <a:path h="152377" w="114300">
                  <a:moveTo>
                    <a:pt x="30480" y="3772"/>
                  </a:moveTo>
                  <a:lnTo>
                    <a:pt x="106680" y="60922"/>
                  </a:lnTo>
                  <a:cubicBezTo>
                    <a:pt x="111506" y="64478"/>
                    <a:pt x="114300" y="70193"/>
                    <a:pt x="114300" y="76162"/>
                  </a:cubicBezTo>
                  <a:cubicBezTo>
                    <a:pt x="114300" y="82131"/>
                    <a:pt x="111506" y="87846"/>
                    <a:pt x="106680" y="91402"/>
                  </a:cubicBezTo>
                  <a:lnTo>
                    <a:pt x="30480" y="148552"/>
                  </a:lnTo>
                  <a:cubicBezTo>
                    <a:pt x="24765" y="152870"/>
                    <a:pt x="17018" y="153632"/>
                    <a:pt x="10541" y="150330"/>
                  </a:cubicBezTo>
                  <a:cubicBezTo>
                    <a:pt x="4064" y="147028"/>
                    <a:pt x="0" y="140551"/>
                    <a:pt x="0" y="133312"/>
                  </a:cubicBezTo>
                  <a:lnTo>
                    <a:pt x="0" y="19012"/>
                  </a:lnTo>
                  <a:cubicBezTo>
                    <a:pt x="0" y="11773"/>
                    <a:pt x="4064" y="5169"/>
                    <a:pt x="10541" y="1994"/>
                  </a:cubicBezTo>
                  <a:cubicBezTo>
                    <a:pt x="17018" y="-1181"/>
                    <a:pt x="24765" y="-546"/>
                    <a:pt x="30480" y="3772"/>
                  </a:cubicBezTo>
                  <a:moveTo>
                    <a:pt x="7620" y="34252"/>
                  </a:moveTo>
                  <a:lnTo>
                    <a:pt x="19050" y="19012"/>
                  </a:lnTo>
                  <a:lnTo>
                    <a:pt x="38100" y="19012"/>
                  </a:lnTo>
                  <a:lnTo>
                    <a:pt x="38100" y="133312"/>
                  </a:lnTo>
                  <a:lnTo>
                    <a:pt x="19050" y="133312"/>
                  </a:lnTo>
                  <a:lnTo>
                    <a:pt x="7620" y="118072"/>
                  </a:lnTo>
                  <a:lnTo>
                    <a:pt x="83820" y="60922"/>
                  </a:lnTo>
                  <a:lnTo>
                    <a:pt x="95250" y="76162"/>
                  </a:lnTo>
                  <a:lnTo>
                    <a:pt x="83820" y="91402"/>
                  </a:lnTo>
                  <a:lnTo>
                    <a:pt x="7620" y="34252"/>
                  </a:lnTo>
                  <a:close/>
                </a:path>
              </a:pathLst>
            </a:custGeom>
            <a:solidFill>
              <a:srgbClr val="139CAF"/>
            </a:solidFill>
          </p:spPr>
        </p:sp>
        <p:sp>
          <p:nvSpPr>
            <p:cNvPr name="Freeform 26" id="26"/>
            <p:cNvSpPr/>
            <p:nvPr/>
          </p:nvSpPr>
          <p:spPr>
            <a:xfrm flipH="false" flipV="false" rot="0">
              <a:off x="63500" y="120650"/>
              <a:ext cx="4365623" cy="38100"/>
            </a:xfrm>
            <a:custGeom>
              <a:avLst/>
              <a:gdLst/>
              <a:ahLst/>
              <a:cxnLst/>
              <a:rect r="r" b="b" t="t" l="l"/>
              <a:pathLst>
                <a:path h="38100" w="4365623">
                  <a:moveTo>
                    <a:pt x="0" y="38100"/>
                  </a:moveTo>
                  <a:lnTo>
                    <a:pt x="4365623" y="38100"/>
                  </a:lnTo>
                  <a:lnTo>
                    <a:pt x="4365623" y="0"/>
                  </a:lnTo>
                  <a:lnTo>
                    <a:pt x="0" y="0"/>
                  </a:lnTo>
                  <a:close/>
                </a:path>
              </a:pathLst>
            </a:custGeom>
            <a:solidFill>
              <a:srgbClr val="000000">
                <a:alpha val="0"/>
              </a:srgbClr>
            </a:solidFill>
          </p:spPr>
        </p:sp>
      </p:grpSp>
      <p:grpSp>
        <p:nvGrpSpPr>
          <p:cNvPr name="Group 27" id="27"/>
          <p:cNvGrpSpPr/>
          <p:nvPr/>
        </p:nvGrpSpPr>
        <p:grpSpPr>
          <a:xfrm rot="0">
            <a:off x="7478087" y="7558535"/>
            <a:ext cx="95250" cy="95250"/>
            <a:chOff x="0" y="0"/>
            <a:chExt cx="95250" cy="95250"/>
          </a:xfrm>
        </p:grpSpPr>
        <p:sp>
          <p:nvSpPr>
            <p:cNvPr name="Freeform 28" id="28"/>
            <p:cNvSpPr/>
            <p:nvPr/>
          </p:nvSpPr>
          <p:spPr>
            <a:xfrm flipH="false" flipV="false" rot="0">
              <a:off x="0" y="0"/>
              <a:ext cx="95377" cy="95377"/>
            </a:xfrm>
            <a:custGeom>
              <a:avLst/>
              <a:gdLst/>
              <a:ahLst/>
              <a:cxnLst/>
              <a:rect r="r" b="b" t="t" l="l"/>
              <a:pathLst>
                <a:path h="95377" w="95377">
                  <a:moveTo>
                    <a:pt x="95250" y="47625"/>
                  </a:moveTo>
                  <a:cubicBezTo>
                    <a:pt x="95250" y="53975"/>
                    <a:pt x="93980" y="60071"/>
                    <a:pt x="91567" y="65913"/>
                  </a:cubicBezTo>
                  <a:cubicBezTo>
                    <a:pt x="89154" y="71755"/>
                    <a:pt x="85725" y="76835"/>
                    <a:pt x="81280" y="81407"/>
                  </a:cubicBezTo>
                  <a:cubicBezTo>
                    <a:pt x="76835" y="85979"/>
                    <a:pt x="71628" y="89281"/>
                    <a:pt x="65786" y="91694"/>
                  </a:cubicBezTo>
                  <a:cubicBezTo>
                    <a:pt x="59944" y="94107"/>
                    <a:pt x="53848" y="95377"/>
                    <a:pt x="47498" y="95377"/>
                  </a:cubicBezTo>
                  <a:cubicBezTo>
                    <a:pt x="41148" y="95377"/>
                    <a:pt x="35052" y="94107"/>
                    <a:pt x="29210" y="91694"/>
                  </a:cubicBezTo>
                  <a:cubicBezTo>
                    <a:pt x="23368" y="89281"/>
                    <a:pt x="18288" y="85852"/>
                    <a:pt x="13716" y="81407"/>
                  </a:cubicBezTo>
                  <a:cubicBezTo>
                    <a:pt x="9144" y="76962"/>
                    <a:pt x="6096" y="71628"/>
                    <a:pt x="3683" y="65913"/>
                  </a:cubicBezTo>
                  <a:cubicBezTo>
                    <a:pt x="1270" y="60198"/>
                    <a:pt x="0" y="53975"/>
                    <a:pt x="0" y="47625"/>
                  </a:cubicBezTo>
                  <a:cubicBezTo>
                    <a:pt x="0" y="41275"/>
                    <a:pt x="1270" y="35179"/>
                    <a:pt x="3683" y="29337"/>
                  </a:cubicBezTo>
                  <a:cubicBezTo>
                    <a:pt x="6096" y="23495"/>
                    <a:pt x="9525" y="18415"/>
                    <a:pt x="13970" y="13970"/>
                  </a:cubicBezTo>
                  <a:cubicBezTo>
                    <a:pt x="18415" y="9525"/>
                    <a:pt x="23622" y="6096"/>
                    <a:pt x="29337" y="3683"/>
                  </a:cubicBezTo>
                  <a:cubicBezTo>
                    <a:pt x="35052" y="1270"/>
                    <a:pt x="41275" y="0"/>
                    <a:pt x="47625" y="0"/>
                  </a:cubicBezTo>
                  <a:cubicBezTo>
                    <a:pt x="53975" y="0"/>
                    <a:pt x="60071" y="1270"/>
                    <a:pt x="65913" y="3683"/>
                  </a:cubicBezTo>
                  <a:cubicBezTo>
                    <a:pt x="71755" y="6096"/>
                    <a:pt x="76835" y="9525"/>
                    <a:pt x="81407" y="13970"/>
                  </a:cubicBezTo>
                  <a:cubicBezTo>
                    <a:pt x="85979" y="18415"/>
                    <a:pt x="89281" y="23622"/>
                    <a:pt x="91694" y="29464"/>
                  </a:cubicBezTo>
                  <a:cubicBezTo>
                    <a:pt x="94107" y="35306"/>
                    <a:pt x="95377" y="41402"/>
                    <a:pt x="95377" y="47752"/>
                  </a:cubicBezTo>
                  <a:close/>
                </a:path>
              </a:pathLst>
            </a:custGeom>
            <a:solidFill>
              <a:srgbClr val="000000"/>
            </a:solidFill>
          </p:spPr>
        </p:sp>
      </p:grpSp>
      <p:grpSp>
        <p:nvGrpSpPr>
          <p:cNvPr name="Group 29" id="29"/>
          <p:cNvGrpSpPr/>
          <p:nvPr/>
        </p:nvGrpSpPr>
        <p:grpSpPr>
          <a:xfrm rot="0">
            <a:off x="7478087" y="7958585"/>
            <a:ext cx="95250" cy="95250"/>
            <a:chOff x="0" y="0"/>
            <a:chExt cx="95250" cy="95250"/>
          </a:xfrm>
        </p:grpSpPr>
        <p:sp>
          <p:nvSpPr>
            <p:cNvPr name="Freeform 30" id="30"/>
            <p:cNvSpPr/>
            <p:nvPr/>
          </p:nvSpPr>
          <p:spPr>
            <a:xfrm flipH="false" flipV="false" rot="0">
              <a:off x="0" y="0"/>
              <a:ext cx="95377" cy="95377"/>
            </a:xfrm>
            <a:custGeom>
              <a:avLst/>
              <a:gdLst/>
              <a:ahLst/>
              <a:cxnLst/>
              <a:rect r="r" b="b" t="t" l="l"/>
              <a:pathLst>
                <a:path h="95377" w="95377">
                  <a:moveTo>
                    <a:pt x="95250" y="47625"/>
                  </a:moveTo>
                  <a:cubicBezTo>
                    <a:pt x="95250" y="53975"/>
                    <a:pt x="93980" y="60071"/>
                    <a:pt x="91567" y="65913"/>
                  </a:cubicBezTo>
                  <a:cubicBezTo>
                    <a:pt x="89154" y="71755"/>
                    <a:pt x="85725" y="76835"/>
                    <a:pt x="81280" y="81407"/>
                  </a:cubicBezTo>
                  <a:cubicBezTo>
                    <a:pt x="76835" y="85979"/>
                    <a:pt x="71628" y="89281"/>
                    <a:pt x="65786" y="91694"/>
                  </a:cubicBezTo>
                  <a:cubicBezTo>
                    <a:pt x="59944" y="94107"/>
                    <a:pt x="53848" y="95377"/>
                    <a:pt x="47498" y="95377"/>
                  </a:cubicBezTo>
                  <a:cubicBezTo>
                    <a:pt x="41148" y="95377"/>
                    <a:pt x="35052" y="94107"/>
                    <a:pt x="29210" y="91694"/>
                  </a:cubicBezTo>
                  <a:cubicBezTo>
                    <a:pt x="23368" y="89281"/>
                    <a:pt x="18288" y="85852"/>
                    <a:pt x="13716" y="81407"/>
                  </a:cubicBezTo>
                  <a:cubicBezTo>
                    <a:pt x="9144" y="76962"/>
                    <a:pt x="6096" y="71628"/>
                    <a:pt x="3683" y="65913"/>
                  </a:cubicBezTo>
                  <a:cubicBezTo>
                    <a:pt x="1270" y="60198"/>
                    <a:pt x="0" y="53975"/>
                    <a:pt x="0" y="47625"/>
                  </a:cubicBezTo>
                  <a:cubicBezTo>
                    <a:pt x="0" y="41275"/>
                    <a:pt x="1270" y="35179"/>
                    <a:pt x="3683" y="29337"/>
                  </a:cubicBezTo>
                  <a:cubicBezTo>
                    <a:pt x="6096" y="23495"/>
                    <a:pt x="9525" y="18415"/>
                    <a:pt x="13970" y="13970"/>
                  </a:cubicBezTo>
                  <a:cubicBezTo>
                    <a:pt x="18415" y="9525"/>
                    <a:pt x="23622" y="6096"/>
                    <a:pt x="29337" y="3683"/>
                  </a:cubicBezTo>
                  <a:cubicBezTo>
                    <a:pt x="35052" y="1270"/>
                    <a:pt x="41275" y="0"/>
                    <a:pt x="47625" y="0"/>
                  </a:cubicBezTo>
                  <a:cubicBezTo>
                    <a:pt x="53975" y="0"/>
                    <a:pt x="60071" y="1270"/>
                    <a:pt x="65913" y="3683"/>
                  </a:cubicBezTo>
                  <a:cubicBezTo>
                    <a:pt x="71755" y="6096"/>
                    <a:pt x="76835" y="9525"/>
                    <a:pt x="81407" y="13970"/>
                  </a:cubicBezTo>
                  <a:cubicBezTo>
                    <a:pt x="85979" y="18415"/>
                    <a:pt x="89281" y="23622"/>
                    <a:pt x="91694" y="29464"/>
                  </a:cubicBezTo>
                  <a:cubicBezTo>
                    <a:pt x="94107" y="35306"/>
                    <a:pt x="95377" y="41402"/>
                    <a:pt x="95377" y="47752"/>
                  </a:cubicBezTo>
                  <a:close/>
                </a:path>
              </a:pathLst>
            </a:custGeom>
            <a:solidFill>
              <a:srgbClr val="000000"/>
            </a:solidFill>
          </p:spPr>
        </p:sp>
      </p:grpSp>
      <p:grpSp>
        <p:nvGrpSpPr>
          <p:cNvPr name="Group 31" id="31"/>
          <p:cNvGrpSpPr/>
          <p:nvPr/>
        </p:nvGrpSpPr>
        <p:grpSpPr>
          <a:xfrm rot="0">
            <a:off x="7478087" y="8358635"/>
            <a:ext cx="95250" cy="95250"/>
            <a:chOff x="0" y="0"/>
            <a:chExt cx="95250" cy="95250"/>
          </a:xfrm>
        </p:grpSpPr>
        <p:sp>
          <p:nvSpPr>
            <p:cNvPr name="Freeform 32" id="32"/>
            <p:cNvSpPr/>
            <p:nvPr/>
          </p:nvSpPr>
          <p:spPr>
            <a:xfrm flipH="false" flipV="false" rot="0">
              <a:off x="0" y="0"/>
              <a:ext cx="95377" cy="95250"/>
            </a:xfrm>
            <a:custGeom>
              <a:avLst/>
              <a:gdLst/>
              <a:ahLst/>
              <a:cxnLst/>
              <a:rect r="r" b="b" t="t" l="l"/>
              <a:pathLst>
                <a:path h="95250" w="95377">
                  <a:moveTo>
                    <a:pt x="95250" y="47625"/>
                  </a:moveTo>
                  <a:cubicBezTo>
                    <a:pt x="95250" y="53975"/>
                    <a:pt x="93980" y="60071"/>
                    <a:pt x="91567" y="65786"/>
                  </a:cubicBezTo>
                  <a:cubicBezTo>
                    <a:pt x="89154" y="71501"/>
                    <a:pt x="85725" y="76835"/>
                    <a:pt x="81280" y="81280"/>
                  </a:cubicBezTo>
                  <a:cubicBezTo>
                    <a:pt x="76835" y="85725"/>
                    <a:pt x="71628" y="89154"/>
                    <a:pt x="65786" y="91567"/>
                  </a:cubicBezTo>
                  <a:cubicBezTo>
                    <a:pt x="59944" y="93980"/>
                    <a:pt x="53848" y="95250"/>
                    <a:pt x="47498" y="95250"/>
                  </a:cubicBezTo>
                  <a:cubicBezTo>
                    <a:pt x="41148" y="95250"/>
                    <a:pt x="35052" y="93980"/>
                    <a:pt x="29210" y="91567"/>
                  </a:cubicBezTo>
                  <a:cubicBezTo>
                    <a:pt x="23368" y="89154"/>
                    <a:pt x="18288" y="85725"/>
                    <a:pt x="13716" y="81280"/>
                  </a:cubicBezTo>
                  <a:cubicBezTo>
                    <a:pt x="9144" y="76835"/>
                    <a:pt x="6096" y="71628"/>
                    <a:pt x="3683" y="65786"/>
                  </a:cubicBezTo>
                  <a:cubicBezTo>
                    <a:pt x="1270" y="59944"/>
                    <a:pt x="0" y="53975"/>
                    <a:pt x="0" y="47625"/>
                  </a:cubicBezTo>
                  <a:cubicBezTo>
                    <a:pt x="0" y="41275"/>
                    <a:pt x="1270" y="35179"/>
                    <a:pt x="3683" y="29464"/>
                  </a:cubicBezTo>
                  <a:cubicBezTo>
                    <a:pt x="6096" y="23749"/>
                    <a:pt x="9525" y="18415"/>
                    <a:pt x="13970" y="13970"/>
                  </a:cubicBezTo>
                  <a:cubicBezTo>
                    <a:pt x="18415" y="9525"/>
                    <a:pt x="23622" y="6096"/>
                    <a:pt x="29337" y="3683"/>
                  </a:cubicBezTo>
                  <a:cubicBezTo>
                    <a:pt x="35052" y="1270"/>
                    <a:pt x="41275" y="0"/>
                    <a:pt x="47625" y="0"/>
                  </a:cubicBezTo>
                  <a:cubicBezTo>
                    <a:pt x="53975" y="0"/>
                    <a:pt x="60071" y="1270"/>
                    <a:pt x="65913" y="3683"/>
                  </a:cubicBezTo>
                  <a:cubicBezTo>
                    <a:pt x="71755" y="6096"/>
                    <a:pt x="76835" y="9525"/>
                    <a:pt x="81407" y="13970"/>
                  </a:cubicBezTo>
                  <a:cubicBezTo>
                    <a:pt x="85979" y="18415"/>
                    <a:pt x="89281" y="23622"/>
                    <a:pt x="91694" y="29464"/>
                  </a:cubicBezTo>
                  <a:cubicBezTo>
                    <a:pt x="94107" y="35306"/>
                    <a:pt x="95377" y="41402"/>
                    <a:pt x="95377" y="47625"/>
                  </a:cubicBezTo>
                  <a:close/>
                </a:path>
              </a:pathLst>
            </a:custGeom>
            <a:solidFill>
              <a:srgbClr val="000000"/>
            </a:solidFill>
          </p:spPr>
        </p:sp>
      </p:grpSp>
      <p:sp>
        <p:nvSpPr>
          <p:cNvPr name="TextBox 33" id="33"/>
          <p:cNvSpPr txBox="true"/>
          <p:nvPr/>
        </p:nvSpPr>
        <p:spPr>
          <a:xfrm rot="0">
            <a:off x="228095" y="525761"/>
            <a:ext cx="18261740" cy="1189444"/>
          </a:xfrm>
          <a:prstGeom prst="rect">
            <a:avLst/>
          </a:prstGeom>
        </p:spPr>
        <p:txBody>
          <a:bodyPr anchor="t" rtlCol="false" tIns="0" lIns="0" bIns="0" rIns="0">
            <a:spAutoFit/>
          </a:bodyPr>
          <a:lstStyle/>
          <a:p>
            <a:pPr algn="l">
              <a:lnSpc>
                <a:spcPts val="9256"/>
              </a:lnSpc>
            </a:pPr>
            <a:r>
              <a:rPr lang="en-US" b="true" sz="6612">
                <a:solidFill>
                  <a:srgbClr val="FFFFFF"/>
                </a:solidFill>
                <a:latin typeface="Helvetica World Bold"/>
                <a:ea typeface="Helvetica World Bold"/>
                <a:cs typeface="Helvetica World Bold"/>
                <a:sym typeface="Helvetica World Bold"/>
              </a:rPr>
              <a:t>BUREAUX : ABONDANCE, INADÉQUATION ?</a:t>
            </a:r>
          </a:p>
        </p:txBody>
      </p:sp>
      <p:sp>
        <p:nvSpPr>
          <p:cNvPr name="TextBox 34" id="34"/>
          <p:cNvSpPr txBox="true"/>
          <p:nvPr/>
        </p:nvSpPr>
        <p:spPr>
          <a:xfrm rot="0">
            <a:off x="210760" y="9673742"/>
            <a:ext cx="540468" cy="171079"/>
          </a:xfrm>
          <a:prstGeom prst="rect">
            <a:avLst/>
          </a:prstGeom>
        </p:spPr>
        <p:txBody>
          <a:bodyPr anchor="t" rtlCol="false" tIns="0" lIns="0" bIns="0" rIns="0">
            <a:spAutoFit/>
          </a:bodyPr>
          <a:lstStyle/>
          <a:p>
            <a:pPr algn="l">
              <a:lnSpc>
                <a:spcPts val="1399"/>
              </a:lnSpc>
            </a:pPr>
            <a:r>
              <a:rPr lang="en-US" sz="999">
                <a:solidFill>
                  <a:srgbClr val="000000"/>
                </a:solidFill>
                <a:latin typeface="Helvetica World"/>
                <a:ea typeface="Helvetica World"/>
                <a:cs typeface="Helvetica World"/>
                <a:sym typeface="Helvetica World"/>
              </a:rPr>
              <a:t>So</a:t>
            </a:r>
            <a:r>
              <a:rPr lang="en-US" sz="999">
                <a:solidFill>
                  <a:srgbClr val="000000"/>
                </a:solidFill>
                <a:latin typeface="Helvetica World"/>
                <a:ea typeface="Helvetica World"/>
                <a:cs typeface="Helvetica World"/>
                <a:sym typeface="Helvetica World"/>
                <a:hlinkClick r:id="rId4" tooltip="https://www.deloitte.com/fr/fr/Industries/real-estate/research/grand-paris-office-crane-survey.html"/>
              </a:rPr>
              <a:t>urces :</a:t>
            </a:r>
          </a:p>
        </p:txBody>
      </p:sp>
      <p:sp>
        <p:nvSpPr>
          <p:cNvPr name="TextBox 35" id="35"/>
          <p:cNvSpPr txBox="true"/>
          <p:nvPr/>
        </p:nvSpPr>
        <p:spPr>
          <a:xfrm rot="0">
            <a:off x="426568" y="9845192"/>
            <a:ext cx="4995910" cy="342529"/>
          </a:xfrm>
          <a:prstGeom prst="rect">
            <a:avLst/>
          </a:prstGeom>
        </p:spPr>
        <p:txBody>
          <a:bodyPr anchor="t" rtlCol="false" tIns="0" lIns="0" bIns="0" rIns="0">
            <a:spAutoFit/>
          </a:bodyPr>
          <a:lstStyle/>
          <a:p>
            <a:pPr algn="l">
              <a:lnSpc>
                <a:spcPts val="1349"/>
              </a:lnSpc>
            </a:pPr>
            <a:r>
              <a:rPr lang="en-US" sz="999">
                <a:solidFill>
                  <a:srgbClr val="000000"/>
                </a:solidFill>
                <a:latin typeface="Helvetica World"/>
                <a:ea typeface="Helvetica World"/>
                <a:cs typeface="Helvetica World"/>
                <a:sym typeface="Helvetica World"/>
                <a:hlinkClick r:id="rId5" tooltip="https://www.deloitte.com/fr/fr/Industries/real-estate/research/grand-paris-office-crane-survey.html"/>
              </a:rPr>
              <a:t>Grand Paris Crane Survey,</a:t>
            </a:r>
            <a:r>
              <a:rPr lang="en-US" sz="999">
                <a:solidFill>
                  <a:srgbClr val="000000"/>
                </a:solidFill>
                <a:latin typeface="Helvetica World"/>
                <a:ea typeface="Helvetica World"/>
                <a:cs typeface="Helvetica World"/>
                <a:sym typeface="Helvetica World"/>
                <a:hlinkClick r:id="rId6" tooltip="https://www.insee.fr/fr/statistiques/5400123"/>
              </a:rPr>
              <a:t> D</a:t>
            </a:r>
            <a:r>
              <a:rPr lang="en-US" sz="999">
                <a:solidFill>
                  <a:srgbClr val="000000"/>
                </a:solidFill>
                <a:latin typeface="Helvetica World"/>
                <a:ea typeface="Helvetica World"/>
                <a:cs typeface="Helvetica World"/>
                <a:sym typeface="Helvetica World"/>
                <a:hlinkClick r:id="rId7" tooltip="https://www.realestate.bnpparibas.fr/fr/etudes-tendances/etudes-de-marche-france/teletravail-quel-impact-sur-les-marches-de-bureaux-en"/>
              </a:rPr>
              <a:t>eloitte 2025</a:t>
            </a:r>
          </a:p>
          <a:p>
            <a:pPr algn="l">
              <a:lnSpc>
                <a:spcPts val="1349"/>
              </a:lnSpc>
            </a:pPr>
            <a:r>
              <a:rPr lang="en-US" sz="999">
                <a:solidFill>
                  <a:srgbClr val="000000"/>
                </a:solidFill>
                <a:latin typeface="Helvetica World"/>
                <a:ea typeface="Helvetica World"/>
                <a:cs typeface="Helvetica World"/>
                <a:sym typeface="Helvetica World"/>
                <a:hlinkClick r:id="rId8" tooltip="https://www.realestate.bnpparibas.fr/fr/etudes-tendances/etudes-de-marche-france/teletravail-quel-impact-sur-les-marches-de-bureaux-en"/>
              </a:rPr>
              <a:t>Télétravail : quel impact sur les marchés de bureaux en régions ?,</a:t>
            </a:r>
            <a:r>
              <a:rPr lang="en-US" sz="999">
                <a:solidFill>
                  <a:srgbClr val="000000"/>
                </a:solidFill>
                <a:latin typeface="Helvetica World"/>
                <a:ea typeface="Helvetica World"/>
                <a:cs typeface="Helvetica World"/>
                <a:sym typeface="Helvetica World"/>
                <a:hlinkClick r:id="rId9" tooltip="https://www.insee.fr/fr/statistiques/5400123"/>
              </a:rPr>
              <a:t> B</a:t>
            </a:r>
            <a:r>
              <a:rPr lang="en-US" sz="999">
                <a:solidFill>
                  <a:srgbClr val="000000"/>
                </a:solidFill>
                <a:latin typeface="Helvetica World"/>
                <a:ea typeface="Helvetica World"/>
                <a:cs typeface="Helvetica World"/>
                <a:sym typeface="Helvetica World"/>
              </a:rPr>
              <a:t>NP Paribas RE 2024</a:t>
            </a:r>
          </a:p>
        </p:txBody>
      </p:sp>
      <p:sp>
        <p:nvSpPr>
          <p:cNvPr name="TextBox 36" id="36"/>
          <p:cNvSpPr txBox="true"/>
          <p:nvPr/>
        </p:nvSpPr>
        <p:spPr>
          <a:xfrm rot="0">
            <a:off x="1317022" y="7466286"/>
            <a:ext cx="1530668" cy="1197397"/>
          </a:xfrm>
          <a:prstGeom prst="rect">
            <a:avLst/>
          </a:prstGeom>
        </p:spPr>
        <p:txBody>
          <a:bodyPr anchor="t" rtlCol="false" tIns="0" lIns="0" bIns="0" rIns="0">
            <a:spAutoFit/>
          </a:bodyPr>
          <a:lstStyle/>
          <a:p>
            <a:pPr algn="l">
              <a:lnSpc>
                <a:spcPts val="3150"/>
              </a:lnSpc>
            </a:pPr>
            <a:r>
              <a:rPr lang="en-US" sz="2299">
                <a:solidFill>
                  <a:srgbClr val="000000"/>
                </a:solidFill>
                <a:latin typeface="Helvetica World"/>
                <a:ea typeface="Helvetica World"/>
                <a:cs typeface="Helvetica World"/>
                <a:sym typeface="Helvetica World"/>
              </a:rPr>
              <a:t>Vacance</a:t>
            </a:r>
          </a:p>
          <a:p>
            <a:pPr algn="l">
              <a:lnSpc>
                <a:spcPts val="3150"/>
              </a:lnSpc>
            </a:pPr>
            <a:r>
              <a:rPr lang="en-US" sz="2299">
                <a:solidFill>
                  <a:srgbClr val="000000"/>
                </a:solidFill>
                <a:latin typeface="Helvetica World"/>
                <a:ea typeface="Helvetica World"/>
                <a:cs typeface="Helvetica World"/>
                <a:sym typeface="Helvetica World"/>
              </a:rPr>
              <a:t>Tri Polarisation</a:t>
            </a:r>
          </a:p>
        </p:txBody>
      </p:sp>
      <p:sp>
        <p:nvSpPr>
          <p:cNvPr name="TextBox 37" id="37"/>
          <p:cNvSpPr txBox="true"/>
          <p:nvPr/>
        </p:nvSpPr>
        <p:spPr>
          <a:xfrm rot="0">
            <a:off x="7726928" y="7466286"/>
            <a:ext cx="3038618" cy="1197397"/>
          </a:xfrm>
          <a:prstGeom prst="rect">
            <a:avLst/>
          </a:prstGeom>
        </p:spPr>
        <p:txBody>
          <a:bodyPr anchor="t" rtlCol="false" tIns="0" lIns="0" bIns="0" rIns="0">
            <a:spAutoFit/>
          </a:bodyPr>
          <a:lstStyle/>
          <a:p>
            <a:pPr algn="l">
              <a:lnSpc>
                <a:spcPts val="3150"/>
              </a:lnSpc>
            </a:pPr>
            <a:r>
              <a:rPr lang="en-US" sz="2299">
                <a:solidFill>
                  <a:srgbClr val="000000"/>
                </a:solidFill>
                <a:latin typeface="Helvetica World"/>
                <a:ea typeface="Helvetica World"/>
                <a:cs typeface="Helvetica World"/>
                <a:sym typeface="Helvetica World"/>
              </a:rPr>
              <a:t>Prix</a:t>
            </a:r>
          </a:p>
          <a:p>
            <a:pPr algn="l">
              <a:lnSpc>
                <a:spcPts val="3150"/>
              </a:lnSpc>
            </a:pPr>
            <a:r>
              <a:rPr lang="en-US" sz="2299">
                <a:solidFill>
                  <a:srgbClr val="000000"/>
                </a:solidFill>
                <a:latin typeface="Helvetica World"/>
                <a:ea typeface="Helvetica World"/>
                <a:cs typeface="Helvetica World"/>
                <a:sym typeface="Helvetica World"/>
              </a:rPr>
              <a:t>Emplacement premium Prestations </a:t>
            </a:r>
          </a:p>
        </p:txBody>
      </p:sp>
      <p:sp>
        <p:nvSpPr>
          <p:cNvPr name="TextBox 38" id="38"/>
          <p:cNvSpPr txBox="true"/>
          <p:nvPr/>
        </p:nvSpPr>
        <p:spPr>
          <a:xfrm rot="0">
            <a:off x="3236052" y="7128196"/>
            <a:ext cx="3695395" cy="704107"/>
          </a:xfrm>
          <a:prstGeom prst="rect">
            <a:avLst/>
          </a:prstGeom>
        </p:spPr>
        <p:txBody>
          <a:bodyPr anchor="t" rtlCol="false" tIns="0" lIns="0" bIns="0" rIns="0">
            <a:spAutoFit/>
          </a:bodyPr>
          <a:lstStyle/>
          <a:p>
            <a:pPr algn="ctr">
              <a:lnSpc>
                <a:spcPts val="2775"/>
              </a:lnSpc>
            </a:pPr>
            <a:r>
              <a:rPr lang="en-US" sz="1999">
                <a:solidFill>
                  <a:srgbClr val="139CAF"/>
                </a:solidFill>
                <a:latin typeface="Helvetica World"/>
                <a:ea typeface="Helvetica World"/>
                <a:cs typeface="Helvetica World"/>
                <a:sym typeface="Helvetica World"/>
              </a:rPr>
              <a:t>Changement de paradigme pour les preneurs</a:t>
            </a:r>
          </a:p>
        </p:txBody>
      </p:sp>
      <p:sp>
        <p:nvSpPr>
          <p:cNvPr name="TextBox 39" id="39"/>
          <p:cNvSpPr txBox="true"/>
          <p:nvPr/>
        </p:nvSpPr>
        <p:spPr>
          <a:xfrm rot="0">
            <a:off x="17037987" y="9581762"/>
            <a:ext cx="251860" cy="290069"/>
          </a:xfrm>
          <a:prstGeom prst="rect">
            <a:avLst/>
          </a:prstGeom>
        </p:spPr>
        <p:txBody>
          <a:bodyPr anchor="t" rtlCol="false" tIns="0" lIns="0" bIns="0" rIns="0" wrap="none">
            <a:spAutoFit/>
          </a:bodyPr>
          <a:lstStyle/>
          <a:p>
            <a:pPr algn="ctr">
              <a:lnSpc>
                <a:spcPts val="2427"/>
              </a:lnSpc>
              <a:spcBef>
                <a:spcPct val="0"/>
              </a:spcBef>
            </a:pPr>
            <a:r>
              <a:rPr lang="en-US" sz="1733">
                <a:solidFill>
                  <a:srgbClr val="000000"/>
                </a:solidFill>
                <a:latin typeface="Open Sans 1"/>
                <a:ea typeface="Open Sans 1"/>
                <a:cs typeface="Open Sans 1"/>
                <a:sym typeface="Open Sans 1"/>
              </a:rPr>
              <a:t>13</a:t>
            </a:r>
          </a:p>
        </p:txBody>
      </p:sp>
    </p:spTree>
  </p:cSld>
  <p:clrMapOvr>
    <a:masterClrMapping/>
  </p:clrMapOvr>
  <p:transition spd="fast">
    <p:fade/>
  </p:transition>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901762"/>
            <a:chOff x="0" y="0"/>
            <a:chExt cx="18288000" cy="1901762"/>
          </a:xfrm>
        </p:grpSpPr>
        <p:sp>
          <p:nvSpPr>
            <p:cNvPr name="Freeform 3" id="3"/>
            <p:cNvSpPr/>
            <p:nvPr/>
          </p:nvSpPr>
          <p:spPr>
            <a:xfrm flipH="false" flipV="false" rot="0">
              <a:off x="0" y="0"/>
              <a:ext cx="18288000" cy="1901703"/>
            </a:xfrm>
            <a:custGeom>
              <a:avLst/>
              <a:gdLst/>
              <a:ahLst/>
              <a:cxnLst/>
              <a:rect r="r" b="b" t="t" l="l"/>
              <a:pathLst>
                <a:path h="1901703" w="18288000">
                  <a:moveTo>
                    <a:pt x="0" y="0"/>
                  </a:moveTo>
                  <a:lnTo>
                    <a:pt x="0" y="1901703"/>
                  </a:lnTo>
                  <a:lnTo>
                    <a:pt x="18288000" y="1901703"/>
                  </a:lnTo>
                  <a:lnTo>
                    <a:pt x="18288000" y="0"/>
                  </a:lnTo>
                  <a:close/>
                </a:path>
              </a:pathLst>
            </a:custGeom>
            <a:solidFill>
              <a:srgbClr val="CCDBDC"/>
            </a:solidFill>
          </p:spPr>
        </p:sp>
      </p:grpSp>
      <p:grpSp>
        <p:nvGrpSpPr>
          <p:cNvPr name="Group 4" id="4"/>
          <p:cNvGrpSpPr/>
          <p:nvPr/>
        </p:nvGrpSpPr>
        <p:grpSpPr>
          <a:xfrm rot="0">
            <a:off x="228095" y="2484158"/>
            <a:ext cx="10820400" cy="4991090"/>
            <a:chOff x="0" y="0"/>
            <a:chExt cx="14427200" cy="6654787"/>
          </a:xfrm>
        </p:grpSpPr>
        <p:sp>
          <p:nvSpPr>
            <p:cNvPr name="Freeform 5" id="5"/>
            <p:cNvSpPr/>
            <p:nvPr/>
          </p:nvSpPr>
          <p:spPr>
            <a:xfrm flipH="false" flipV="false" rot="0">
              <a:off x="0" y="0"/>
              <a:ext cx="14427200" cy="6654800"/>
            </a:xfrm>
            <a:custGeom>
              <a:avLst/>
              <a:gdLst/>
              <a:ahLst/>
              <a:cxnLst/>
              <a:rect r="r" b="b" t="t" l="l"/>
              <a:pathLst>
                <a:path h="6654800" w="14427200">
                  <a:moveTo>
                    <a:pt x="0" y="0"/>
                  </a:moveTo>
                  <a:lnTo>
                    <a:pt x="14427200" y="0"/>
                  </a:lnTo>
                  <a:lnTo>
                    <a:pt x="14427200" y="6654800"/>
                  </a:lnTo>
                  <a:lnTo>
                    <a:pt x="0" y="6654800"/>
                  </a:lnTo>
                  <a:lnTo>
                    <a:pt x="0" y="0"/>
                  </a:lnTo>
                  <a:close/>
                </a:path>
              </a:pathLst>
            </a:custGeom>
            <a:blipFill>
              <a:blip r:embed="rId2"/>
              <a:stretch>
                <a:fillRect l="0" t="0" r="0" b="0"/>
              </a:stretch>
            </a:blipFill>
          </p:spPr>
        </p:sp>
      </p:grpSp>
      <p:grpSp>
        <p:nvGrpSpPr>
          <p:cNvPr name="Group 6" id="6"/>
          <p:cNvGrpSpPr/>
          <p:nvPr/>
        </p:nvGrpSpPr>
        <p:grpSpPr>
          <a:xfrm rot="0">
            <a:off x="10758520" y="2499616"/>
            <a:ext cx="2233786" cy="2233786"/>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88FB7"/>
            </a:solidFill>
          </p:spPr>
        </p:sp>
        <p:sp>
          <p:nvSpPr>
            <p:cNvPr name="TextBox 8" id="8"/>
            <p:cNvSpPr txBox="true"/>
            <p:nvPr/>
          </p:nvSpPr>
          <p:spPr>
            <a:xfrm>
              <a:off x="76200" y="38100"/>
              <a:ext cx="660400" cy="698500"/>
            </a:xfrm>
            <a:prstGeom prst="rect">
              <a:avLst/>
            </a:prstGeom>
          </p:spPr>
          <p:txBody>
            <a:bodyPr anchor="ctr" rtlCol="false" tIns="50800" lIns="50800" bIns="50800" rIns="50800"/>
            <a:lstStyle/>
            <a:p>
              <a:pPr algn="ctr">
                <a:lnSpc>
                  <a:spcPts val="2239"/>
                </a:lnSpc>
              </a:pPr>
            </a:p>
          </p:txBody>
        </p:sp>
      </p:grpSp>
      <p:grpSp>
        <p:nvGrpSpPr>
          <p:cNvPr name="Group 9" id="9"/>
          <p:cNvGrpSpPr/>
          <p:nvPr/>
        </p:nvGrpSpPr>
        <p:grpSpPr>
          <a:xfrm rot="0">
            <a:off x="11050553" y="5331257"/>
            <a:ext cx="7058006" cy="4286250"/>
            <a:chOff x="0" y="0"/>
            <a:chExt cx="9410675" cy="5715000"/>
          </a:xfrm>
        </p:grpSpPr>
        <p:sp>
          <p:nvSpPr>
            <p:cNvPr name="Freeform 10" id="10"/>
            <p:cNvSpPr/>
            <p:nvPr/>
          </p:nvSpPr>
          <p:spPr>
            <a:xfrm flipH="false" flipV="false" rot="0">
              <a:off x="0" y="0"/>
              <a:ext cx="9410700" cy="5715000"/>
            </a:xfrm>
            <a:custGeom>
              <a:avLst/>
              <a:gdLst/>
              <a:ahLst/>
              <a:cxnLst/>
              <a:rect r="r" b="b" t="t" l="l"/>
              <a:pathLst>
                <a:path h="5715000" w="9410700">
                  <a:moveTo>
                    <a:pt x="0" y="0"/>
                  </a:moveTo>
                  <a:lnTo>
                    <a:pt x="9410700" y="0"/>
                  </a:lnTo>
                  <a:lnTo>
                    <a:pt x="9410700" y="5715000"/>
                  </a:lnTo>
                  <a:lnTo>
                    <a:pt x="0" y="5715000"/>
                  </a:lnTo>
                  <a:lnTo>
                    <a:pt x="0" y="0"/>
                  </a:lnTo>
                  <a:close/>
                </a:path>
              </a:pathLst>
            </a:custGeom>
            <a:blipFill>
              <a:blip r:embed="rId3"/>
              <a:stretch>
                <a:fillRect l="0" t="0" r="0" b="0"/>
              </a:stretch>
            </a:blipFill>
          </p:spPr>
        </p:sp>
      </p:grpSp>
      <p:grpSp>
        <p:nvGrpSpPr>
          <p:cNvPr name="Group 11" id="11"/>
          <p:cNvGrpSpPr/>
          <p:nvPr/>
        </p:nvGrpSpPr>
        <p:grpSpPr>
          <a:xfrm rot="0">
            <a:off x="3799180" y="7599855"/>
            <a:ext cx="5124450" cy="1381106"/>
            <a:chOff x="0" y="0"/>
            <a:chExt cx="6832600" cy="1841475"/>
          </a:xfrm>
        </p:grpSpPr>
        <p:sp>
          <p:nvSpPr>
            <p:cNvPr name="Freeform 12" id="12"/>
            <p:cNvSpPr/>
            <p:nvPr/>
          </p:nvSpPr>
          <p:spPr>
            <a:xfrm flipH="false" flipV="false" rot="0">
              <a:off x="0" y="0"/>
              <a:ext cx="6832600" cy="1841500"/>
            </a:xfrm>
            <a:custGeom>
              <a:avLst/>
              <a:gdLst/>
              <a:ahLst/>
              <a:cxnLst/>
              <a:rect r="r" b="b" t="t" l="l"/>
              <a:pathLst>
                <a:path h="1841500" w="6832600">
                  <a:moveTo>
                    <a:pt x="0" y="0"/>
                  </a:moveTo>
                  <a:lnTo>
                    <a:pt x="6832600" y="0"/>
                  </a:lnTo>
                  <a:lnTo>
                    <a:pt x="6832600" y="1841500"/>
                  </a:lnTo>
                  <a:lnTo>
                    <a:pt x="0" y="1841500"/>
                  </a:lnTo>
                  <a:lnTo>
                    <a:pt x="0" y="0"/>
                  </a:lnTo>
                  <a:close/>
                </a:path>
              </a:pathLst>
            </a:custGeom>
            <a:blipFill>
              <a:blip r:embed="rId4"/>
              <a:stretch>
                <a:fillRect l="0" t="-1" r="0" b="1"/>
              </a:stretch>
            </a:blipFill>
          </p:spPr>
        </p:sp>
      </p:grpSp>
      <p:sp>
        <p:nvSpPr>
          <p:cNvPr name="TextBox 13" id="13"/>
          <p:cNvSpPr txBox="true"/>
          <p:nvPr/>
        </p:nvSpPr>
        <p:spPr>
          <a:xfrm rot="0">
            <a:off x="11050553" y="2489678"/>
            <a:ext cx="1649720" cy="956319"/>
          </a:xfrm>
          <a:prstGeom prst="rect">
            <a:avLst/>
          </a:prstGeom>
        </p:spPr>
        <p:txBody>
          <a:bodyPr anchor="t" rtlCol="false" tIns="0" lIns="0" bIns="0" rIns="0">
            <a:spAutoFit/>
          </a:bodyPr>
          <a:lstStyle/>
          <a:p>
            <a:pPr algn="ctr">
              <a:lnSpc>
                <a:spcPts val="7139"/>
              </a:lnSpc>
            </a:pPr>
            <a:r>
              <a:rPr lang="en-US" b="true" sz="5099">
                <a:solidFill>
                  <a:srgbClr val="FFFFFF"/>
                </a:solidFill>
                <a:latin typeface="Helvetica World Bold"/>
                <a:ea typeface="Helvetica World Bold"/>
                <a:cs typeface="Helvetica World Bold"/>
                <a:sym typeface="Helvetica World Bold"/>
              </a:rPr>
              <a:t>2%</a:t>
            </a:r>
          </a:p>
        </p:txBody>
      </p:sp>
      <p:sp>
        <p:nvSpPr>
          <p:cNvPr name="TextBox 14" id="14"/>
          <p:cNvSpPr txBox="true"/>
          <p:nvPr/>
        </p:nvSpPr>
        <p:spPr>
          <a:xfrm rot="0">
            <a:off x="228095" y="525761"/>
            <a:ext cx="7076875" cy="1189444"/>
          </a:xfrm>
          <a:prstGeom prst="rect">
            <a:avLst/>
          </a:prstGeom>
        </p:spPr>
        <p:txBody>
          <a:bodyPr anchor="t" rtlCol="false" tIns="0" lIns="0" bIns="0" rIns="0">
            <a:spAutoFit/>
          </a:bodyPr>
          <a:lstStyle/>
          <a:p>
            <a:pPr algn="l">
              <a:lnSpc>
                <a:spcPts val="9256"/>
              </a:lnSpc>
            </a:pPr>
            <a:r>
              <a:rPr lang="en-US" b="true" sz="6612">
                <a:solidFill>
                  <a:srgbClr val="FFFFFF"/>
                </a:solidFill>
                <a:latin typeface="Helvetica World Bold"/>
                <a:ea typeface="Helvetica World Bold"/>
                <a:cs typeface="Helvetica World Bold"/>
                <a:sym typeface="Helvetica World Bold"/>
              </a:rPr>
              <a:t>UN PARC RIGIDE</a:t>
            </a:r>
          </a:p>
        </p:txBody>
      </p:sp>
      <p:sp>
        <p:nvSpPr>
          <p:cNvPr name="TextBox 15" id="15"/>
          <p:cNvSpPr txBox="true"/>
          <p:nvPr/>
        </p:nvSpPr>
        <p:spPr>
          <a:xfrm rot="0">
            <a:off x="210760" y="9358732"/>
            <a:ext cx="540468" cy="171079"/>
          </a:xfrm>
          <a:prstGeom prst="rect">
            <a:avLst/>
          </a:prstGeom>
        </p:spPr>
        <p:txBody>
          <a:bodyPr anchor="t" rtlCol="false" tIns="0" lIns="0" bIns="0" rIns="0">
            <a:spAutoFit/>
          </a:bodyPr>
          <a:lstStyle/>
          <a:p>
            <a:pPr algn="l">
              <a:lnSpc>
                <a:spcPts val="1399"/>
              </a:lnSpc>
            </a:pPr>
            <a:r>
              <a:rPr lang="en-US" sz="999">
                <a:solidFill>
                  <a:srgbClr val="000000"/>
                </a:solidFill>
                <a:latin typeface="Helvetica World"/>
                <a:ea typeface="Helvetica World"/>
                <a:cs typeface="Helvetica World"/>
                <a:sym typeface="Helvetica World"/>
              </a:rPr>
              <a:t>So</a:t>
            </a:r>
            <a:r>
              <a:rPr lang="en-US" sz="999">
                <a:solidFill>
                  <a:srgbClr val="000000"/>
                </a:solidFill>
                <a:latin typeface="Helvetica World"/>
                <a:ea typeface="Helvetica World"/>
                <a:cs typeface="Helvetica World"/>
                <a:sym typeface="Helvetica World"/>
                <a:hlinkClick r:id="rId5" tooltip="https://www.apur.org/fr/economie-emploi/bureau/dynamiques-parc-bureaux-grand-paris"/>
              </a:rPr>
              <a:t>urces :</a:t>
            </a:r>
          </a:p>
        </p:txBody>
      </p:sp>
      <p:sp>
        <p:nvSpPr>
          <p:cNvPr name="TextBox 16" id="16"/>
          <p:cNvSpPr txBox="true"/>
          <p:nvPr/>
        </p:nvSpPr>
        <p:spPr>
          <a:xfrm rot="0">
            <a:off x="426568" y="9530182"/>
            <a:ext cx="7739549" cy="485780"/>
          </a:xfrm>
          <a:prstGeom prst="rect">
            <a:avLst/>
          </a:prstGeom>
        </p:spPr>
        <p:txBody>
          <a:bodyPr anchor="t" rtlCol="false" tIns="0" lIns="0" bIns="0" rIns="0">
            <a:spAutoFit/>
          </a:bodyPr>
          <a:lstStyle/>
          <a:p>
            <a:pPr algn="l" marL="215846" indent="-107923" lvl="1">
              <a:lnSpc>
                <a:spcPts val="1349"/>
              </a:lnSpc>
              <a:buFont typeface="Arial"/>
              <a:buChar char="•"/>
            </a:pPr>
            <a:r>
              <a:rPr lang="en-US" sz="999" u="sng">
                <a:solidFill>
                  <a:srgbClr val="000000"/>
                </a:solidFill>
                <a:latin typeface="Helvetica World"/>
                <a:ea typeface="Helvetica World"/>
                <a:cs typeface="Helvetica World"/>
                <a:sym typeface="Helvetica World"/>
                <a:hlinkClick r:id="rId6" tooltip="https://www.apur.org/fr/economie-emploi/bureau/dynamiques-parc-bureaux-grand-paris"/>
              </a:rPr>
              <a:t>Dynamiques du parc de bureaux dans le Grand Paris</a:t>
            </a:r>
            <a:r>
              <a:rPr lang="en-US" sz="999" u="sng">
                <a:solidFill>
                  <a:srgbClr val="000000"/>
                </a:solidFill>
                <a:latin typeface="Helvetica World"/>
                <a:ea typeface="Helvetica World"/>
                <a:cs typeface="Helvetica World"/>
                <a:sym typeface="Helvetica World"/>
                <a:hlinkClick r:id="rId7" tooltip="https://www.insee.fr/fr/statistiques/5400123"/>
              </a:rPr>
              <a:t>,</a:t>
            </a:r>
            <a:r>
              <a:rPr lang="en-US" sz="999">
                <a:solidFill>
                  <a:srgbClr val="000000"/>
                </a:solidFill>
                <a:latin typeface="Helvetica World"/>
                <a:ea typeface="Helvetica World"/>
                <a:cs typeface="Helvetica World"/>
                <a:sym typeface="Helvetica World"/>
                <a:hlinkClick r:id="rId8" tooltip="https://www.insee.fr/fr/statistiques/5400123"/>
              </a:rPr>
              <a:t> </a:t>
            </a:r>
            <a:r>
              <a:rPr lang="en-US" sz="999">
                <a:solidFill>
                  <a:srgbClr val="000000"/>
                </a:solidFill>
                <a:latin typeface="Helvetica World"/>
                <a:ea typeface="Helvetica World"/>
                <a:cs typeface="Helvetica World"/>
                <a:sym typeface="Helvetica World"/>
                <a:hlinkClick r:id="rId9" tooltip="https://www.strategie-plan.gouv.fr/publications/renovation-energetique-batiments-besoins-de-main-doeuvre-2030"/>
              </a:rPr>
              <a:t>APUR 2024</a:t>
            </a:r>
          </a:p>
          <a:p>
            <a:pPr algn="l" marL="215846" indent="-107923" lvl="1">
              <a:lnSpc>
                <a:spcPts val="1349"/>
              </a:lnSpc>
              <a:buFont typeface="Arial"/>
              <a:buChar char="•"/>
            </a:pPr>
            <a:r>
              <a:rPr lang="en-US" sz="999" u="sng">
                <a:solidFill>
                  <a:srgbClr val="000000"/>
                </a:solidFill>
                <a:latin typeface="Helvetica World"/>
                <a:ea typeface="Helvetica World"/>
                <a:cs typeface="Helvetica World"/>
                <a:sym typeface="Helvetica World"/>
                <a:hlinkClick r:id="rId10" tooltip="https://www.strategie-plan.gouv.fr/publications/renovation-energetique-batiments-besoins-de-main-doeuvre-2030"/>
              </a:rPr>
              <a:t>Rénovation énergétique des bâtiments : quels besoins de main-d'œuvre en 2030 ?</a:t>
            </a:r>
            <a:r>
              <a:rPr lang="en-US" sz="999">
                <a:solidFill>
                  <a:srgbClr val="000000"/>
                </a:solidFill>
                <a:latin typeface="Helvetica World"/>
                <a:ea typeface="Helvetica World"/>
                <a:cs typeface="Helvetica World"/>
                <a:sym typeface="Helvetica World"/>
                <a:hlinkClick r:id="rId11" tooltip="https://www.insee.fr/fr/statistiques/5400123"/>
              </a:rPr>
              <a:t>, </a:t>
            </a:r>
            <a:r>
              <a:rPr lang="en-US" sz="999">
                <a:solidFill>
                  <a:srgbClr val="000000"/>
                </a:solidFill>
                <a:latin typeface="Helvetica World"/>
                <a:ea typeface="Helvetica World"/>
                <a:cs typeface="Helvetica World"/>
                <a:sym typeface="Helvetica World"/>
                <a:hlinkClick r:id="rId12" tooltip="https://www.vie-publique.fr/loi/292874-faciliter-transformation-de-bureaux-en-logements-loi-du-16-juin-2025"/>
              </a:rPr>
              <a:t>Haut Commissa</a:t>
            </a:r>
            <a:r>
              <a:rPr lang="en-US" sz="999">
                <a:solidFill>
                  <a:srgbClr val="000000"/>
                </a:solidFill>
                <a:latin typeface="Helvetica World"/>
                <a:ea typeface="Helvetica World"/>
                <a:cs typeface="Helvetica World"/>
                <a:sym typeface="Helvetica World"/>
                <a:hlinkClick r:id="rId13" tooltip="https://www.insee.fr/fr/statistiques/5400123"/>
              </a:rPr>
              <a:t>r</a:t>
            </a:r>
            <a:r>
              <a:rPr lang="en-US" sz="999">
                <a:solidFill>
                  <a:srgbClr val="000000"/>
                </a:solidFill>
                <a:latin typeface="Helvetica World"/>
                <a:ea typeface="Helvetica World"/>
                <a:cs typeface="Helvetica World"/>
                <a:sym typeface="Helvetica World"/>
              </a:rPr>
              <a:t>iat à la Stratégie et au Plan 2023</a:t>
            </a:r>
          </a:p>
          <a:p>
            <a:pPr algn="l" marL="215846" indent="-107923" lvl="1">
              <a:lnSpc>
                <a:spcPts val="1349"/>
              </a:lnSpc>
              <a:buFont typeface="Arial"/>
              <a:buChar char="•"/>
            </a:pPr>
            <a:r>
              <a:rPr lang="en-US" sz="999" u="sng">
                <a:solidFill>
                  <a:srgbClr val="000000"/>
                </a:solidFill>
                <a:latin typeface="Helvetica World"/>
                <a:ea typeface="Helvetica World"/>
                <a:cs typeface="Helvetica World"/>
                <a:sym typeface="Helvetica World"/>
                <a:hlinkClick r:id="rId14" tooltip="https://www.vie-publique.fr/loi/292874-faciliter-transformation-de-bureaux-en-logements-loi-du-16-juin-2025"/>
              </a:rPr>
              <a:t>Loi du 16 juin 2025 visant à faciliter la transformation des bureaux et autres bâtiments en logements,</a:t>
            </a:r>
            <a:r>
              <a:rPr lang="en-US" sz="999">
                <a:solidFill>
                  <a:srgbClr val="000000"/>
                </a:solidFill>
                <a:latin typeface="Helvetica World"/>
                <a:ea typeface="Helvetica World"/>
                <a:cs typeface="Helvetica World"/>
                <a:sym typeface="Helvetica World"/>
                <a:hlinkClick r:id="rId15" tooltip="https://www.insee.fr/fr/statistiques/5400123"/>
              </a:rPr>
              <a:t> </a:t>
            </a:r>
            <a:r>
              <a:rPr lang="en-US" sz="999">
                <a:solidFill>
                  <a:srgbClr val="000000"/>
                </a:solidFill>
                <a:latin typeface="Helvetica World"/>
                <a:ea typeface="Helvetica World"/>
                <a:cs typeface="Helvetica World"/>
                <a:sym typeface="Helvetica World"/>
              </a:rPr>
              <a:t>Vie Publique 2025</a:t>
            </a:r>
          </a:p>
        </p:txBody>
      </p:sp>
      <p:sp>
        <p:nvSpPr>
          <p:cNvPr name="TextBox 17" id="17"/>
          <p:cNvSpPr txBox="true"/>
          <p:nvPr/>
        </p:nvSpPr>
        <p:spPr>
          <a:xfrm rot="0">
            <a:off x="10915323" y="3428824"/>
            <a:ext cx="1920180" cy="654315"/>
          </a:xfrm>
          <a:prstGeom prst="rect">
            <a:avLst/>
          </a:prstGeom>
        </p:spPr>
        <p:txBody>
          <a:bodyPr anchor="t" rtlCol="false" tIns="0" lIns="0" bIns="0" rIns="0">
            <a:spAutoFit/>
          </a:bodyPr>
          <a:lstStyle/>
          <a:p>
            <a:pPr algn="ctr">
              <a:lnSpc>
                <a:spcPts val="2602"/>
              </a:lnSpc>
              <a:spcBef>
                <a:spcPct val="0"/>
              </a:spcBef>
            </a:pPr>
            <a:r>
              <a:rPr lang="en-US" sz="1899">
                <a:solidFill>
                  <a:srgbClr val="000000"/>
                </a:solidFill>
                <a:latin typeface="Helvetica World"/>
                <a:ea typeface="Helvetica World"/>
                <a:cs typeface="Helvetica World"/>
                <a:sym typeface="Helvetica World"/>
              </a:rPr>
              <a:t>Du parc vacant en</a:t>
            </a:r>
          </a:p>
          <a:p>
            <a:pPr algn="ctr">
              <a:lnSpc>
                <a:spcPts val="2602"/>
              </a:lnSpc>
              <a:spcBef>
                <a:spcPct val="0"/>
              </a:spcBef>
            </a:pPr>
            <a:r>
              <a:rPr lang="en-US" sz="1899">
                <a:solidFill>
                  <a:srgbClr val="000000"/>
                </a:solidFill>
                <a:latin typeface="Helvetica World"/>
                <a:ea typeface="Helvetica World"/>
                <a:cs typeface="Helvetica World"/>
                <a:sym typeface="Helvetica World"/>
              </a:rPr>
              <a:t>reconversion</a:t>
            </a:r>
          </a:p>
        </p:txBody>
      </p:sp>
      <p:sp>
        <p:nvSpPr>
          <p:cNvPr name="TextBox 18" id="18"/>
          <p:cNvSpPr txBox="true"/>
          <p:nvPr/>
        </p:nvSpPr>
        <p:spPr>
          <a:xfrm rot="0">
            <a:off x="17037987" y="9581762"/>
            <a:ext cx="251860" cy="290069"/>
          </a:xfrm>
          <a:prstGeom prst="rect">
            <a:avLst/>
          </a:prstGeom>
        </p:spPr>
        <p:txBody>
          <a:bodyPr anchor="t" rtlCol="false" tIns="0" lIns="0" bIns="0" rIns="0" wrap="none">
            <a:spAutoFit/>
          </a:bodyPr>
          <a:lstStyle/>
          <a:p>
            <a:pPr algn="ctr">
              <a:lnSpc>
                <a:spcPts val="2427"/>
              </a:lnSpc>
              <a:spcBef>
                <a:spcPct val="0"/>
              </a:spcBef>
            </a:pPr>
            <a:r>
              <a:rPr lang="en-US" sz="1733">
                <a:solidFill>
                  <a:srgbClr val="000000"/>
                </a:solidFill>
                <a:latin typeface="Open Sans 1"/>
                <a:ea typeface="Open Sans 1"/>
                <a:cs typeface="Open Sans 1"/>
                <a:sym typeface="Open Sans 1"/>
              </a:rPr>
              <a:t>14</a:t>
            </a:r>
          </a:p>
        </p:txBody>
      </p:sp>
    </p:spTree>
  </p:cSld>
  <p:clrMapOvr>
    <a:masterClrMapping/>
  </p:clrMapOvr>
  <p:transition spd="fast">
    <p:fade/>
  </p:transition>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901762"/>
            <a:chOff x="0" y="0"/>
            <a:chExt cx="18288000" cy="1901762"/>
          </a:xfrm>
        </p:grpSpPr>
        <p:sp>
          <p:nvSpPr>
            <p:cNvPr name="Freeform 3" id="3"/>
            <p:cNvSpPr/>
            <p:nvPr/>
          </p:nvSpPr>
          <p:spPr>
            <a:xfrm flipH="false" flipV="false" rot="0">
              <a:off x="0" y="0"/>
              <a:ext cx="18288000" cy="1901703"/>
            </a:xfrm>
            <a:custGeom>
              <a:avLst/>
              <a:gdLst/>
              <a:ahLst/>
              <a:cxnLst/>
              <a:rect r="r" b="b" t="t" l="l"/>
              <a:pathLst>
                <a:path h="1901703" w="18288000">
                  <a:moveTo>
                    <a:pt x="0" y="0"/>
                  </a:moveTo>
                  <a:lnTo>
                    <a:pt x="0" y="1901703"/>
                  </a:lnTo>
                  <a:lnTo>
                    <a:pt x="18288000" y="1901703"/>
                  </a:lnTo>
                  <a:lnTo>
                    <a:pt x="18288000" y="0"/>
                  </a:lnTo>
                  <a:close/>
                </a:path>
              </a:pathLst>
            </a:custGeom>
            <a:solidFill>
              <a:srgbClr val="B1C9D4"/>
            </a:solidFill>
          </p:spPr>
        </p:sp>
      </p:grpSp>
      <p:grpSp>
        <p:nvGrpSpPr>
          <p:cNvPr name="Group 4" id="4"/>
          <p:cNvGrpSpPr/>
          <p:nvPr/>
        </p:nvGrpSpPr>
        <p:grpSpPr>
          <a:xfrm rot="0">
            <a:off x="718233" y="3763613"/>
            <a:ext cx="7058006" cy="3876694"/>
            <a:chOff x="0" y="0"/>
            <a:chExt cx="9410675" cy="5168925"/>
          </a:xfrm>
        </p:grpSpPr>
        <p:sp>
          <p:nvSpPr>
            <p:cNvPr name="Freeform 5" id="5"/>
            <p:cNvSpPr/>
            <p:nvPr/>
          </p:nvSpPr>
          <p:spPr>
            <a:xfrm flipH="false" flipV="false" rot="0">
              <a:off x="0" y="0"/>
              <a:ext cx="9410700" cy="5168900"/>
            </a:xfrm>
            <a:custGeom>
              <a:avLst/>
              <a:gdLst/>
              <a:ahLst/>
              <a:cxnLst/>
              <a:rect r="r" b="b" t="t" l="l"/>
              <a:pathLst>
                <a:path h="5168900" w="9410700">
                  <a:moveTo>
                    <a:pt x="0" y="0"/>
                  </a:moveTo>
                  <a:lnTo>
                    <a:pt x="9410700" y="0"/>
                  </a:lnTo>
                  <a:lnTo>
                    <a:pt x="9410700" y="5168900"/>
                  </a:lnTo>
                  <a:lnTo>
                    <a:pt x="0" y="5168900"/>
                  </a:lnTo>
                  <a:lnTo>
                    <a:pt x="0" y="0"/>
                  </a:lnTo>
                  <a:close/>
                </a:path>
              </a:pathLst>
            </a:custGeom>
            <a:blipFill>
              <a:blip r:embed="rId2"/>
              <a:stretch>
                <a:fillRect l="0" t="0" r="0" b="0"/>
              </a:stretch>
            </a:blipFill>
          </p:spPr>
        </p:sp>
      </p:grpSp>
      <p:grpSp>
        <p:nvGrpSpPr>
          <p:cNvPr name="Group 6" id="6"/>
          <p:cNvGrpSpPr/>
          <p:nvPr/>
        </p:nvGrpSpPr>
        <p:grpSpPr>
          <a:xfrm rot="0">
            <a:off x="7775905" y="2141849"/>
            <a:ext cx="10058400" cy="7115156"/>
            <a:chOff x="0" y="0"/>
            <a:chExt cx="13411200" cy="9486875"/>
          </a:xfrm>
        </p:grpSpPr>
        <p:sp>
          <p:nvSpPr>
            <p:cNvPr name="Freeform 7" id="7"/>
            <p:cNvSpPr/>
            <p:nvPr/>
          </p:nvSpPr>
          <p:spPr>
            <a:xfrm flipH="false" flipV="false" rot="0">
              <a:off x="0" y="0"/>
              <a:ext cx="13411200" cy="9486900"/>
            </a:xfrm>
            <a:custGeom>
              <a:avLst/>
              <a:gdLst/>
              <a:ahLst/>
              <a:cxnLst/>
              <a:rect r="r" b="b" t="t" l="l"/>
              <a:pathLst>
                <a:path h="9486900" w="13411200">
                  <a:moveTo>
                    <a:pt x="0" y="0"/>
                  </a:moveTo>
                  <a:lnTo>
                    <a:pt x="13411200" y="0"/>
                  </a:lnTo>
                  <a:lnTo>
                    <a:pt x="13411200" y="9486900"/>
                  </a:lnTo>
                  <a:lnTo>
                    <a:pt x="0" y="9486900"/>
                  </a:lnTo>
                  <a:lnTo>
                    <a:pt x="0" y="0"/>
                  </a:lnTo>
                  <a:close/>
                </a:path>
              </a:pathLst>
            </a:custGeom>
            <a:blipFill>
              <a:blip r:embed="rId3"/>
              <a:stretch>
                <a:fillRect l="0" t="0" r="0" b="0"/>
              </a:stretch>
            </a:blipFill>
          </p:spPr>
        </p:sp>
      </p:grpSp>
      <p:sp>
        <p:nvSpPr>
          <p:cNvPr name="TextBox 8" id="8"/>
          <p:cNvSpPr txBox="true"/>
          <p:nvPr/>
        </p:nvSpPr>
        <p:spPr>
          <a:xfrm rot="0">
            <a:off x="370970" y="525761"/>
            <a:ext cx="6193631" cy="1189444"/>
          </a:xfrm>
          <a:prstGeom prst="rect">
            <a:avLst/>
          </a:prstGeom>
        </p:spPr>
        <p:txBody>
          <a:bodyPr anchor="t" rtlCol="false" tIns="0" lIns="0" bIns="0" rIns="0">
            <a:spAutoFit/>
          </a:bodyPr>
          <a:lstStyle/>
          <a:p>
            <a:pPr algn="l">
              <a:lnSpc>
                <a:spcPts val="9256"/>
              </a:lnSpc>
            </a:pPr>
            <a:r>
              <a:rPr lang="en-US" b="true" sz="6612">
                <a:solidFill>
                  <a:srgbClr val="FFFFFF"/>
                </a:solidFill>
                <a:latin typeface="Helvetica World Bold"/>
                <a:ea typeface="Helvetica World Bold"/>
                <a:cs typeface="Helvetica World Bold"/>
                <a:sym typeface="Helvetica World Bold"/>
              </a:rPr>
              <a:t>CONTRAINTES</a:t>
            </a:r>
          </a:p>
        </p:txBody>
      </p:sp>
      <p:sp>
        <p:nvSpPr>
          <p:cNvPr name="TextBox 9" id="9"/>
          <p:cNvSpPr txBox="true"/>
          <p:nvPr/>
        </p:nvSpPr>
        <p:spPr>
          <a:xfrm rot="0">
            <a:off x="210760" y="9653988"/>
            <a:ext cx="540468" cy="171079"/>
          </a:xfrm>
          <a:prstGeom prst="rect">
            <a:avLst/>
          </a:prstGeom>
        </p:spPr>
        <p:txBody>
          <a:bodyPr anchor="t" rtlCol="false" tIns="0" lIns="0" bIns="0" rIns="0">
            <a:spAutoFit/>
          </a:bodyPr>
          <a:lstStyle/>
          <a:p>
            <a:pPr algn="l">
              <a:lnSpc>
                <a:spcPts val="1399"/>
              </a:lnSpc>
            </a:pPr>
            <a:r>
              <a:rPr lang="en-US" sz="999">
                <a:solidFill>
                  <a:srgbClr val="000000"/>
                </a:solidFill>
                <a:latin typeface="Helvetica World"/>
                <a:ea typeface="Helvetica World"/>
                <a:cs typeface="Helvetica World"/>
                <a:sym typeface="Helvetica World"/>
              </a:rPr>
              <a:t>So</a:t>
            </a:r>
            <a:r>
              <a:rPr lang="en-US" sz="999">
                <a:solidFill>
                  <a:srgbClr val="000000"/>
                </a:solidFill>
                <a:latin typeface="Helvetica World"/>
                <a:ea typeface="Helvetica World"/>
                <a:cs typeface="Helvetica World"/>
                <a:sym typeface="Helvetica World"/>
                <a:hlinkClick r:id="rId4" tooltip="https://www.vie-publique.fr/rapport/295759-senat-rapport-sur-la-mise-en-oeuvre-reduction-artificialisation-des-sols"/>
              </a:rPr>
              <a:t>urces :</a:t>
            </a:r>
          </a:p>
        </p:txBody>
      </p:sp>
      <p:sp>
        <p:nvSpPr>
          <p:cNvPr name="TextBox 10" id="10"/>
          <p:cNvSpPr txBox="true"/>
          <p:nvPr/>
        </p:nvSpPr>
        <p:spPr>
          <a:xfrm rot="0">
            <a:off x="426568" y="9825438"/>
            <a:ext cx="6574719" cy="323855"/>
          </a:xfrm>
          <a:prstGeom prst="rect">
            <a:avLst/>
          </a:prstGeom>
        </p:spPr>
        <p:txBody>
          <a:bodyPr anchor="t" rtlCol="false" tIns="0" lIns="0" bIns="0" rIns="0">
            <a:spAutoFit/>
          </a:bodyPr>
          <a:lstStyle/>
          <a:p>
            <a:pPr algn="l" marL="215846" indent="-107923" lvl="1">
              <a:lnSpc>
                <a:spcPts val="1349"/>
              </a:lnSpc>
              <a:buFont typeface="Arial"/>
              <a:buChar char="•"/>
            </a:pPr>
            <a:r>
              <a:rPr lang="en-US" sz="999" u="sng">
                <a:solidFill>
                  <a:srgbClr val="000000"/>
                </a:solidFill>
                <a:latin typeface="Helvetica World"/>
                <a:ea typeface="Helvetica World"/>
                <a:cs typeface="Helvetica World"/>
                <a:sym typeface="Helvetica World"/>
                <a:hlinkClick r:id="rId5" tooltip="https://www.vie-publique.fr/rapport/295759-senat-rapport-sur-la-mise-en-oeuvre-reduction-artificialisation-des-sols"/>
              </a:rPr>
              <a:t>Rapport d'information (...) sur la mise en œuvre des objectifs de réduction de l'artificialisation des sols</a:t>
            </a:r>
            <a:r>
              <a:rPr lang="en-US" sz="999">
                <a:solidFill>
                  <a:srgbClr val="000000"/>
                </a:solidFill>
                <a:latin typeface="Helvetica World"/>
                <a:ea typeface="Helvetica World"/>
                <a:cs typeface="Helvetica World"/>
                <a:sym typeface="Helvetica World"/>
                <a:hlinkClick r:id="rId6" tooltip="https://www.vie-publique.fr/rapport/295759-senat-rapport-sur-la-mise-en-oeuvre-reduction-artificialisation-des-sols"/>
              </a:rPr>
              <a:t>,</a:t>
            </a:r>
            <a:r>
              <a:rPr lang="en-US" sz="999">
                <a:solidFill>
                  <a:srgbClr val="000000"/>
                </a:solidFill>
                <a:latin typeface="Helvetica World"/>
                <a:ea typeface="Helvetica World"/>
                <a:cs typeface="Helvetica World"/>
                <a:sym typeface="Helvetica World"/>
              </a:rPr>
              <a:t> Sénat 2024</a:t>
            </a:r>
          </a:p>
          <a:p>
            <a:pPr algn="l" marL="215846" indent="-107923" lvl="1">
              <a:lnSpc>
                <a:spcPts val="1349"/>
              </a:lnSpc>
              <a:buFont typeface="Arial"/>
              <a:buChar char="•"/>
            </a:pPr>
            <a:r>
              <a:rPr lang="en-US" sz="999" u="sng">
                <a:solidFill>
                  <a:srgbClr val="000000"/>
                </a:solidFill>
                <a:latin typeface="Helvetica World"/>
                <a:ea typeface="Helvetica World"/>
                <a:cs typeface="Helvetica World"/>
                <a:sym typeface="Helvetica World"/>
                <a:hlinkClick r:id="rId7" tooltip="https://www.statistiques.developpement-durable.gouv.fr/le-secteur-du-logement-et-de-la-construction-et-lenvironnement-en-france-etat-des-connaissances-en"/>
              </a:rPr>
              <a:t>Le secteur du logement et de la construction et l’environnement en France,</a:t>
            </a:r>
            <a:r>
              <a:rPr lang="en-US" sz="999">
                <a:solidFill>
                  <a:srgbClr val="000000"/>
                </a:solidFill>
                <a:latin typeface="Helvetica World"/>
                <a:ea typeface="Helvetica World"/>
                <a:cs typeface="Helvetica World"/>
                <a:sym typeface="Helvetica World"/>
                <a:hlinkClick r:id="rId8" tooltip="https://www.apur.org/fr/economie-emploi/bureau/dynamiques-parc-bureaux-grand-paris"/>
              </a:rPr>
              <a:t> S</a:t>
            </a:r>
            <a:r>
              <a:rPr lang="en-US" sz="999">
                <a:solidFill>
                  <a:srgbClr val="000000"/>
                </a:solidFill>
                <a:latin typeface="Helvetica World"/>
                <a:ea typeface="Helvetica World"/>
                <a:cs typeface="Helvetica World"/>
                <a:sym typeface="Helvetica World"/>
              </a:rPr>
              <a:t>DES 2025</a:t>
            </a:r>
          </a:p>
        </p:txBody>
      </p:sp>
      <p:sp>
        <p:nvSpPr>
          <p:cNvPr name="TextBox 11" id="11"/>
          <p:cNvSpPr txBox="true"/>
          <p:nvPr/>
        </p:nvSpPr>
        <p:spPr>
          <a:xfrm rot="0">
            <a:off x="17037987" y="9581762"/>
            <a:ext cx="251860" cy="290069"/>
          </a:xfrm>
          <a:prstGeom prst="rect">
            <a:avLst/>
          </a:prstGeom>
        </p:spPr>
        <p:txBody>
          <a:bodyPr anchor="t" rtlCol="false" tIns="0" lIns="0" bIns="0" rIns="0" wrap="none">
            <a:spAutoFit/>
          </a:bodyPr>
          <a:lstStyle/>
          <a:p>
            <a:pPr algn="ctr">
              <a:lnSpc>
                <a:spcPts val="2427"/>
              </a:lnSpc>
              <a:spcBef>
                <a:spcPct val="0"/>
              </a:spcBef>
            </a:pPr>
            <a:r>
              <a:rPr lang="en-US" sz="1733">
                <a:solidFill>
                  <a:srgbClr val="000000"/>
                </a:solidFill>
                <a:latin typeface="Open Sans 1"/>
                <a:ea typeface="Open Sans 1"/>
                <a:cs typeface="Open Sans 1"/>
                <a:sym typeface="Open Sans 1"/>
              </a:rPr>
              <a:t>15</a:t>
            </a:r>
          </a:p>
        </p:txBody>
      </p:sp>
    </p:spTree>
  </p:cSld>
  <p:clrMapOvr>
    <a:masterClrMapping/>
  </p:clrMapOvr>
  <p:transition spd="fast">
    <p:fade/>
  </p:transition>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901762"/>
            <a:chOff x="0" y="0"/>
            <a:chExt cx="18288000" cy="1901762"/>
          </a:xfrm>
        </p:grpSpPr>
        <p:sp>
          <p:nvSpPr>
            <p:cNvPr name="Freeform 3" id="3"/>
            <p:cNvSpPr/>
            <p:nvPr/>
          </p:nvSpPr>
          <p:spPr>
            <a:xfrm flipH="false" flipV="false" rot="0">
              <a:off x="0" y="0"/>
              <a:ext cx="18288000" cy="1901703"/>
            </a:xfrm>
            <a:custGeom>
              <a:avLst/>
              <a:gdLst/>
              <a:ahLst/>
              <a:cxnLst/>
              <a:rect r="r" b="b" t="t" l="l"/>
              <a:pathLst>
                <a:path h="1901703" w="18288000">
                  <a:moveTo>
                    <a:pt x="0" y="0"/>
                  </a:moveTo>
                  <a:lnTo>
                    <a:pt x="0" y="1901703"/>
                  </a:lnTo>
                  <a:lnTo>
                    <a:pt x="18288000" y="1901703"/>
                  </a:lnTo>
                  <a:lnTo>
                    <a:pt x="18288000" y="0"/>
                  </a:lnTo>
                  <a:close/>
                </a:path>
              </a:pathLst>
            </a:custGeom>
            <a:solidFill>
              <a:srgbClr val="CCDBDC"/>
            </a:solidFill>
          </p:spPr>
        </p:sp>
      </p:grpSp>
      <p:sp>
        <p:nvSpPr>
          <p:cNvPr name="Freeform 4" id="4"/>
          <p:cNvSpPr/>
          <p:nvPr/>
        </p:nvSpPr>
        <p:spPr>
          <a:xfrm flipH="false" flipV="false" rot="0">
            <a:off x="11042875" y="2144563"/>
            <a:ext cx="6216367" cy="2998889"/>
          </a:xfrm>
          <a:custGeom>
            <a:avLst/>
            <a:gdLst/>
            <a:ahLst/>
            <a:cxnLst/>
            <a:rect r="r" b="b" t="t" l="l"/>
            <a:pathLst>
              <a:path h="2998889" w="6216367">
                <a:moveTo>
                  <a:pt x="0" y="0"/>
                </a:moveTo>
                <a:lnTo>
                  <a:pt x="6216368" y="0"/>
                </a:lnTo>
                <a:lnTo>
                  <a:pt x="6216368" y="2998889"/>
                </a:lnTo>
                <a:lnTo>
                  <a:pt x="0" y="299888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5" id="5"/>
          <p:cNvGrpSpPr/>
          <p:nvPr/>
        </p:nvGrpSpPr>
        <p:grpSpPr>
          <a:xfrm rot="0">
            <a:off x="0" y="2197513"/>
            <a:ext cx="9563100" cy="4171950"/>
            <a:chOff x="0" y="0"/>
            <a:chExt cx="12750800" cy="5562600"/>
          </a:xfrm>
        </p:grpSpPr>
        <p:sp>
          <p:nvSpPr>
            <p:cNvPr name="Freeform 6" id="6"/>
            <p:cNvSpPr/>
            <p:nvPr/>
          </p:nvSpPr>
          <p:spPr>
            <a:xfrm flipH="false" flipV="false" rot="0">
              <a:off x="0" y="0"/>
              <a:ext cx="12750800" cy="5562600"/>
            </a:xfrm>
            <a:custGeom>
              <a:avLst/>
              <a:gdLst/>
              <a:ahLst/>
              <a:cxnLst/>
              <a:rect r="r" b="b" t="t" l="l"/>
              <a:pathLst>
                <a:path h="5562600" w="12750800">
                  <a:moveTo>
                    <a:pt x="0" y="0"/>
                  </a:moveTo>
                  <a:lnTo>
                    <a:pt x="12750800" y="0"/>
                  </a:lnTo>
                  <a:lnTo>
                    <a:pt x="12750800" y="5562600"/>
                  </a:lnTo>
                  <a:lnTo>
                    <a:pt x="0" y="5562600"/>
                  </a:lnTo>
                  <a:lnTo>
                    <a:pt x="0" y="0"/>
                  </a:lnTo>
                  <a:close/>
                </a:path>
              </a:pathLst>
            </a:custGeom>
            <a:blipFill>
              <a:blip r:embed="rId4"/>
              <a:stretch>
                <a:fillRect l="0" t="0" r="0" b="0"/>
              </a:stretch>
            </a:blipFill>
          </p:spPr>
        </p:sp>
      </p:grpSp>
      <p:grpSp>
        <p:nvGrpSpPr>
          <p:cNvPr name="Group 7" id="7"/>
          <p:cNvGrpSpPr/>
          <p:nvPr/>
        </p:nvGrpSpPr>
        <p:grpSpPr>
          <a:xfrm rot="0">
            <a:off x="10350646" y="5381606"/>
            <a:ext cx="7600950" cy="3495694"/>
            <a:chOff x="0" y="0"/>
            <a:chExt cx="10134600" cy="4660925"/>
          </a:xfrm>
        </p:grpSpPr>
        <p:sp>
          <p:nvSpPr>
            <p:cNvPr name="Freeform 8" id="8"/>
            <p:cNvSpPr/>
            <p:nvPr/>
          </p:nvSpPr>
          <p:spPr>
            <a:xfrm flipH="false" flipV="false" rot="0">
              <a:off x="0" y="0"/>
              <a:ext cx="10134600" cy="4660900"/>
            </a:xfrm>
            <a:custGeom>
              <a:avLst/>
              <a:gdLst/>
              <a:ahLst/>
              <a:cxnLst/>
              <a:rect r="r" b="b" t="t" l="l"/>
              <a:pathLst>
                <a:path h="4660900" w="10134600">
                  <a:moveTo>
                    <a:pt x="0" y="0"/>
                  </a:moveTo>
                  <a:lnTo>
                    <a:pt x="10134600" y="0"/>
                  </a:lnTo>
                  <a:lnTo>
                    <a:pt x="10134600" y="4660900"/>
                  </a:lnTo>
                  <a:lnTo>
                    <a:pt x="0" y="4660900"/>
                  </a:lnTo>
                  <a:lnTo>
                    <a:pt x="0" y="0"/>
                  </a:lnTo>
                  <a:close/>
                </a:path>
              </a:pathLst>
            </a:custGeom>
            <a:blipFill>
              <a:blip r:embed="rId5"/>
              <a:stretch>
                <a:fillRect l="0" t="0" r="0" b="0"/>
              </a:stretch>
            </a:blipFill>
          </p:spPr>
        </p:sp>
      </p:grpSp>
      <p:sp>
        <p:nvSpPr>
          <p:cNvPr name="Freeform 9" id="9"/>
          <p:cNvSpPr/>
          <p:nvPr/>
        </p:nvSpPr>
        <p:spPr>
          <a:xfrm flipH="false" flipV="false" rot="0">
            <a:off x="1865957" y="6666100"/>
            <a:ext cx="6216148" cy="1152525"/>
          </a:xfrm>
          <a:custGeom>
            <a:avLst/>
            <a:gdLst/>
            <a:ahLst/>
            <a:cxnLst/>
            <a:rect r="r" b="b" t="t" l="l"/>
            <a:pathLst>
              <a:path h="1152525" w="6216148">
                <a:moveTo>
                  <a:pt x="0" y="0"/>
                </a:moveTo>
                <a:lnTo>
                  <a:pt x="6216148" y="0"/>
                </a:lnTo>
                <a:lnTo>
                  <a:pt x="6216148" y="1152525"/>
                </a:lnTo>
                <a:lnTo>
                  <a:pt x="0" y="115252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0">
            <a:off x="11042961" y="8878033"/>
            <a:ext cx="6216148" cy="1152525"/>
          </a:xfrm>
          <a:custGeom>
            <a:avLst/>
            <a:gdLst/>
            <a:ahLst/>
            <a:cxnLst/>
            <a:rect r="r" b="b" t="t" l="l"/>
            <a:pathLst>
              <a:path h="1152525" w="6216148">
                <a:moveTo>
                  <a:pt x="0" y="0"/>
                </a:moveTo>
                <a:lnTo>
                  <a:pt x="6216149" y="0"/>
                </a:lnTo>
                <a:lnTo>
                  <a:pt x="6216149" y="1152525"/>
                </a:lnTo>
                <a:lnTo>
                  <a:pt x="0" y="1152525"/>
                </a:lnTo>
                <a:lnTo>
                  <a:pt x="0" y="0"/>
                </a:lnTo>
                <a:close/>
              </a:path>
            </a:pathLst>
          </a:custGeom>
          <a:blipFill>
            <a:blip r:embed="rId6">
              <a:extLst>
                <a:ext uri="{96DAC541-7B7A-43D3-8B79-37D633B846F1}">
                  <asvg:svgBlip xmlns:asvg="http://schemas.microsoft.com/office/drawing/2016/SVG/main" r:embed="rId8"/>
                </a:ext>
              </a:extLst>
            </a:blip>
            <a:stretch>
              <a:fillRect l="0" t="0" r="0" b="0"/>
            </a:stretch>
          </a:blipFill>
        </p:spPr>
      </p:sp>
      <p:sp>
        <p:nvSpPr>
          <p:cNvPr name="TextBox 11" id="11"/>
          <p:cNvSpPr txBox="true"/>
          <p:nvPr/>
        </p:nvSpPr>
        <p:spPr>
          <a:xfrm rot="0">
            <a:off x="2374382" y="6909025"/>
            <a:ext cx="5303177" cy="831571"/>
          </a:xfrm>
          <a:prstGeom prst="rect">
            <a:avLst/>
          </a:prstGeom>
        </p:spPr>
        <p:txBody>
          <a:bodyPr anchor="t" rtlCol="false" tIns="0" lIns="0" bIns="0" rIns="0">
            <a:spAutoFit/>
          </a:bodyPr>
          <a:lstStyle/>
          <a:p>
            <a:pPr algn="ctr">
              <a:lnSpc>
                <a:spcPts val="3298"/>
              </a:lnSpc>
            </a:pPr>
            <a:r>
              <a:rPr lang="en-US" sz="2399">
                <a:solidFill>
                  <a:srgbClr val="000000"/>
                </a:solidFill>
                <a:latin typeface="Helvetica World"/>
                <a:ea typeface="Helvetica World"/>
                <a:cs typeface="Helvetica World"/>
                <a:sym typeface="Helvetica World"/>
              </a:rPr>
              <a:t>Dans l’urgence on a pu gagner 12% de consommation d’énergie</a:t>
            </a:r>
          </a:p>
        </p:txBody>
      </p:sp>
      <p:sp>
        <p:nvSpPr>
          <p:cNvPr name="TextBox 12" id="12"/>
          <p:cNvSpPr txBox="true"/>
          <p:nvPr/>
        </p:nvSpPr>
        <p:spPr>
          <a:xfrm rot="0">
            <a:off x="11877608" y="2652379"/>
            <a:ext cx="4637637" cy="2340521"/>
          </a:xfrm>
          <a:prstGeom prst="rect">
            <a:avLst/>
          </a:prstGeom>
        </p:spPr>
        <p:txBody>
          <a:bodyPr anchor="t" rtlCol="false" tIns="0" lIns="0" bIns="0" rIns="0">
            <a:spAutoFit/>
          </a:bodyPr>
          <a:lstStyle/>
          <a:p>
            <a:pPr algn="ctr">
              <a:lnSpc>
                <a:spcPts val="1199"/>
              </a:lnSpc>
            </a:pPr>
            <a:r>
              <a:rPr lang="en-US" sz="2399">
                <a:solidFill>
                  <a:srgbClr val="000000"/>
                </a:solidFill>
                <a:latin typeface="Helvetica World"/>
                <a:ea typeface="Helvetica World"/>
                <a:cs typeface="Helvetica World"/>
                <a:sym typeface="Helvetica World"/>
              </a:rPr>
              <a:t>La sobriété s’appuie sur </a:t>
            </a:r>
          </a:p>
          <a:p>
            <a:pPr algn="ctr">
              <a:lnSpc>
                <a:spcPts val="1500"/>
              </a:lnSpc>
            </a:pPr>
            <a:r>
              <a:rPr lang="en-US" b="true" sz="3000">
                <a:solidFill>
                  <a:srgbClr val="000000"/>
                </a:solidFill>
                <a:latin typeface="Helvetica World Bold"/>
                <a:ea typeface="Helvetica World Bold"/>
                <a:cs typeface="Helvetica World Bold"/>
                <a:sym typeface="Helvetica World Bold"/>
              </a:rPr>
              <a:t>Des politiques publiques</a:t>
            </a:r>
          </a:p>
          <a:p>
            <a:pPr algn="ctr">
              <a:lnSpc>
                <a:spcPts val="1199"/>
              </a:lnSpc>
            </a:pPr>
            <a:r>
              <a:rPr lang="en-US" sz="2399">
                <a:solidFill>
                  <a:srgbClr val="000000"/>
                </a:solidFill>
                <a:latin typeface="Helvetica World"/>
                <a:ea typeface="Helvetica World"/>
                <a:cs typeface="Helvetica World"/>
                <a:sym typeface="Helvetica World"/>
              </a:rPr>
              <a:t>Et</a:t>
            </a:r>
          </a:p>
          <a:p>
            <a:pPr algn="ctr" rtl="true">
              <a:lnSpc>
                <a:spcPts val="1199"/>
              </a:lnSpc>
            </a:pPr>
          </a:p>
          <a:p>
            <a:pPr algn="ctr" rtl="true">
              <a:lnSpc>
                <a:spcPts val="1199"/>
              </a:lnSpc>
            </a:pPr>
          </a:p>
          <a:p>
            <a:pPr algn="ctr" rtl="true">
              <a:lnSpc>
                <a:spcPts val="1199"/>
              </a:lnSpc>
            </a:pPr>
          </a:p>
          <a:p>
            <a:pPr algn="ctr" rtl="true">
              <a:lnSpc>
                <a:spcPts val="1199"/>
              </a:lnSpc>
            </a:pPr>
          </a:p>
          <a:p>
            <a:pPr algn="ctr">
              <a:lnSpc>
                <a:spcPts val="1500"/>
              </a:lnSpc>
            </a:pPr>
            <a:r>
              <a:rPr lang="en-US" b="true" sz="3000">
                <a:solidFill>
                  <a:srgbClr val="000000"/>
                </a:solidFill>
                <a:latin typeface="Helvetica World Bold"/>
                <a:ea typeface="Helvetica World Bold"/>
                <a:cs typeface="Helvetica World Bold"/>
                <a:sym typeface="Helvetica World Bold"/>
              </a:rPr>
              <a:t>Des changements de</a:t>
            </a:r>
          </a:p>
          <a:p>
            <a:pPr algn="ctr" rtl="true">
              <a:lnSpc>
                <a:spcPts val="1500"/>
              </a:lnSpc>
            </a:pPr>
          </a:p>
          <a:p>
            <a:pPr algn="ctr" rtl="true">
              <a:lnSpc>
                <a:spcPts val="1500"/>
              </a:lnSpc>
            </a:pPr>
          </a:p>
          <a:p>
            <a:pPr algn="ctr">
              <a:lnSpc>
                <a:spcPts val="1500"/>
              </a:lnSpc>
            </a:pPr>
            <a:r>
              <a:rPr lang="en-US" b="true" sz="3000">
                <a:solidFill>
                  <a:srgbClr val="000000"/>
                </a:solidFill>
                <a:latin typeface="Helvetica World Bold"/>
                <a:ea typeface="Helvetica World Bold"/>
                <a:cs typeface="Helvetica World Bold"/>
                <a:sym typeface="Helvetica World Bold"/>
              </a:rPr>
              <a:t>compor</a:t>
            </a:r>
            <a:r>
              <a:rPr lang="en-US" b="true" sz="3000">
                <a:solidFill>
                  <a:srgbClr val="FFFFFF"/>
                </a:solidFill>
                <a:latin typeface="Helvetica World Bold"/>
                <a:ea typeface="Helvetica World Bold"/>
                <a:cs typeface="Helvetica World Bold"/>
                <a:sym typeface="Helvetica World Bold"/>
              </a:rPr>
              <a:t> </a:t>
            </a:r>
            <a:r>
              <a:rPr lang="en-US" b="true" sz="3000">
                <a:solidFill>
                  <a:srgbClr val="000000"/>
                </a:solidFill>
                <a:latin typeface="Helvetica World Bold"/>
                <a:ea typeface="Helvetica World Bold"/>
                <a:cs typeface="Helvetica World Bold"/>
                <a:sym typeface="Helvetica World Bold"/>
              </a:rPr>
              <a:t>tements</a:t>
            </a:r>
          </a:p>
        </p:txBody>
      </p:sp>
      <p:sp>
        <p:nvSpPr>
          <p:cNvPr name="TextBox 13" id="13"/>
          <p:cNvSpPr txBox="true"/>
          <p:nvPr/>
        </p:nvSpPr>
        <p:spPr>
          <a:xfrm rot="0">
            <a:off x="11577133" y="9120959"/>
            <a:ext cx="5250532" cy="831571"/>
          </a:xfrm>
          <a:prstGeom prst="rect">
            <a:avLst/>
          </a:prstGeom>
        </p:spPr>
        <p:txBody>
          <a:bodyPr anchor="t" rtlCol="false" tIns="0" lIns="0" bIns="0" rIns="0">
            <a:spAutoFit/>
          </a:bodyPr>
          <a:lstStyle/>
          <a:p>
            <a:pPr algn="ctr">
              <a:lnSpc>
                <a:spcPts val="3298"/>
              </a:lnSpc>
            </a:pPr>
            <a:r>
              <a:rPr lang="en-US" sz="2399">
                <a:solidFill>
                  <a:srgbClr val="000000"/>
                </a:solidFill>
                <a:latin typeface="Helvetica World"/>
                <a:ea typeface="Helvetica World"/>
                <a:cs typeface="Helvetica World"/>
                <a:sym typeface="Helvetica World"/>
              </a:rPr>
              <a:t>Un changement de comportement doit s’accompagner de nouveaux usages</a:t>
            </a:r>
          </a:p>
        </p:txBody>
      </p:sp>
      <p:sp>
        <p:nvSpPr>
          <p:cNvPr name="TextBox 14" id="14"/>
          <p:cNvSpPr txBox="true"/>
          <p:nvPr/>
        </p:nvSpPr>
        <p:spPr>
          <a:xfrm rot="0">
            <a:off x="370970" y="525761"/>
            <a:ext cx="14326029" cy="1189444"/>
          </a:xfrm>
          <a:prstGeom prst="rect">
            <a:avLst/>
          </a:prstGeom>
        </p:spPr>
        <p:txBody>
          <a:bodyPr anchor="t" rtlCol="false" tIns="0" lIns="0" bIns="0" rIns="0">
            <a:spAutoFit/>
          </a:bodyPr>
          <a:lstStyle/>
          <a:p>
            <a:pPr algn="l">
              <a:lnSpc>
                <a:spcPts val="9256"/>
              </a:lnSpc>
            </a:pPr>
            <a:r>
              <a:rPr lang="en-US" b="true" sz="6612">
                <a:solidFill>
                  <a:srgbClr val="FFFFFF"/>
                </a:solidFill>
                <a:latin typeface="Helvetica World Bold"/>
                <a:ea typeface="Helvetica World Bold"/>
                <a:cs typeface="Helvetica World Bold"/>
                <a:sym typeface="Helvetica World Bold"/>
              </a:rPr>
              <a:t>LE CHANGEMENT DE PARADIGME</a:t>
            </a:r>
          </a:p>
        </p:txBody>
      </p:sp>
      <p:sp>
        <p:nvSpPr>
          <p:cNvPr name="TextBox 15" id="15"/>
          <p:cNvSpPr txBox="true"/>
          <p:nvPr/>
        </p:nvSpPr>
        <p:spPr>
          <a:xfrm rot="0">
            <a:off x="210760" y="9653988"/>
            <a:ext cx="472888" cy="171079"/>
          </a:xfrm>
          <a:prstGeom prst="rect">
            <a:avLst/>
          </a:prstGeom>
        </p:spPr>
        <p:txBody>
          <a:bodyPr anchor="t" rtlCol="false" tIns="0" lIns="0" bIns="0" rIns="0">
            <a:spAutoFit/>
          </a:bodyPr>
          <a:lstStyle/>
          <a:p>
            <a:pPr algn="l">
              <a:lnSpc>
                <a:spcPts val="1399"/>
              </a:lnSpc>
            </a:pPr>
            <a:r>
              <a:rPr lang="en-US" sz="999">
                <a:solidFill>
                  <a:srgbClr val="000000"/>
                </a:solidFill>
                <a:latin typeface="Helvetica World"/>
                <a:ea typeface="Helvetica World"/>
                <a:cs typeface="Helvetica World"/>
                <a:sym typeface="Helvetica World"/>
              </a:rPr>
              <a:t>So</a:t>
            </a:r>
            <a:r>
              <a:rPr lang="en-US" sz="999">
                <a:solidFill>
                  <a:srgbClr val="000000"/>
                </a:solidFill>
                <a:latin typeface="Helvetica World"/>
                <a:ea typeface="Helvetica World"/>
                <a:cs typeface="Helvetica World"/>
                <a:sym typeface="Helvetica World"/>
                <a:hlinkClick r:id="rId9" tooltip="https://assets.rte-france.com/prod/public/2024-11/RTE-synthese-passage-hiver-2024-2025.pdf"/>
              </a:rPr>
              <a:t>urces</a:t>
            </a:r>
          </a:p>
        </p:txBody>
      </p:sp>
      <p:sp>
        <p:nvSpPr>
          <p:cNvPr name="TextBox 16" id="16"/>
          <p:cNvSpPr txBox="true"/>
          <p:nvPr/>
        </p:nvSpPr>
        <p:spPr>
          <a:xfrm rot="0">
            <a:off x="426568" y="9825438"/>
            <a:ext cx="3168512" cy="323855"/>
          </a:xfrm>
          <a:prstGeom prst="rect">
            <a:avLst/>
          </a:prstGeom>
        </p:spPr>
        <p:txBody>
          <a:bodyPr anchor="t" rtlCol="false" tIns="0" lIns="0" bIns="0" rIns="0">
            <a:spAutoFit/>
          </a:bodyPr>
          <a:lstStyle/>
          <a:p>
            <a:pPr algn="l" marL="215846" indent="-107923" lvl="1">
              <a:lnSpc>
                <a:spcPts val="1349"/>
              </a:lnSpc>
              <a:buFont typeface="Arial"/>
              <a:buChar char="•"/>
            </a:pPr>
            <a:r>
              <a:rPr lang="en-US" sz="999" u="sng">
                <a:solidFill>
                  <a:srgbClr val="000000"/>
                </a:solidFill>
                <a:latin typeface="Helvetica World"/>
                <a:ea typeface="Helvetica World"/>
                <a:cs typeface="Helvetica World"/>
                <a:sym typeface="Helvetica World"/>
                <a:hlinkClick r:id="rId10" tooltip="https://assets.rte-france.com/prod/public/2024-11/RTE-synthese-passage-hiver-2024-2025.pdf"/>
              </a:rPr>
              <a:t>Perspectives pour le système électrique,</a:t>
            </a:r>
            <a:r>
              <a:rPr lang="en-US" sz="999">
                <a:solidFill>
                  <a:srgbClr val="000000"/>
                </a:solidFill>
                <a:latin typeface="Helvetica World"/>
                <a:ea typeface="Helvetica World"/>
                <a:cs typeface="Helvetica World"/>
                <a:sym typeface="Helvetica World"/>
              </a:rPr>
              <a:t> RTE 202</a:t>
            </a:r>
          </a:p>
          <a:p>
            <a:pPr algn="l" marL="215846" indent="-107923" lvl="1">
              <a:lnSpc>
                <a:spcPts val="1349"/>
              </a:lnSpc>
              <a:buFont typeface="Arial"/>
              <a:buChar char="•"/>
            </a:pPr>
            <a:r>
              <a:rPr lang="en-US" sz="999" u="sng">
                <a:solidFill>
                  <a:srgbClr val="000000"/>
                </a:solidFill>
                <a:latin typeface="Helvetica World"/>
                <a:ea typeface="Helvetica World"/>
                <a:cs typeface="Helvetica World"/>
                <a:sym typeface="Helvetica World"/>
                <a:hlinkClick r:id="rId11" tooltip="https://www.taloen.fr/ressources/8815a5e1-2fd5-43d5-903f-eecb4b0e6463"/>
              </a:rPr>
              <a:t>BPE 2024,</a:t>
            </a:r>
            <a:r>
              <a:rPr lang="en-US" sz="999">
                <a:solidFill>
                  <a:srgbClr val="000000"/>
                </a:solidFill>
                <a:latin typeface="Helvetica World"/>
                <a:ea typeface="Helvetica World"/>
                <a:cs typeface="Helvetica World"/>
                <a:sym typeface="Helvetica World"/>
              </a:rPr>
              <a:t> OID 2024</a:t>
            </a:r>
          </a:p>
        </p:txBody>
      </p:sp>
      <p:sp>
        <p:nvSpPr>
          <p:cNvPr name="TextBox 17" id="17"/>
          <p:cNvSpPr txBox="true"/>
          <p:nvPr/>
        </p:nvSpPr>
        <p:spPr>
          <a:xfrm rot="0">
            <a:off x="17409021" y="9590097"/>
            <a:ext cx="251860" cy="290069"/>
          </a:xfrm>
          <a:prstGeom prst="rect">
            <a:avLst/>
          </a:prstGeom>
        </p:spPr>
        <p:txBody>
          <a:bodyPr anchor="t" rtlCol="false" tIns="0" lIns="0" bIns="0" rIns="0" wrap="none">
            <a:spAutoFit/>
          </a:bodyPr>
          <a:lstStyle/>
          <a:p>
            <a:pPr algn="ctr">
              <a:lnSpc>
                <a:spcPts val="2427"/>
              </a:lnSpc>
              <a:spcBef>
                <a:spcPct val="0"/>
              </a:spcBef>
            </a:pPr>
            <a:r>
              <a:rPr lang="en-US" sz="1733">
                <a:solidFill>
                  <a:srgbClr val="000000"/>
                </a:solidFill>
                <a:latin typeface="Open Sans 1"/>
                <a:ea typeface="Open Sans 1"/>
                <a:cs typeface="Open Sans 1"/>
                <a:sym typeface="Open Sans 1"/>
              </a:rPr>
              <a:t>16</a:t>
            </a:r>
          </a:p>
        </p:txBody>
      </p:sp>
    </p:spTree>
  </p:cSld>
  <p:clrMapOvr>
    <a:masterClrMapping/>
  </p:clrMapOvr>
  <p:transition spd="fast">
    <p:fade/>
  </p:transition>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901762"/>
            <a:chOff x="0" y="0"/>
            <a:chExt cx="18288000" cy="1901762"/>
          </a:xfrm>
        </p:grpSpPr>
        <p:sp>
          <p:nvSpPr>
            <p:cNvPr name="Freeform 3" id="3"/>
            <p:cNvSpPr/>
            <p:nvPr/>
          </p:nvSpPr>
          <p:spPr>
            <a:xfrm flipH="false" flipV="false" rot="0">
              <a:off x="0" y="0"/>
              <a:ext cx="18288000" cy="1901703"/>
            </a:xfrm>
            <a:custGeom>
              <a:avLst/>
              <a:gdLst/>
              <a:ahLst/>
              <a:cxnLst/>
              <a:rect r="r" b="b" t="t" l="l"/>
              <a:pathLst>
                <a:path h="1901703" w="18288000">
                  <a:moveTo>
                    <a:pt x="0" y="0"/>
                  </a:moveTo>
                  <a:lnTo>
                    <a:pt x="0" y="1901703"/>
                  </a:lnTo>
                  <a:lnTo>
                    <a:pt x="18288000" y="1901703"/>
                  </a:lnTo>
                  <a:lnTo>
                    <a:pt x="18288000" y="0"/>
                  </a:lnTo>
                  <a:close/>
                </a:path>
              </a:pathLst>
            </a:custGeom>
            <a:solidFill>
              <a:srgbClr val="B1C9D4"/>
            </a:solidFill>
          </p:spPr>
        </p:sp>
      </p:grpSp>
      <p:grpSp>
        <p:nvGrpSpPr>
          <p:cNvPr name="Group 4" id="4"/>
          <p:cNvGrpSpPr/>
          <p:nvPr/>
        </p:nvGrpSpPr>
        <p:grpSpPr>
          <a:xfrm rot="0">
            <a:off x="1317660" y="2206304"/>
            <a:ext cx="15649585" cy="8077190"/>
            <a:chOff x="0" y="0"/>
            <a:chExt cx="20866113" cy="10769587"/>
          </a:xfrm>
        </p:grpSpPr>
        <p:sp>
          <p:nvSpPr>
            <p:cNvPr name="Freeform 5" id="5"/>
            <p:cNvSpPr/>
            <p:nvPr/>
          </p:nvSpPr>
          <p:spPr>
            <a:xfrm flipH="false" flipV="false" rot="0">
              <a:off x="0" y="0"/>
              <a:ext cx="20866100" cy="10769600"/>
            </a:xfrm>
            <a:custGeom>
              <a:avLst/>
              <a:gdLst/>
              <a:ahLst/>
              <a:cxnLst/>
              <a:rect r="r" b="b" t="t" l="l"/>
              <a:pathLst>
                <a:path h="10769600" w="20866100">
                  <a:moveTo>
                    <a:pt x="0" y="0"/>
                  </a:moveTo>
                  <a:lnTo>
                    <a:pt x="20866100" y="0"/>
                  </a:lnTo>
                  <a:lnTo>
                    <a:pt x="20866100" y="10769600"/>
                  </a:lnTo>
                  <a:lnTo>
                    <a:pt x="0" y="10769600"/>
                  </a:lnTo>
                  <a:lnTo>
                    <a:pt x="0" y="0"/>
                  </a:lnTo>
                  <a:close/>
                </a:path>
              </a:pathLst>
            </a:custGeom>
            <a:blipFill>
              <a:blip r:embed="rId2"/>
              <a:stretch>
                <a:fillRect l="0" t="0" r="0" b="0"/>
              </a:stretch>
            </a:blipFill>
          </p:spPr>
        </p:sp>
      </p:grpSp>
      <p:sp>
        <p:nvSpPr>
          <p:cNvPr name="TextBox 6" id="6"/>
          <p:cNvSpPr txBox="true"/>
          <p:nvPr/>
        </p:nvSpPr>
        <p:spPr>
          <a:xfrm rot="0">
            <a:off x="370970" y="525761"/>
            <a:ext cx="16169049" cy="1189444"/>
          </a:xfrm>
          <a:prstGeom prst="rect">
            <a:avLst/>
          </a:prstGeom>
        </p:spPr>
        <p:txBody>
          <a:bodyPr anchor="t" rtlCol="false" tIns="0" lIns="0" bIns="0" rIns="0">
            <a:spAutoFit/>
          </a:bodyPr>
          <a:lstStyle/>
          <a:p>
            <a:pPr algn="l">
              <a:lnSpc>
                <a:spcPts val="9256"/>
              </a:lnSpc>
            </a:pPr>
            <a:r>
              <a:rPr lang="en-US" b="true" sz="6612">
                <a:solidFill>
                  <a:srgbClr val="FFFFFF"/>
                </a:solidFill>
                <a:latin typeface="Helvetica World Bold"/>
                <a:ea typeface="Helvetica World Bold"/>
                <a:cs typeface="Helvetica World Bold"/>
                <a:sym typeface="Helvetica World Bold"/>
              </a:rPr>
              <a:t>SOBRIÉTÉ, COEUR DE LA TRANSITION</a:t>
            </a:r>
          </a:p>
        </p:txBody>
      </p:sp>
      <p:sp>
        <p:nvSpPr>
          <p:cNvPr name="TextBox 7" id="7"/>
          <p:cNvSpPr txBox="true"/>
          <p:nvPr/>
        </p:nvSpPr>
        <p:spPr>
          <a:xfrm rot="0">
            <a:off x="17037987" y="9581762"/>
            <a:ext cx="251860" cy="290069"/>
          </a:xfrm>
          <a:prstGeom prst="rect">
            <a:avLst/>
          </a:prstGeom>
        </p:spPr>
        <p:txBody>
          <a:bodyPr anchor="t" rtlCol="false" tIns="0" lIns="0" bIns="0" rIns="0" wrap="none">
            <a:spAutoFit/>
          </a:bodyPr>
          <a:lstStyle/>
          <a:p>
            <a:pPr algn="ctr">
              <a:lnSpc>
                <a:spcPts val="2427"/>
              </a:lnSpc>
              <a:spcBef>
                <a:spcPct val="0"/>
              </a:spcBef>
            </a:pPr>
            <a:r>
              <a:rPr lang="en-US" sz="1733">
                <a:solidFill>
                  <a:srgbClr val="000000"/>
                </a:solidFill>
                <a:latin typeface="Open Sans 1"/>
                <a:ea typeface="Open Sans 1"/>
                <a:cs typeface="Open Sans 1"/>
                <a:sym typeface="Open Sans 1"/>
              </a:rPr>
              <a:t>17</a:t>
            </a:r>
          </a:p>
        </p:txBody>
      </p:sp>
    </p:spTree>
  </p:cSld>
  <p:clrMapOvr>
    <a:masterClrMapping/>
  </p:clrMapOvr>
  <p:transition spd="fast">
    <p:fade/>
  </p:transition>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901762"/>
            <a:chOff x="0" y="0"/>
            <a:chExt cx="18288000" cy="1901762"/>
          </a:xfrm>
        </p:grpSpPr>
        <p:sp>
          <p:nvSpPr>
            <p:cNvPr name="Freeform 3" id="3"/>
            <p:cNvSpPr/>
            <p:nvPr/>
          </p:nvSpPr>
          <p:spPr>
            <a:xfrm flipH="false" flipV="false" rot="0">
              <a:off x="0" y="0"/>
              <a:ext cx="18288000" cy="1901703"/>
            </a:xfrm>
            <a:custGeom>
              <a:avLst/>
              <a:gdLst/>
              <a:ahLst/>
              <a:cxnLst/>
              <a:rect r="r" b="b" t="t" l="l"/>
              <a:pathLst>
                <a:path h="1901703" w="18288000">
                  <a:moveTo>
                    <a:pt x="0" y="0"/>
                  </a:moveTo>
                  <a:lnTo>
                    <a:pt x="0" y="1901703"/>
                  </a:lnTo>
                  <a:lnTo>
                    <a:pt x="18288000" y="1901703"/>
                  </a:lnTo>
                  <a:lnTo>
                    <a:pt x="18288000" y="0"/>
                  </a:lnTo>
                  <a:close/>
                </a:path>
              </a:pathLst>
            </a:custGeom>
            <a:solidFill>
              <a:srgbClr val="B1C9D4"/>
            </a:solidFill>
          </p:spPr>
        </p:sp>
      </p:grpSp>
      <p:grpSp>
        <p:nvGrpSpPr>
          <p:cNvPr name="Group 4" id="4"/>
          <p:cNvGrpSpPr/>
          <p:nvPr/>
        </p:nvGrpSpPr>
        <p:grpSpPr>
          <a:xfrm rot="0">
            <a:off x="370970" y="3395062"/>
            <a:ext cx="1266825" cy="1495406"/>
            <a:chOff x="0" y="0"/>
            <a:chExt cx="1689100" cy="1993875"/>
          </a:xfrm>
        </p:grpSpPr>
        <p:sp>
          <p:nvSpPr>
            <p:cNvPr name="Freeform 5" id="5"/>
            <p:cNvSpPr/>
            <p:nvPr/>
          </p:nvSpPr>
          <p:spPr>
            <a:xfrm flipH="false" flipV="false" rot="0">
              <a:off x="0" y="0"/>
              <a:ext cx="1689100" cy="1993900"/>
            </a:xfrm>
            <a:custGeom>
              <a:avLst/>
              <a:gdLst/>
              <a:ahLst/>
              <a:cxnLst/>
              <a:rect r="r" b="b" t="t" l="l"/>
              <a:pathLst>
                <a:path h="1993900" w="1689100">
                  <a:moveTo>
                    <a:pt x="0" y="0"/>
                  </a:moveTo>
                  <a:lnTo>
                    <a:pt x="1689100" y="0"/>
                  </a:lnTo>
                  <a:lnTo>
                    <a:pt x="1689100" y="1993900"/>
                  </a:lnTo>
                  <a:lnTo>
                    <a:pt x="0" y="1993900"/>
                  </a:lnTo>
                  <a:lnTo>
                    <a:pt x="0" y="0"/>
                  </a:lnTo>
                  <a:close/>
                </a:path>
              </a:pathLst>
            </a:custGeom>
            <a:blipFill>
              <a:blip r:embed="rId2"/>
              <a:stretch>
                <a:fillRect l="0" t="0" r="0" b="0"/>
              </a:stretch>
            </a:blipFill>
          </p:spPr>
        </p:sp>
      </p:grpSp>
      <p:grpSp>
        <p:nvGrpSpPr>
          <p:cNvPr name="Group 6" id="6"/>
          <p:cNvGrpSpPr/>
          <p:nvPr/>
        </p:nvGrpSpPr>
        <p:grpSpPr>
          <a:xfrm rot="0">
            <a:off x="9058199" y="2417550"/>
            <a:ext cx="1847850" cy="1257290"/>
            <a:chOff x="0" y="0"/>
            <a:chExt cx="2463800" cy="1676387"/>
          </a:xfrm>
        </p:grpSpPr>
        <p:sp>
          <p:nvSpPr>
            <p:cNvPr name="Freeform 7" id="7"/>
            <p:cNvSpPr/>
            <p:nvPr/>
          </p:nvSpPr>
          <p:spPr>
            <a:xfrm flipH="false" flipV="false" rot="0">
              <a:off x="0" y="0"/>
              <a:ext cx="2463800" cy="1676400"/>
            </a:xfrm>
            <a:custGeom>
              <a:avLst/>
              <a:gdLst/>
              <a:ahLst/>
              <a:cxnLst/>
              <a:rect r="r" b="b" t="t" l="l"/>
              <a:pathLst>
                <a:path h="1676400" w="2463800">
                  <a:moveTo>
                    <a:pt x="0" y="0"/>
                  </a:moveTo>
                  <a:lnTo>
                    <a:pt x="2463800" y="0"/>
                  </a:lnTo>
                  <a:lnTo>
                    <a:pt x="2463800" y="1676400"/>
                  </a:lnTo>
                  <a:lnTo>
                    <a:pt x="0" y="1676400"/>
                  </a:lnTo>
                  <a:lnTo>
                    <a:pt x="0" y="0"/>
                  </a:lnTo>
                  <a:close/>
                </a:path>
              </a:pathLst>
            </a:custGeom>
            <a:blipFill>
              <a:blip r:embed="rId3"/>
              <a:stretch>
                <a:fillRect l="0" t="0" r="0" b="0"/>
              </a:stretch>
            </a:blipFill>
          </p:spPr>
        </p:sp>
      </p:grpSp>
      <p:grpSp>
        <p:nvGrpSpPr>
          <p:cNvPr name="Group 8" id="8"/>
          <p:cNvGrpSpPr/>
          <p:nvPr/>
        </p:nvGrpSpPr>
        <p:grpSpPr>
          <a:xfrm rot="0">
            <a:off x="10673515" y="5331838"/>
            <a:ext cx="1285875" cy="1133456"/>
            <a:chOff x="0" y="0"/>
            <a:chExt cx="1714500" cy="1511275"/>
          </a:xfrm>
        </p:grpSpPr>
        <p:sp>
          <p:nvSpPr>
            <p:cNvPr name="Freeform 9" id="9"/>
            <p:cNvSpPr/>
            <p:nvPr/>
          </p:nvSpPr>
          <p:spPr>
            <a:xfrm flipH="false" flipV="false" rot="0">
              <a:off x="0" y="0"/>
              <a:ext cx="1714500" cy="1511300"/>
            </a:xfrm>
            <a:custGeom>
              <a:avLst/>
              <a:gdLst/>
              <a:ahLst/>
              <a:cxnLst/>
              <a:rect r="r" b="b" t="t" l="l"/>
              <a:pathLst>
                <a:path h="1511300" w="1714500">
                  <a:moveTo>
                    <a:pt x="0" y="0"/>
                  </a:moveTo>
                  <a:lnTo>
                    <a:pt x="1714500" y="0"/>
                  </a:lnTo>
                  <a:lnTo>
                    <a:pt x="1714500" y="1511300"/>
                  </a:lnTo>
                  <a:lnTo>
                    <a:pt x="0" y="1511300"/>
                  </a:lnTo>
                  <a:lnTo>
                    <a:pt x="0" y="0"/>
                  </a:lnTo>
                  <a:close/>
                </a:path>
              </a:pathLst>
            </a:custGeom>
            <a:blipFill>
              <a:blip r:embed="rId4"/>
              <a:stretch>
                <a:fillRect l="0" t="-1" r="0" b="1"/>
              </a:stretch>
            </a:blipFill>
          </p:spPr>
        </p:sp>
      </p:grpSp>
      <p:grpSp>
        <p:nvGrpSpPr>
          <p:cNvPr name="Group 10" id="10"/>
          <p:cNvGrpSpPr/>
          <p:nvPr/>
        </p:nvGrpSpPr>
        <p:grpSpPr>
          <a:xfrm rot="0">
            <a:off x="3167329" y="5899385"/>
            <a:ext cx="2057400" cy="1419206"/>
            <a:chOff x="0" y="0"/>
            <a:chExt cx="2743200" cy="1892275"/>
          </a:xfrm>
        </p:grpSpPr>
        <p:sp>
          <p:nvSpPr>
            <p:cNvPr name="Freeform 11" id="11"/>
            <p:cNvSpPr/>
            <p:nvPr/>
          </p:nvSpPr>
          <p:spPr>
            <a:xfrm flipH="false" flipV="false" rot="0">
              <a:off x="0" y="0"/>
              <a:ext cx="2743200" cy="1892300"/>
            </a:xfrm>
            <a:custGeom>
              <a:avLst/>
              <a:gdLst/>
              <a:ahLst/>
              <a:cxnLst/>
              <a:rect r="r" b="b" t="t" l="l"/>
              <a:pathLst>
                <a:path h="1892300" w="2743200">
                  <a:moveTo>
                    <a:pt x="0" y="0"/>
                  </a:moveTo>
                  <a:lnTo>
                    <a:pt x="2743200" y="0"/>
                  </a:lnTo>
                  <a:lnTo>
                    <a:pt x="2743200" y="1892300"/>
                  </a:lnTo>
                  <a:lnTo>
                    <a:pt x="0" y="1892300"/>
                  </a:lnTo>
                  <a:lnTo>
                    <a:pt x="0" y="0"/>
                  </a:lnTo>
                  <a:close/>
                </a:path>
              </a:pathLst>
            </a:custGeom>
            <a:blipFill>
              <a:blip r:embed="rId5"/>
              <a:stretch>
                <a:fillRect l="0" t="0" r="0" b="0"/>
              </a:stretch>
            </a:blipFill>
          </p:spPr>
        </p:sp>
      </p:grpSp>
      <p:sp>
        <p:nvSpPr>
          <p:cNvPr name="TextBox 12" id="12"/>
          <p:cNvSpPr txBox="true"/>
          <p:nvPr/>
        </p:nvSpPr>
        <p:spPr>
          <a:xfrm rot="0">
            <a:off x="370970" y="525761"/>
            <a:ext cx="11953551" cy="1189444"/>
          </a:xfrm>
          <a:prstGeom prst="rect">
            <a:avLst/>
          </a:prstGeom>
        </p:spPr>
        <p:txBody>
          <a:bodyPr anchor="t" rtlCol="false" tIns="0" lIns="0" bIns="0" rIns="0">
            <a:spAutoFit/>
          </a:bodyPr>
          <a:lstStyle/>
          <a:p>
            <a:pPr algn="l">
              <a:lnSpc>
                <a:spcPts val="9256"/>
              </a:lnSpc>
            </a:pPr>
            <a:r>
              <a:rPr lang="en-US" b="true" sz="6612">
                <a:solidFill>
                  <a:srgbClr val="FFFFFF"/>
                </a:solidFill>
                <a:latin typeface="Helvetica World Bold"/>
                <a:ea typeface="Helvetica World Bold"/>
                <a:cs typeface="Helvetica World Bold"/>
                <a:sym typeface="Helvetica World Bold"/>
              </a:rPr>
              <a:t>POURQUOI L’ADAPTATION ?</a:t>
            </a:r>
          </a:p>
        </p:txBody>
      </p:sp>
      <p:sp>
        <p:nvSpPr>
          <p:cNvPr name="TextBox 13" id="13"/>
          <p:cNvSpPr txBox="true"/>
          <p:nvPr/>
        </p:nvSpPr>
        <p:spPr>
          <a:xfrm rot="0">
            <a:off x="11238786" y="2302831"/>
            <a:ext cx="59122" cy="309553"/>
          </a:xfrm>
          <a:prstGeom prst="rect">
            <a:avLst/>
          </a:prstGeom>
        </p:spPr>
        <p:txBody>
          <a:bodyPr anchor="t" rtlCol="false" tIns="0" lIns="0" bIns="0" rIns="0">
            <a:spAutoFit/>
          </a:bodyPr>
          <a:lstStyle/>
          <a:p>
            <a:pPr algn="l">
              <a:lnSpc>
                <a:spcPts val="2379"/>
              </a:lnSpc>
            </a:pPr>
            <a:r>
              <a:rPr lang="en-US" b="true" sz="1699">
                <a:solidFill>
                  <a:srgbClr val="000000"/>
                </a:solidFill>
                <a:latin typeface="Helvetica World Bold"/>
                <a:ea typeface="Helvetica World Bold"/>
                <a:cs typeface="Helvetica World Bold"/>
                <a:sym typeface="Helvetica World Bold"/>
              </a:rPr>
              <a:t> </a:t>
            </a:r>
          </a:p>
        </p:txBody>
      </p:sp>
      <p:sp>
        <p:nvSpPr>
          <p:cNvPr name="TextBox 14" id="14"/>
          <p:cNvSpPr txBox="true"/>
          <p:nvPr/>
        </p:nvSpPr>
        <p:spPr>
          <a:xfrm rot="0">
            <a:off x="370970" y="2618403"/>
            <a:ext cx="3936759" cy="652453"/>
          </a:xfrm>
          <a:prstGeom prst="rect">
            <a:avLst/>
          </a:prstGeom>
        </p:spPr>
        <p:txBody>
          <a:bodyPr anchor="t" rtlCol="false" tIns="0" lIns="0" bIns="0" rIns="0">
            <a:spAutoFit/>
          </a:bodyPr>
          <a:lstStyle/>
          <a:p>
            <a:pPr algn="l">
              <a:lnSpc>
                <a:spcPts val="2549"/>
              </a:lnSpc>
            </a:pPr>
            <a:r>
              <a:rPr lang="en-US" b="true" sz="1699">
                <a:solidFill>
                  <a:srgbClr val="000000"/>
                </a:solidFill>
                <a:latin typeface="Helvetica World Bold"/>
                <a:ea typeface="Helvetica World Bold"/>
                <a:cs typeface="Helvetica World Bold"/>
                <a:sym typeface="Helvetica World Bold"/>
              </a:rPr>
              <a:t>La France est un des pays européens les plus menacés</a:t>
            </a:r>
          </a:p>
        </p:txBody>
      </p:sp>
      <p:sp>
        <p:nvSpPr>
          <p:cNvPr name="TextBox 15" id="15"/>
          <p:cNvSpPr txBox="true"/>
          <p:nvPr/>
        </p:nvSpPr>
        <p:spPr>
          <a:xfrm rot="0">
            <a:off x="2053971" y="3538471"/>
            <a:ext cx="4140108" cy="572453"/>
          </a:xfrm>
          <a:prstGeom prst="rect">
            <a:avLst/>
          </a:prstGeom>
        </p:spPr>
        <p:txBody>
          <a:bodyPr anchor="t" rtlCol="false" tIns="0" lIns="0" bIns="0" rIns="0">
            <a:spAutoFit/>
          </a:bodyPr>
          <a:lstStyle/>
          <a:p>
            <a:pPr algn="l">
              <a:lnSpc>
                <a:spcPts val="2248"/>
              </a:lnSpc>
            </a:pPr>
            <a:r>
              <a:rPr lang="en-US" sz="1699">
                <a:solidFill>
                  <a:srgbClr val="000000"/>
                </a:solidFill>
                <a:latin typeface="Helvetica World"/>
                <a:ea typeface="Helvetica World"/>
                <a:cs typeface="Helvetica World"/>
                <a:sym typeface="Helvetica World"/>
              </a:rPr>
              <a:t>Au cours de l’été 2024 plus de</a:t>
            </a:r>
          </a:p>
          <a:p>
            <a:pPr algn="l">
              <a:lnSpc>
                <a:spcPts val="2248"/>
              </a:lnSpc>
            </a:pPr>
            <a:r>
              <a:rPr lang="en-US" sz="1699">
                <a:solidFill>
                  <a:srgbClr val="000000"/>
                </a:solidFill>
                <a:latin typeface="Helvetica World"/>
                <a:ea typeface="Helvetica World"/>
                <a:cs typeface="Helvetica World"/>
                <a:sym typeface="Helvetica World"/>
              </a:rPr>
              <a:t>sont décédées à cause des fortes chaleurs</a:t>
            </a:r>
          </a:p>
        </p:txBody>
      </p:sp>
      <p:sp>
        <p:nvSpPr>
          <p:cNvPr name="TextBox 16" id="16"/>
          <p:cNvSpPr txBox="true"/>
          <p:nvPr/>
        </p:nvSpPr>
        <p:spPr>
          <a:xfrm rot="0">
            <a:off x="5169341" y="3414817"/>
            <a:ext cx="83468" cy="440369"/>
          </a:xfrm>
          <a:prstGeom prst="rect">
            <a:avLst/>
          </a:prstGeom>
        </p:spPr>
        <p:txBody>
          <a:bodyPr anchor="t" rtlCol="false" tIns="0" lIns="0" bIns="0" rIns="0">
            <a:spAutoFit/>
          </a:bodyPr>
          <a:lstStyle/>
          <a:p>
            <a:pPr algn="l">
              <a:lnSpc>
                <a:spcPts val="3358"/>
              </a:lnSpc>
            </a:pPr>
            <a:r>
              <a:rPr lang="en-US" b="true" sz="2399">
                <a:solidFill>
                  <a:srgbClr val="139CAF"/>
                </a:solidFill>
                <a:latin typeface="Helvetica World Bold"/>
                <a:ea typeface="Helvetica World Bold"/>
                <a:cs typeface="Helvetica World Bold"/>
                <a:sym typeface="Helvetica World Bold"/>
              </a:rPr>
              <a:t> </a:t>
            </a:r>
          </a:p>
        </p:txBody>
      </p:sp>
      <p:sp>
        <p:nvSpPr>
          <p:cNvPr name="TextBox 17" id="17"/>
          <p:cNvSpPr txBox="true"/>
          <p:nvPr/>
        </p:nvSpPr>
        <p:spPr>
          <a:xfrm rot="0">
            <a:off x="1797739" y="7397744"/>
            <a:ext cx="4575486" cy="296532"/>
          </a:xfrm>
          <a:prstGeom prst="rect">
            <a:avLst/>
          </a:prstGeom>
        </p:spPr>
        <p:txBody>
          <a:bodyPr anchor="t" rtlCol="false" tIns="0" lIns="0" bIns="0" rIns="0">
            <a:spAutoFit/>
          </a:bodyPr>
          <a:lstStyle/>
          <a:p>
            <a:pPr algn="l">
              <a:lnSpc>
                <a:spcPts val="2379"/>
              </a:lnSpc>
            </a:pPr>
            <a:r>
              <a:rPr lang="en-US" sz="1699">
                <a:solidFill>
                  <a:srgbClr val="000000"/>
                </a:solidFill>
                <a:latin typeface="Helvetica World"/>
                <a:ea typeface="Helvetica World"/>
                <a:cs typeface="Helvetica World"/>
                <a:sym typeface="Helvetica World"/>
              </a:rPr>
              <a:t>Dans une France à +4°C, les températures vont</a:t>
            </a:r>
          </a:p>
        </p:txBody>
      </p:sp>
      <p:sp>
        <p:nvSpPr>
          <p:cNvPr name="TextBox 18" id="18"/>
          <p:cNvSpPr txBox="true"/>
          <p:nvPr/>
        </p:nvSpPr>
        <p:spPr>
          <a:xfrm rot="0">
            <a:off x="1797739" y="7797794"/>
            <a:ext cx="2387498" cy="502492"/>
          </a:xfrm>
          <a:prstGeom prst="rect">
            <a:avLst/>
          </a:prstGeom>
        </p:spPr>
        <p:txBody>
          <a:bodyPr anchor="t" rtlCol="false" tIns="0" lIns="0" bIns="0" rIns="0">
            <a:spAutoFit/>
          </a:bodyPr>
          <a:lstStyle/>
          <a:p>
            <a:pPr algn="l">
              <a:lnSpc>
                <a:spcPts val="1432"/>
              </a:lnSpc>
            </a:pPr>
            <a:r>
              <a:rPr lang="en-US" sz="1699">
                <a:solidFill>
                  <a:srgbClr val="000000"/>
                </a:solidFill>
                <a:latin typeface="Helvetica World"/>
                <a:ea typeface="Helvetica World"/>
                <a:cs typeface="Helvetica World"/>
                <a:sym typeface="Helvetica World"/>
              </a:rPr>
              <a:t>dépasser les + 35°C</a:t>
            </a:r>
          </a:p>
          <a:p>
            <a:pPr algn="l">
              <a:lnSpc>
                <a:spcPts val="2022"/>
              </a:lnSpc>
            </a:pPr>
            <a:r>
              <a:rPr lang="en-US" b="true" sz="2399">
                <a:solidFill>
                  <a:srgbClr val="139CAF"/>
                </a:solidFill>
                <a:latin typeface="Helvetica World Bold"/>
                <a:ea typeface="Helvetica World Bold"/>
                <a:cs typeface="Helvetica World Bold"/>
                <a:sym typeface="Helvetica World Bold"/>
              </a:rPr>
              <a:t>qu’actuellement</a:t>
            </a:r>
          </a:p>
        </p:txBody>
      </p:sp>
      <p:sp>
        <p:nvSpPr>
          <p:cNvPr name="TextBox 19" id="19"/>
          <p:cNvSpPr txBox="true"/>
          <p:nvPr/>
        </p:nvSpPr>
        <p:spPr>
          <a:xfrm rot="0">
            <a:off x="4706122" y="7581890"/>
            <a:ext cx="83468" cy="440369"/>
          </a:xfrm>
          <a:prstGeom prst="rect">
            <a:avLst/>
          </a:prstGeom>
        </p:spPr>
        <p:txBody>
          <a:bodyPr anchor="t" rtlCol="false" tIns="0" lIns="0" bIns="0" rIns="0">
            <a:spAutoFit/>
          </a:bodyPr>
          <a:lstStyle/>
          <a:p>
            <a:pPr algn="l">
              <a:lnSpc>
                <a:spcPts val="3358"/>
              </a:lnSpc>
            </a:pPr>
            <a:r>
              <a:rPr lang="en-US" b="true" sz="2399">
                <a:solidFill>
                  <a:srgbClr val="139CAF"/>
                </a:solidFill>
                <a:latin typeface="Helvetica World Bold"/>
                <a:ea typeface="Helvetica World Bold"/>
                <a:cs typeface="Helvetica World Bold"/>
                <a:sym typeface="Helvetica World Bold"/>
              </a:rPr>
              <a:t> </a:t>
            </a:r>
          </a:p>
        </p:txBody>
      </p:sp>
      <p:sp>
        <p:nvSpPr>
          <p:cNvPr name="TextBox 20" id="20"/>
          <p:cNvSpPr txBox="true"/>
          <p:nvPr/>
        </p:nvSpPr>
        <p:spPr>
          <a:xfrm rot="0">
            <a:off x="2196684" y="8633917"/>
            <a:ext cx="4098188" cy="296532"/>
          </a:xfrm>
          <a:prstGeom prst="rect">
            <a:avLst/>
          </a:prstGeom>
        </p:spPr>
        <p:txBody>
          <a:bodyPr anchor="t" rtlCol="false" tIns="0" lIns="0" bIns="0" rIns="0">
            <a:spAutoFit/>
          </a:bodyPr>
          <a:lstStyle/>
          <a:p>
            <a:pPr algn="l">
              <a:lnSpc>
                <a:spcPts val="2379"/>
              </a:lnSpc>
            </a:pPr>
            <a:r>
              <a:rPr lang="en-US" sz="1699">
                <a:solidFill>
                  <a:srgbClr val="000000"/>
                </a:solidFill>
                <a:latin typeface="Helvetica World"/>
                <a:ea typeface="Helvetica World"/>
                <a:cs typeface="Helvetica World"/>
                <a:sym typeface="Helvetica World"/>
              </a:rPr>
              <a:t>Dès 2050, la France sera confrontée à des</a:t>
            </a:r>
          </a:p>
        </p:txBody>
      </p:sp>
      <p:sp>
        <p:nvSpPr>
          <p:cNvPr name="TextBox 21" id="21"/>
          <p:cNvSpPr txBox="true"/>
          <p:nvPr/>
        </p:nvSpPr>
        <p:spPr>
          <a:xfrm rot="0">
            <a:off x="2196684" y="8929192"/>
            <a:ext cx="1640557" cy="296532"/>
          </a:xfrm>
          <a:prstGeom prst="rect">
            <a:avLst/>
          </a:prstGeom>
        </p:spPr>
        <p:txBody>
          <a:bodyPr anchor="t" rtlCol="false" tIns="0" lIns="0" bIns="0" rIns="0">
            <a:spAutoFit/>
          </a:bodyPr>
          <a:lstStyle/>
          <a:p>
            <a:pPr algn="l">
              <a:lnSpc>
                <a:spcPts val="2379"/>
              </a:lnSpc>
            </a:pPr>
            <a:r>
              <a:rPr lang="en-US" sz="1699">
                <a:solidFill>
                  <a:srgbClr val="000000"/>
                </a:solidFill>
                <a:latin typeface="Helvetica World"/>
                <a:ea typeface="Helvetica World"/>
                <a:cs typeface="Helvetica World"/>
                <a:sym typeface="Helvetica World"/>
              </a:rPr>
              <a:t>températures de </a:t>
            </a:r>
          </a:p>
        </p:txBody>
      </p:sp>
      <p:sp>
        <p:nvSpPr>
          <p:cNvPr name="TextBox 22" id="22"/>
          <p:cNvSpPr txBox="true"/>
          <p:nvPr/>
        </p:nvSpPr>
        <p:spPr>
          <a:xfrm rot="0">
            <a:off x="4648181" y="8929192"/>
            <a:ext cx="1808674" cy="296532"/>
          </a:xfrm>
          <a:prstGeom prst="rect">
            <a:avLst/>
          </a:prstGeom>
        </p:spPr>
        <p:txBody>
          <a:bodyPr anchor="t" rtlCol="false" tIns="0" lIns="0" bIns="0" rIns="0">
            <a:spAutoFit/>
          </a:bodyPr>
          <a:lstStyle/>
          <a:p>
            <a:pPr algn="l">
              <a:lnSpc>
                <a:spcPts val="2379"/>
              </a:lnSpc>
            </a:pPr>
            <a:r>
              <a:rPr lang="en-US" sz="1699">
                <a:solidFill>
                  <a:srgbClr val="000000"/>
                </a:solidFill>
                <a:latin typeface="Helvetica World"/>
                <a:ea typeface="Helvetica World"/>
                <a:cs typeface="Helvetica World"/>
                <a:sym typeface="Helvetica World"/>
              </a:rPr>
              <a:t>si les émissions se</a:t>
            </a:r>
          </a:p>
        </p:txBody>
      </p:sp>
      <p:sp>
        <p:nvSpPr>
          <p:cNvPr name="TextBox 23" id="23"/>
          <p:cNvSpPr txBox="true"/>
          <p:nvPr/>
        </p:nvSpPr>
        <p:spPr>
          <a:xfrm rot="0">
            <a:off x="2196684" y="9224467"/>
            <a:ext cx="2845737" cy="296532"/>
          </a:xfrm>
          <a:prstGeom prst="rect">
            <a:avLst/>
          </a:prstGeom>
        </p:spPr>
        <p:txBody>
          <a:bodyPr anchor="t" rtlCol="false" tIns="0" lIns="0" bIns="0" rIns="0">
            <a:spAutoFit/>
          </a:bodyPr>
          <a:lstStyle/>
          <a:p>
            <a:pPr algn="l">
              <a:lnSpc>
                <a:spcPts val="2379"/>
              </a:lnSpc>
            </a:pPr>
            <a:r>
              <a:rPr lang="en-US" sz="1699">
                <a:solidFill>
                  <a:srgbClr val="000000"/>
                </a:solidFill>
                <a:latin typeface="Helvetica World"/>
                <a:ea typeface="Helvetica World"/>
                <a:cs typeface="Helvetica World"/>
                <a:sym typeface="Helvetica World"/>
              </a:rPr>
              <a:t>poursuivent au rythme actuel </a:t>
            </a:r>
          </a:p>
        </p:txBody>
      </p:sp>
      <p:sp>
        <p:nvSpPr>
          <p:cNvPr name="TextBox 24" id="24"/>
          <p:cNvSpPr txBox="true"/>
          <p:nvPr/>
        </p:nvSpPr>
        <p:spPr>
          <a:xfrm rot="0">
            <a:off x="2229507" y="4258437"/>
            <a:ext cx="83468" cy="440369"/>
          </a:xfrm>
          <a:prstGeom prst="rect">
            <a:avLst/>
          </a:prstGeom>
        </p:spPr>
        <p:txBody>
          <a:bodyPr anchor="t" rtlCol="false" tIns="0" lIns="0" bIns="0" rIns="0">
            <a:spAutoFit/>
          </a:bodyPr>
          <a:lstStyle/>
          <a:p>
            <a:pPr algn="l">
              <a:lnSpc>
                <a:spcPts val="3358"/>
              </a:lnSpc>
            </a:pPr>
            <a:r>
              <a:rPr lang="en-US" b="true" sz="2399">
                <a:solidFill>
                  <a:srgbClr val="139CAF"/>
                </a:solidFill>
                <a:latin typeface="Helvetica World Bold"/>
                <a:ea typeface="Helvetica World Bold"/>
                <a:cs typeface="Helvetica World Bold"/>
                <a:sym typeface="Helvetica World Bold"/>
              </a:rPr>
              <a:t> </a:t>
            </a:r>
          </a:p>
        </p:txBody>
      </p:sp>
      <p:sp>
        <p:nvSpPr>
          <p:cNvPr name="TextBox 25" id="25"/>
          <p:cNvSpPr txBox="true"/>
          <p:nvPr/>
        </p:nvSpPr>
        <p:spPr>
          <a:xfrm rot="0">
            <a:off x="2053971" y="4696082"/>
            <a:ext cx="4707160" cy="591807"/>
          </a:xfrm>
          <a:prstGeom prst="rect">
            <a:avLst/>
          </a:prstGeom>
        </p:spPr>
        <p:txBody>
          <a:bodyPr anchor="t" rtlCol="false" tIns="0" lIns="0" bIns="0" rIns="0">
            <a:spAutoFit/>
          </a:bodyPr>
          <a:lstStyle/>
          <a:p>
            <a:pPr algn="l">
              <a:lnSpc>
                <a:spcPts val="2324"/>
              </a:lnSpc>
            </a:pPr>
            <a:r>
              <a:rPr lang="en-US" sz="1699">
                <a:solidFill>
                  <a:srgbClr val="000000"/>
                </a:solidFill>
                <a:latin typeface="Helvetica World"/>
                <a:ea typeface="Helvetica World"/>
                <a:cs typeface="Helvetica World"/>
                <a:sym typeface="Helvetica World"/>
              </a:rPr>
              <a:t>en raison des vagues de chaleur extrême si les émissions de gaz à effet de serre restent élevées</a:t>
            </a:r>
          </a:p>
        </p:txBody>
      </p:sp>
      <p:sp>
        <p:nvSpPr>
          <p:cNvPr name="TextBox 26" id="26"/>
          <p:cNvSpPr txBox="true"/>
          <p:nvPr/>
        </p:nvSpPr>
        <p:spPr>
          <a:xfrm rot="0">
            <a:off x="9058199" y="4950752"/>
            <a:ext cx="2751915" cy="652453"/>
          </a:xfrm>
          <a:prstGeom prst="rect">
            <a:avLst/>
          </a:prstGeom>
        </p:spPr>
        <p:txBody>
          <a:bodyPr anchor="t" rtlCol="false" tIns="0" lIns="0" bIns="0" rIns="0">
            <a:spAutoFit/>
          </a:bodyPr>
          <a:lstStyle/>
          <a:p>
            <a:pPr algn="l">
              <a:lnSpc>
                <a:spcPts val="2549"/>
              </a:lnSpc>
            </a:pPr>
            <a:r>
              <a:rPr lang="en-US" b="true" sz="1699">
                <a:solidFill>
                  <a:srgbClr val="000000"/>
                </a:solidFill>
                <a:latin typeface="Helvetica World Bold"/>
                <a:ea typeface="Helvetica World Bold"/>
                <a:cs typeface="Helvetica World Bold"/>
                <a:sym typeface="Helvetica World Bold"/>
              </a:rPr>
              <a:t>Les conséquences sur les infrastructures </a:t>
            </a:r>
          </a:p>
        </p:txBody>
      </p:sp>
      <p:sp>
        <p:nvSpPr>
          <p:cNvPr name="TextBox 27" id="27"/>
          <p:cNvSpPr txBox="true"/>
          <p:nvPr/>
        </p:nvSpPr>
        <p:spPr>
          <a:xfrm rot="0">
            <a:off x="10990116" y="2302831"/>
            <a:ext cx="3496270" cy="318783"/>
          </a:xfrm>
          <a:prstGeom prst="rect">
            <a:avLst/>
          </a:prstGeom>
        </p:spPr>
        <p:txBody>
          <a:bodyPr anchor="t" rtlCol="false" tIns="0" lIns="0" bIns="0" rIns="0">
            <a:spAutoFit/>
          </a:bodyPr>
          <a:lstStyle/>
          <a:p>
            <a:pPr algn="l">
              <a:lnSpc>
                <a:spcPts val="2379"/>
              </a:lnSpc>
            </a:pPr>
            <a:r>
              <a:rPr lang="en-US" b="true" sz="1699">
                <a:solidFill>
                  <a:srgbClr val="000000"/>
                </a:solidFill>
                <a:latin typeface="Helvetica World Bold"/>
                <a:ea typeface="Helvetica World Bold"/>
                <a:cs typeface="Helvetica World Bold"/>
                <a:sym typeface="Helvetica World Bold"/>
              </a:rPr>
              <a:t>30700 communes exposées à des</a:t>
            </a:r>
          </a:p>
        </p:txBody>
      </p:sp>
      <p:sp>
        <p:nvSpPr>
          <p:cNvPr name="TextBox 28" id="28"/>
          <p:cNvSpPr txBox="true"/>
          <p:nvPr/>
        </p:nvSpPr>
        <p:spPr>
          <a:xfrm rot="0">
            <a:off x="10990116" y="2474281"/>
            <a:ext cx="4758223" cy="1131732"/>
          </a:xfrm>
          <a:prstGeom prst="rect">
            <a:avLst/>
          </a:prstGeom>
        </p:spPr>
        <p:txBody>
          <a:bodyPr anchor="t" rtlCol="false" tIns="0" lIns="0" bIns="0" rIns="0">
            <a:spAutoFit/>
          </a:bodyPr>
          <a:lstStyle/>
          <a:p>
            <a:pPr algn="l">
              <a:lnSpc>
                <a:spcPts val="3997"/>
              </a:lnSpc>
            </a:pPr>
            <a:r>
              <a:rPr lang="en-US" b="true" sz="1699">
                <a:solidFill>
                  <a:srgbClr val="000000"/>
                </a:solidFill>
                <a:latin typeface="Helvetica World Bold"/>
                <a:ea typeface="Helvetica World Bold"/>
                <a:cs typeface="Helvetica World Bold"/>
                <a:sym typeface="Helvetica World Bold"/>
              </a:rPr>
              <a:t>inondations par débordement de cours d’eau</a:t>
            </a:r>
          </a:p>
          <a:p>
            <a:pPr algn="l">
              <a:lnSpc>
                <a:spcPts val="5124"/>
              </a:lnSpc>
            </a:pPr>
            <a:r>
              <a:rPr lang="en-US" b="true" sz="2399">
                <a:solidFill>
                  <a:srgbClr val="139CAF"/>
                </a:solidFill>
                <a:latin typeface="Helvetica World Bold"/>
                <a:ea typeface="Helvetica World Bold"/>
                <a:cs typeface="Helvetica World Bold"/>
                <a:sym typeface="Helvetica World Bold"/>
              </a:rPr>
              <a:t>26</a:t>
            </a:r>
            <a:r>
              <a:rPr lang="en-US" sz="2399">
                <a:solidFill>
                  <a:srgbClr val="000000"/>
                </a:solidFill>
                <a:latin typeface="Helvetica World"/>
                <a:ea typeface="Helvetica World"/>
                <a:cs typeface="Helvetica World"/>
                <a:sym typeface="Helvetica World"/>
              </a:rPr>
              <a:t> </a:t>
            </a:r>
            <a:r>
              <a:rPr lang="en-US" b="true" sz="2399">
                <a:solidFill>
                  <a:srgbClr val="139CAF"/>
                </a:solidFill>
                <a:latin typeface="Helvetica World Bold"/>
                <a:ea typeface="Helvetica World Bold"/>
                <a:cs typeface="Helvetica World Bold"/>
                <a:sym typeface="Helvetica World Bold"/>
              </a:rPr>
              <a:t>,</a:t>
            </a:r>
            <a:r>
              <a:rPr lang="en-US" sz="2399">
                <a:solidFill>
                  <a:srgbClr val="000000"/>
                </a:solidFill>
                <a:latin typeface="Helvetica World"/>
                <a:ea typeface="Helvetica World"/>
                <a:cs typeface="Helvetica World"/>
                <a:sym typeface="Helvetica World"/>
              </a:rPr>
              <a:t> </a:t>
            </a:r>
            <a:r>
              <a:rPr lang="en-US" b="true" sz="2399">
                <a:solidFill>
                  <a:srgbClr val="139CAF"/>
                </a:solidFill>
                <a:latin typeface="Helvetica World Bold"/>
                <a:ea typeface="Helvetica World Bold"/>
                <a:cs typeface="Helvetica World Bold"/>
                <a:sym typeface="Helvetica World Bold"/>
              </a:rPr>
              <a:t>5</a:t>
            </a:r>
            <a:r>
              <a:rPr lang="en-US" sz="2399">
                <a:solidFill>
                  <a:srgbClr val="000000"/>
                </a:solidFill>
                <a:latin typeface="Helvetica World"/>
                <a:ea typeface="Helvetica World"/>
                <a:cs typeface="Helvetica World"/>
                <a:sym typeface="Helvetica World"/>
              </a:rPr>
              <a:t> </a:t>
            </a:r>
            <a:r>
              <a:rPr lang="en-US" b="true" sz="2399">
                <a:solidFill>
                  <a:srgbClr val="139CAF"/>
                </a:solidFill>
                <a:latin typeface="Helvetica World Bold"/>
                <a:ea typeface="Helvetica World Bold"/>
                <a:cs typeface="Helvetica World Bold"/>
                <a:sym typeface="Helvetica World Bold"/>
              </a:rPr>
              <a:t>%</a:t>
            </a:r>
            <a:r>
              <a:rPr lang="en-US" sz="2399">
                <a:solidFill>
                  <a:srgbClr val="000000"/>
                </a:solidFill>
                <a:latin typeface="Helvetica World"/>
                <a:ea typeface="Helvetica World"/>
                <a:cs typeface="Helvetica World"/>
                <a:sym typeface="Helvetica World"/>
              </a:rPr>
              <a:t> </a:t>
            </a:r>
          </a:p>
        </p:txBody>
      </p:sp>
      <p:sp>
        <p:nvSpPr>
          <p:cNvPr name="TextBox 29" id="29"/>
          <p:cNvSpPr txBox="true"/>
          <p:nvPr/>
        </p:nvSpPr>
        <p:spPr>
          <a:xfrm rot="0">
            <a:off x="12221680" y="3278791"/>
            <a:ext cx="3910641" cy="296532"/>
          </a:xfrm>
          <a:prstGeom prst="rect">
            <a:avLst/>
          </a:prstGeom>
        </p:spPr>
        <p:txBody>
          <a:bodyPr anchor="t" rtlCol="false" tIns="0" lIns="0" bIns="0" rIns="0">
            <a:spAutoFit/>
          </a:bodyPr>
          <a:lstStyle/>
          <a:p>
            <a:pPr algn="l">
              <a:lnSpc>
                <a:spcPts val="2379"/>
              </a:lnSpc>
            </a:pPr>
            <a:r>
              <a:rPr lang="en-US" sz="1699">
                <a:solidFill>
                  <a:srgbClr val="000000"/>
                </a:solidFill>
                <a:latin typeface="Helvetica World"/>
                <a:ea typeface="Helvetica World"/>
                <a:cs typeface="Helvetica World"/>
                <a:sym typeface="Helvetica World"/>
              </a:rPr>
              <a:t>de la population française est concernée</a:t>
            </a:r>
          </a:p>
        </p:txBody>
      </p:sp>
      <p:sp>
        <p:nvSpPr>
          <p:cNvPr name="TextBox 30" id="30"/>
          <p:cNvSpPr txBox="true"/>
          <p:nvPr/>
        </p:nvSpPr>
        <p:spPr>
          <a:xfrm rot="0">
            <a:off x="10992183" y="3574066"/>
            <a:ext cx="5049164" cy="591807"/>
          </a:xfrm>
          <a:prstGeom prst="rect">
            <a:avLst/>
          </a:prstGeom>
        </p:spPr>
        <p:txBody>
          <a:bodyPr anchor="t" rtlCol="false" tIns="0" lIns="0" bIns="0" rIns="0">
            <a:spAutoFit/>
          </a:bodyPr>
          <a:lstStyle/>
          <a:p>
            <a:pPr algn="l">
              <a:lnSpc>
                <a:spcPts val="2324"/>
              </a:lnSpc>
            </a:pPr>
            <a:r>
              <a:rPr lang="en-US" sz="1699">
                <a:solidFill>
                  <a:srgbClr val="000000"/>
                </a:solidFill>
                <a:latin typeface="Helvetica World"/>
                <a:ea typeface="Helvetica World"/>
                <a:cs typeface="Helvetica World"/>
                <a:sym typeface="Helvetica World"/>
              </a:rPr>
              <a:t>par le risque d’inondation par débordement de cours d’eau.</a:t>
            </a:r>
          </a:p>
        </p:txBody>
      </p:sp>
      <p:sp>
        <p:nvSpPr>
          <p:cNvPr name="TextBox 31" id="31"/>
          <p:cNvSpPr txBox="true"/>
          <p:nvPr/>
        </p:nvSpPr>
        <p:spPr>
          <a:xfrm rot="0">
            <a:off x="12305205" y="5927236"/>
            <a:ext cx="5511213" cy="887082"/>
          </a:xfrm>
          <a:prstGeom prst="rect">
            <a:avLst/>
          </a:prstGeom>
        </p:spPr>
        <p:txBody>
          <a:bodyPr anchor="t" rtlCol="false" tIns="0" lIns="0" bIns="0" rIns="0">
            <a:spAutoFit/>
          </a:bodyPr>
          <a:lstStyle/>
          <a:p>
            <a:pPr algn="l">
              <a:lnSpc>
                <a:spcPts val="2324"/>
              </a:lnSpc>
            </a:pPr>
            <a:r>
              <a:rPr lang="en-US" sz="1699">
                <a:solidFill>
                  <a:srgbClr val="000000"/>
                </a:solidFill>
                <a:latin typeface="Helvetica World"/>
                <a:ea typeface="Helvetica World"/>
                <a:cs typeface="Helvetica World"/>
                <a:sym typeface="Helvetica World"/>
              </a:rPr>
              <a:t>la valeur des infrastructures menacées dans des zones sujettes à des inondations exceptionnelles - ‘’une tous les 100 ans’’ dans un scénario modéré d’émissions </a:t>
            </a:r>
          </a:p>
        </p:txBody>
      </p:sp>
      <p:sp>
        <p:nvSpPr>
          <p:cNvPr name="TextBox 32" id="32"/>
          <p:cNvSpPr txBox="true"/>
          <p:nvPr/>
        </p:nvSpPr>
        <p:spPr>
          <a:xfrm rot="0">
            <a:off x="8578748" y="7046090"/>
            <a:ext cx="7544048" cy="615391"/>
          </a:xfrm>
          <a:prstGeom prst="rect">
            <a:avLst/>
          </a:prstGeom>
        </p:spPr>
        <p:txBody>
          <a:bodyPr anchor="t" rtlCol="false" tIns="0" lIns="0" bIns="0" rIns="0">
            <a:spAutoFit/>
          </a:bodyPr>
          <a:lstStyle/>
          <a:p>
            <a:pPr algn="l">
              <a:lnSpc>
                <a:spcPts val="2324"/>
              </a:lnSpc>
            </a:pPr>
            <a:r>
              <a:rPr lang="en-US" sz="1699">
                <a:solidFill>
                  <a:srgbClr val="000000"/>
                </a:solidFill>
                <a:latin typeface="Helvetica World"/>
                <a:ea typeface="Helvetica World"/>
                <a:cs typeface="Helvetica World"/>
                <a:sym typeface="Helvetica World"/>
              </a:rPr>
              <a:t>Sur la période 1995-2019, les indemnisations versées</a:t>
            </a:r>
          </a:p>
          <a:p>
            <a:pPr algn="l">
              <a:lnSpc>
                <a:spcPts val="2324"/>
              </a:lnSpc>
            </a:pPr>
            <a:r>
              <a:rPr lang="en-US" sz="1699">
                <a:solidFill>
                  <a:srgbClr val="000000"/>
                </a:solidFill>
                <a:latin typeface="Helvetica World"/>
                <a:ea typeface="Helvetica World"/>
                <a:cs typeface="Helvetica World"/>
                <a:sym typeface="Helvetica World"/>
              </a:rPr>
              <a:t>après reconnaissance de l'état de Cat-Nat s'élèvent à </a:t>
            </a:r>
            <a:r>
              <a:rPr lang="en-US" b="true" sz="1699">
                <a:solidFill>
                  <a:srgbClr val="139CAF"/>
                </a:solidFill>
                <a:latin typeface="Helvetica World Bold"/>
                <a:ea typeface="Helvetica World Bold"/>
                <a:cs typeface="Helvetica World Bold"/>
                <a:sym typeface="Helvetica World Bold"/>
              </a:rPr>
              <a:t>14,4 milliards €</a:t>
            </a:r>
          </a:p>
        </p:txBody>
      </p:sp>
      <p:sp>
        <p:nvSpPr>
          <p:cNvPr name="TextBox 33" id="33"/>
          <p:cNvSpPr txBox="true"/>
          <p:nvPr/>
        </p:nvSpPr>
        <p:spPr>
          <a:xfrm rot="0">
            <a:off x="11218526" y="7605817"/>
            <a:ext cx="5503783" cy="475736"/>
          </a:xfrm>
          <a:prstGeom prst="rect">
            <a:avLst/>
          </a:prstGeom>
        </p:spPr>
        <p:txBody>
          <a:bodyPr anchor="t" rtlCol="false" tIns="0" lIns="0" bIns="0" rIns="0">
            <a:spAutoFit/>
          </a:bodyPr>
          <a:lstStyle/>
          <a:p>
            <a:pPr algn="l">
              <a:lnSpc>
                <a:spcPts val="2379"/>
              </a:lnSpc>
            </a:pPr>
            <a:r>
              <a:rPr lang="en-US" sz="1699">
                <a:solidFill>
                  <a:srgbClr val="000000"/>
                </a:solidFill>
                <a:latin typeface="Helvetica World"/>
                <a:ea typeface="Helvetica World"/>
                <a:cs typeface="Helvetica World"/>
                <a:sym typeface="Helvetica World"/>
              </a:rPr>
              <a:t>soit une moyenne annuelle d'environ </a:t>
            </a:r>
            <a:r>
              <a:rPr lang="en-US" b="true" sz="1699">
                <a:solidFill>
                  <a:srgbClr val="139CAF"/>
                </a:solidFill>
                <a:latin typeface="Helvetica World Bold"/>
                <a:ea typeface="Helvetica World Bold"/>
                <a:cs typeface="Helvetica World Bold"/>
                <a:sym typeface="Helvetica World Bold"/>
              </a:rPr>
              <a:t>577 million €</a:t>
            </a:r>
          </a:p>
        </p:txBody>
      </p:sp>
      <p:sp>
        <p:nvSpPr>
          <p:cNvPr name="TextBox 34" id="34"/>
          <p:cNvSpPr txBox="true"/>
          <p:nvPr/>
        </p:nvSpPr>
        <p:spPr>
          <a:xfrm rot="0">
            <a:off x="2053971" y="4258437"/>
            <a:ext cx="2217430" cy="440369"/>
          </a:xfrm>
          <a:prstGeom prst="rect">
            <a:avLst/>
          </a:prstGeom>
        </p:spPr>
        <p:txBody>
          <a:bodyPr anchor="t" rtlCol="false" tIns="0" lIns="0" bIns="0" rIns="0">
            <a:spAutoFit/>
          </a:bodyPr>
          <a:lstStyle/>
          <a:p>
            <a:pPr algn="l">
              <a:lnSpc>
                <a:spcPts val="3358"/>
              </a:lnSpc>
            </a:pPr>
            <a:r>
              <a:rPr lang="en-US" b="true" sz="2399">
                <a:solidFill>
                  <a:srgbClr val="139CAF"/>
                </a:solidFill>
                <a:latin typeface="Helvetica World Bold"/>
                <a:ea typeface="Helvetica World Bold"/>
                <a:cs typeface="Helvetica World Bold"/>
                <a:sym typeface="Helvetica World Bold"/>
              </a:rPr>
              <a:t>4000morts/an</a:t>
            </a:r>
          </a:p>
        </p:txBody>
      </p:sp>
      <p:sp>
        <p:nvSpPr>
          <p:cNvPr name="TextBox 35" id="35"/>
          <p:cNvSpPr txBox="true"/>
          <p:nvPr/>
        </p:nvSpPr>
        <p:spPr>
          <a:xfrm rot="0">
            <a:off x="1797739" y="7581890"/>
            <a:ext cx="83468" cy="440369"/>
          </a:xfrm>
          <a:prstGeom prst="rect">
            <a:avLst/>
          </a:prstGeom>
        </p:spPr>
        <p:txBody>
          <a:bodyPr anchor="t" rtlCol="false" tIns="0" lIns="0" bIns="0" rIns="0">
            <a:spAutoFit/>
          </a:bodyPr>
          <a:lstStyle/>
          <a:p>
            <a:pPr algn="l">
              <a:lnSpc>
                <a:spcPts val="3358"/>
              </a:lnSpc>
            </a:pPr>
            <a:r>
              <a:rPr lang="en-US" b="true" sz="2399">
                <a:solidFill>
                  <a:srgbClr val="139CAF"/>
                </a:solidFill>
                <a:latin typeface="Helvetica World Bold"/>
                <a:ea typeface="Helvetica World Bold"/>
                <a:cs typeface="Helvetica World Bold"/>
                <a:sym typeface="Helvetica World Bold"/>
              </a:rPr>
              <a:t> </a:t>
            </a:r>
          </a:p>
        </p:txBody>
      </p:sp>
      <p:sp>
        <p:nvSpPr>
          <p:cNvPr name="TextBox 36" id="36"/>
          <p:cNvSpPr txBox="true"/>
          <p:nvPr/>
        </p:nvSpPr>
        <p:spPr>
          <a:xfrm rot="0">
            <a:off x="3792328" y="7581890"/>
            <a:ext cx="3539430" cy="443884"/>
          </a:xfrm>
          <a:prstGeom prst="rect">
            <a:avLst/>
          </a:prstGeom>
        </p:spPr>
        <p:txBody>
          <a:bodyPr anchor="t" rtlCol="false" tIns="0" lIns="0" bIns="0" rIns="0">
            <a:spAutoFit/>
          </a:bodyPr>
          <a:lstStyle/>
          <a:p>
            <a:pPr algn="l">
              <a:lnSpc>
                <a:spcPts val="3358"/>
              </a:lnSpc>
            </a:pPr>
            <a:r>
              <a:rPr lang="en-US" b="true" sz="2399">
                <a:solidFill>
                  <a:srgbClr val="139CAF"/>
                </a:solidFill>
                <a:latin typeface="Helvetica World Bold"/>
                <a:ea typeface="Helvetica World Bold"/>
                <a:cs typeface="Helvetica World Bold"/>
                <a:sym typeface="Helvetica World Bold"/>
              </a:rPr>
              <a:t>quatre fois plus souvent</a:t>
            </a:r>
          </a:p>
        </p:txBody>
      </p:sp>
      <p:sp>
        <p:nvSpPr>
          <p:cNvPr name="TextBox 37" id="37"/>
          <p:cNvSpPr txBox="true"/>
          <p:nvPr/>
        </p:nvSpPr>
        <p:spPr>
          <a:xfrm rot="0">
            <a:off x="3887295" y="8851440"/>
            <a:ext cx="707107" cy="440369"/>
          </a:xfrm>
          <a:prstGeom prst="rect">
            <a:avLst/>
          </a:prstGeom>
        </p:spPr>
        <p:txBody>
          <a:bodyPr anchor="t" rtlCol="false" tIns="0" lIns="0" bIns="0" rIns="0">
            <a:spAutoFit/>
          </a:bodyPr>
          <a:lstStyle/>
          <a:p>
            <a:pPr algn="l">
              <a:lnSpc>
                <a:spcPts val="3358"/>
              </a:lnSpc>
            </a:pPr>
            <a:r>
              <a:rPr lang="en-US" b="true" sz="2399">
                <a:solidFill>
                  <a:srgbClr val="139CAF"/>
                </a:solidFill>
                <a:latin typeface="Helvetica World Bold"/>
                <a:ea typeface="Helvetica World Bold"/>
                <a:cs typeface="Helvetica World Bold"/>
                <a:sym typeface="Helvetica World Bold"/>
              </a:rPr>
              <a:t>50°C</a:t>
            </a:r>
          </a:p>
        </p:txBody>
      </p:sp>
      <p:sp>
        <p:nvSpPr>
          <p:cNvPr name="TextBox 38" id="38"/>
          <p:cNvSpPr txBox="true"/>
          <p:nvPr/>
        </p:nvSpPr>
        <p:spPr>
          <a:xfrm rot="0">
            <a:off x="4993815" y="3414817"/>
            <a:ext cx="2470509" cy="440369"/>
          </a:xfrm>
          <a:prstGeom prst="rect">
            <a:avLst/>
          </a:prstGeom>
        </p:spPr>
        <p:txBody>
          <a:bodyPr anchor="t" rtlCol="false" tIns="0" lIns="0" bIns="0" rIns="0">
            <a:spAutoFit/>
          </a:bodyPr>
          <a:lstStyle/>
          <a:p>
            <a:pPr algn="l">
              <a:lnSpc>
                <a:spcPts val="3358"/>
              </a:lnSpc>
            </a:pPr>
            <a:r>
              <a:rPr lang="en-US" b="true" sz="2399">
                <a:solidFill>
                  <a:srgbClr val="139CAF"/>
                </a:solidFill>
                <a:latin typeface="Helvetica World Bold"/>
                <a:ea typeface="Helvetica World Bold"/>
                <a:cs typeface="Helvetica World Bold"/>
                <a:sym typeface="Helvetica World Bold"/>
              </a:rPr>
              <a:t>3</a:t>
            </a:r>
            <a:r>
              <a:rPr lang="en-US" b="true" sz="2399">
                <a:solidFill>
                  <a:srgbClr val="FFFFFF"/>
                </a:solidFill>
                <a:latin typeface="Helvetica World Bold"/>
                <a:ea typeface="Helvetica World Bold"/>
                <a:cs typeface="Helvetica World Bold"/>
                <a:sym typeface="Helvetica World Bold"/>
              </a:rPr>
              <a:t> </a:t>
            </a:r>
            <a:r>
              <a:rPr lang="en-US" b="true" sz="2399">
                <a:solidFill>
                  <a:srgbClr val="139CAF"/>
                </a:solidFill>
                <a:latin typeface="Helvetica World Bold"/>
                <a:ea typeface="Helvetica World Bold"/>
                <a:cs typeface="Helvetica World Bold"/>
                <a:sym typeface="Helvetica World Bold"/>
              </a:rPr>
              <a:t>700</a:t>
            </a:r>
            <a:r>
              <a:rPr lang="en-US" b="true" sz="2399">
                <a:solidFill>
                  <a:srgbClr val="FFFFFF"/>
                </a:solidFill>
                <a:latin typeface="Helvetica World Bold"/>
                <a:ea typeface="Helvetica World Bold"/>
                <a:cs typeface="Helvetica World Bold"/>
                <a:sym typeface="Helvetica World Bold"/>
              </a:rPr>
              <a:t> </a:t>
            </a:r>
            <a:r>
              <a:rPr lang="en-US" b="true" sz="2399">
                <a:solidFill>
                  <a:srgbClr val="139CAF"/>
                </a:solidFill>
                <a:latin typeface="Helvetica World Bold"/>
                <a:ea typeface="Helvetica World Bold"/>
                <a:cs typeface="Helvetica World Bold"/>
                <a:sym typeface="Helvetica World Bold"/>
              </a:rPr>
              <a:t>personnes</a:t>
            </a:r>
          </a:p>
        </p:txBody>
      </p:sp>
      <p:sp>
        <p:nvSpPr>
          <p:cNvPr name="TextBox 39" id="39"/>
          <p:cNvSpPr txBox="true"/>
          <p:nvPr/>
        </p:nvSpPr>
        <p:spPr>
          <a:xfrm rot="0">
            <a:off x="12305205" y="5430669"/>
            <a:ext cx="2608736" cy="440369"/>
          </a:xfrm>
          <a:prstGeom prst="rect">
            <a:avLst/>
          </a:prstGeom>
        </p:spPr>
        <p:txBody>
          <a:bodyPr anchor="t" rtlCol="false" tIns="0" lIns="0" bIns="0" rIns="0">
            <a:spAutoFit/>
          </a:bodyPr>
          <a:lstStyle/>
          <a:p>
            <a:pPr algn="l">
              <a:lnSpc>
                <a:spcPts val="3358"/>
              </a:lnSpc>
            </a:pPr>
            <a:r>
              <a:rPr lang="en-US" b="true" sz="2399">
                <a:solidFill>
                  <a:srgbClr val="139CAF"/>
                </a:solidFill>
                <a:latin typeface="Helvetica World Bold"/>
                <a:ea typeface="Helvetica World Bold"/>
                <a:cs typeface="Helvetica World Bold"/>
                <a:sym typeface="Helvetica World Bold"/>
              </a:rPr>
              <a:t>10 000 milliards €</a:t>
            </a:r>
          </a:p>
        </p:txBody>
      </p:sp>
      <p:sp>
        <p:nvSpPr>
          <p:cNvPr name="TextBox 40" id="40"/>
          <p:cNvSpPr txBox="true"/>
          <p:nvPr/>
        </p:nvSpPr>
        <p:spPr>
          <a:xfrm rot="0">
            <a:off x="11883190" y="9233992"/>
            <a:ext cx="541911" cy="187065"/>
          </a:xfrm>
          <a:prstGeom prst="rect">
            <a:avLst/>
          </a:prstGeom>
        </p:spPr>
        <p:txBody>
          <a:bodyPr anchor="t" rtlCol="false" tIns="0" lIns="0" bIns="0" rIns="0">
            <a:spAutoFit/>
          </a:bodyPr>
          <a:lstStyle/>
          <a:p>
            <a:pPr algn="l">
              <a:lnSpc>
                <a:spcPts val="1518"/>
              </a:lnSpc>
            </a:pPr>
            <a:r>
              <a:rPr lang="en-US" sz="1084">
                <a:solidFill>
                  <a:srgbClr val="000000"/>
                </a:solidFill>
                <a:latin typeface="Helvetica World"/>
                <a:ea typeface="Helvetica World"/>
                <a:cs typeface="Helvetica World"/>
                <a:sym typeface="Helvetica World"/>
              </a:rPr>
              <a:t>So</a:t>
            </a:r>
            <a:r>
              <a:rPr lang="en-US" sz="1084">
                <a:solidFill>
                  <a:srgbClr val="000000"/>
                </a:solidFill>
                <a:latin typeface="Helvetica World"/>
                <a:ea typeface="Helvetica World"/>
                <a:cs typeface="Helvetica World"/>
                <a:sym typeface="Helvetica World"/>
                <a:hlinkClick r:id="rId6" tooltip="https://www.santepubliquefrance.fr/determinants-de-sante/climat/fortes-chaleurs-canicule/documents/bulletin-national/chaleur-et-sante.-bilan-de-l-ete-2024"/>
              </a:rPr>
              <a:t>urces</a:t>
            </a:r>
          </a:p>
        </p:txBody>
      </p:sp>
      <p:sp>
        <p:nvSpPr>
          <p:cNvPr name="TextBox 41" id="41"/>
          <p:cNvSpPr txBox="true"/>
          <p:nvPr/>
        </p:nvSpPr>
        <p:spPr>
          <a:xfrm rot="0">
            <a:off x="12130486" y="9429563"/>
            <a:ext cx="5685931" cy="722283"/>
          </a:xfrm>
          <a:prstGeom prst="rect">
            <a:avLst/>
          </a:prstGeom>
        </p:spPr>
        <p:txBody>
          <a:bodyPr anchor="t" rtlCol="false" tIns="0" lIns="0" bIns="0" rIns="0">
            <a:spAutoFit/>
          </a:bodyPr>
          <a:lstStyle/>
          <a:p>
            <a:pPr algn="l" marL="234221" indent="-117111" lvl="1">
              <a:lnSpc>
                <a:spcPts val="1464"/>
              </a:lnSpc>
              <a:buFont typeface="Arial"/>
              <a:buChar char="•"/>
            </a:pPr>
            <a:r>
              <a:rPr lang="en-US" sz="1084" u="sng">
                <a:solidFill>
                  <a:srgbClr val="000000"/>
                </a:solidFill>
                <a:latin typeface="Helvetica World"/>
                <a:ea typeface="Helvetica World"/>
                <a:cs typeface="Helvetica World"/>
                <a:sym typeface="Helvetica World"/>
                <a:hlinkClick r:id="rId7" tooltip="https://www.santepubliquefrance.fr/determinants-de-sante/climat/fortes-chaleurs-canicule/documents/bulletin-national/chaleur-et-sante.-bilan-de-l-ete-2024"/>
              </a:rPr>
              <a:t>Santé Publique France,</a:t>
            </a:r>
            <a:r>
              <a:rPr lang="en-US" sz="1084">
                <a:solidFill>
                  <a:srgbClr val="000000"/>
                </a:solidFill>
                <a:latin typeface="Helvetica World"/>
                <a:ea typeface="Helvetica World"/>
                <a:cs typeface="Helvetica World"/>
                <a:sym typeface="Helvetica World"/>
                <a:hlinkClick r:id="rId8" tooltip="https://www.oxfamfrance.org/climat-et-energie/canicules-hausse-temperatures-agissons/"/>
              </a:rPr>
              <a:t> 2025</a:t>
            </a:r>
          </a:p>
          <a:p>
            <a:pPr algn="l" marL="234221" indent="-117111" lvl="1">
              <a:lnSpc>
                <a:spcPts val="1464"/>
              </a:lnSpc>
              <a:buFont typeface="Arial"/>
              <a:buChar char="•"/>
            </a:pPr>
            <a:r>
              <a:rPr lang="en-US" sz="1084" u="sng">
                <a:solidFill>
                  <a:srgbClr val="000000"/>
                </a:solidFill>
                <a:latin typeface="Helvetica World"/>
                <a:ea typeface="Helvetica World"/>
                <a:cs typeface="Helvetica World"/>
                <a:sym typeface="Helvetica World"/>
                <a:hlinkClick r:id="rId9" tooltip="https://www.oxfamfrance.org/climat-et-energie/canicules-hausse-temperatures-agissons/"/>
              </a:rPr>
              <a:t>Canicule, hausse des températures : les voyants sont au rouge. Agissons !,</a:t>
            </a:r>
            <a:r>
              <a:rPr lang="en-US" sz="1084">
                <a:solidFill>
                  <a:srgbClr val="000000"/>
                </a:solidFill>
                <a:latin typeface="Helvetica World"/>
                <a:ea typeface="Helvetica World"/>
                <a:cs typeface="Helvetica World"/>
                <a:sym typeface="Helvetica World"/>
              </a:rPr>
              <a:t> Oxfam 2025</a:t>
            </a:r>
          </a:p>
          <a:p>
            <a:pPr algn="l" marL="234221" indent="-117111" lvl="1">
              <a:lnSpc>
                <a:spcPts val="1464"/>
              </a:lnSpc>
              <a:buFont typeface="Arial"/>
              <a:buChar char="•"/>
            </a:pPr>
            <a:r>
              <a:rPr lang="en-US" sz="1084">
                <a:solidFill>
                  <a:srgbClr val="000000"/>
                </a:solidFill>
                <a:latin typeface="Helvetica World"/>
                <a:ea typeface="Helvetica World"/>
                <a:cs typeface="Helvetica World"/>
                <a:sym typeface="Helvetica World"/>
                <a:hlinkClick r:id="rId10" tooltip="https://www.statistiques.developpement-durable.gouv.fr/edition-numerique/chiffres-cles-risques-naturels/12-sinistralite-liee-aux-inondations"/>
              </a:rPr>
              <a:t>Article</a:t>
            </a:r>
            <a:r>
              <a:rPr lang="en-US" sz="1084" u="sng">
                <a:solidFill>
                  <a:srgbClr val="000000"/>
                </a:solidFill>
                <a:latin typeface="Helvetica World"/>
                <a:ea typeface="Helvetica World"/>
                <a:cs typeface="Helvetica World"/>
                <a:sym typeface="Helvetica World"/>
                <a:hlinkClick r:id="rId11" tooltip="http://wiklimat.developpement-durable.gouv.fr/index.php/Catastrophe_naturelle_(%C3%A9tat_de)_(HU)"/>
              </a:rPr>
              <a:t> “Catastrophe naturelle (état de) (HU)”</a:t>
            </a:r>
            <a:r>
              <a:rPr lang="en-US" sz="1084" u="sng">
                <a:solidFill>
                  <a:srgbClr val="000000"/>
                </a:solidFill>
                <a:latin typeface="Helvetica World"/>
                <a:ea typeface="Helvetica World"/>
                <a:cs typeface="Helvetica World"/>
                <a:sym typeface="Helvetica World"/>
                <a:hlinkClick r:id="rId12" tooltip="https://www.statistiques.developpement-durable.gouv.fr/edition-numerique/chiffres-cles-risques-naturels/12-sinistralite-liee-aux-inondations"/>
              </a:rPr>
              <a:t>, Wiklimat, Céréma, 2</a:t>
            </a:r>
            <a:r>
              <a:rPr lang="en-US" sz="1084" u="sng">
                <a:solidFill>
                  <a:srgbClr val="000000"/>
                </a:solidFill>
                <a:latin typeface="Helvetica World"/>
                <a:ea typeface="Helvetica World"/>
                <a:cs typeface="Helvetica World"/>
                <a:sym typeface="Helvetica World"/>
              </a:rPr>
              <a:t>026</a:t>
            </a:r>
          </a:p>
          <a:p>
            <a:pPr algn="l" marL="234221" indent="-117111" lvl="1">
              <a:lnSpc>
                <a:spcPts val="1464"/>
              </a:lnSpc>
              <a:buFont typeface="Arial"/>
              <a:buChar char="•"/>
            </a:pPr>
            <a:r>
              <a:rPr lang="en-US" sz="1084" u="sng">
                <a:solidFill>
                  <a:srgbClr val="000000"/>
                </a:solidFill>
                <a:latin typeface="Helvetica World"/>
                <a:ea typeface="Helvetica World"/>
                <a:cs typeface="Helvetica World"/>
                <a:sym typeface="Helvetica World"/>
                <a:hlinkClick r:id="rId13" tooltip="https://www.statistiques.developpement-durable.gouv.fr/edition-numerique/chiffres-cles-risques-naturels/12-sinistralite-liee-aux-inondations"/>
              </a:rPr>
              <a:t>Chiffres clés des risques naturels, Sinistralité liée aux inondations,</a:t>
            </a:r>
            <a:r>
              <a:rPr lang="en-US" sz="1084">
                <a:solidFill>
                  <a:srgbClr val="000000"/>
                </a:solidFill>
                <a:latin typeface="Helvetica World"/>
                <a:ea typeface="Helvetica World"/>
                <a:cs typeface="Helvetica World"/>
                <a:sym typeface="Helvetica World"/>
              </a:rPr>
              <a:t> SDES 2023</a:t>
            </a:r>
          </a:p>
        </p:txBody>
      </p:sp>
      <p:sp>
        <p:nvSpPr>
          <p:cNvPr name="TextBox 42" id="42"/>
          <p:cNvSpPr txBox="true"/>
          <p:nvPr/>
        </p:nvSpPr>
        <p:spPr>
          <a:xfrm rot="0">
            <a:off x="17007483" y="9052478"/>
            <a:ext cx="251860" cy="290069"/>
          </a:xfrm>
          <a:prstGeom prst="rect">
            <a:avLst/>
          </a:prstGeom>
        </p:spPr>
        <p:txBody>
          <a:bodyPr anchor="t" rtlCol="false" tIns="0" lIns="0" bIns="0" rIns="0" wrap="none">
            <a:spAutoFit/>
          </a:bodyPr>
          <a:lstStyle/>
          <a:p>
            <a:pPr algn="ctr">
              <a:lnSpc>
                <a:spcPts val="2427"/>
              </a:lnSpc>
              <a:spcBef>
                <a:spcPct val="0"/>
              </a:spcBef>
            </a:pPr>
            <a:r>
              <a:rPr lang="en-US" sz="1733">
                <a:solidFill>
                  <a:srgbClr val="000000"/>
                </a:solidFill>
                <a:latin typeface="Open Sans 1"/>
                <a:ea typeface="Open Sans 1"/>
                <a:cs typeface="Open Sans 1"/>
                <a:sym typeface="Open Sans 1"/>
              </a:rPr>
              <a:t>18</a:t>
            </a:r>
          </a:p>
        </p:txBody>
      </p:sp>
    </p:spTree>
  </p:cSld>
  <p:clrMapOvr>
    <a:masterClrMapping/>
  </p:clrMapOvr>
  <p:transition spd="fast">
    <p:fade/>
  </p:transition>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901762"/>
            <a:chOff x="0" y="0"/>
            <a:chExt cx="18288000" cy="1901762"/>
          </a:xfrm>
        </p:grpSpPr>
        <p:sp>
          <p:nvSpPr>
            <p:cNvPr name="Freeform 3" id="3"/>
            <p:cNvSpPr/>
            <p:nvPr/>
          </p:nvSpPr>
          <p:spPr>
            <a:xfrm flipH="false" flipV="false" rot="0">
              <a:off x="0" y="0"/>
              <a:ext cx="18288000" cy="1901703"/>
            </a:xfrm>
            <a:custGeom>
              <a:avLst/>
              <a:gdLst/>
              <a:ahLst/>
              <a:cxnLst/>
              <a:rect r="r" b="b" t="t" l="l"/>
              <a:pathLst>
                <a:path h="1901703" w="18288000">
                  <a:moveTo>
                    <a:pt x="0" y="0"/>
                  </a:moveTo>
                  <a:lnTo>
                    <a:pt x="0" y="1901703"/>
                  </a:lnTo>
                  <a:lnTo>
                    <a:pt x="18288000" y="1901703"/>
                  </a:lnTo>
                  <a:lnTo>
                    <a:pt x="18288000" y="0"/>
                  </a:lnTo>
                  <a:close/>
                </a:path>
              </a:pathLst>
            </a:custGeom>
            <a:solidFill>
              <a:srgbClr val="B1C9D4"/>
            </a:solidFill>
          </p:spPr>
        </p:sp>
      </p:grpSp>
      <p:grpSp>
        <p:nvGrpSpPr>
          <p:cNvPr name="Group 4" id="4"/>
          <p:cNvGrpSpPr/>
          <p:nvPr/>
        </p:nvGrpSpPr>
        <p:grpSpPr>
          <a:xfrm rot="0">
            <a:off x="1122569" y="2159641"/>
            <a:ext cx="16040100" cy="7724775"/>
            <a:chOff x="0" y="0"/>
            <a:chExt cx="21386800" cy="10299700"/>
          </a:xfrm>
        </p:grpSpPr>
        <p:sp>
          <p:nvSpPr>
            <p:cNvPr name="Freeform 5" id="5"/>
            <p:cNvSpPr/>
            <p:nvPr/>
          </p:nvSpPr>
          <p:spPr>
            <a:xfrm flipH="false" flipV="false" rot="0">
              <a:off x="0" y="0"/>
              <a:ext cx="21386800" cy="10299700"/>
            </a:xfrm>
            <a:custGeom>
              <a:avLst/>
              <a:gdLst/>
              <a:ahLst/>
              <a:cxnLst/>
              <a:rect r="r" b="b" t="t" l="l"/>
              <a:pathLst>
                <a:path h="10299700" w="21386800">
                  <a:moveTo>
                    <a:pt x="0" y="0"/>
                  </a:moveTo>
                  <a:lnTo>
                    <a:pt x="21386800" y="0"/>
                  </a:lnTo>
                  <a:lnTo>
                    <a:pt x="21386800" y="10299700"/>
                  </a:lnTo>
                  <a:lnTo>
                    <a:pt x="0" y="10299700"/>
                  </a:lnTo>
                  <a:lnTo>
                    <a:pt x="0" y="0"/>
                  </a:lnTo>
                  <a:close/>
                </a:path>
              </a:pathLst>
            </a:custGeom>
            <a:blipFill>
              <a:blip r:embed="rId2"/>
              <a:stretch>
                <a:fillRect l="0" t="0" r="0" b="0"/>
              </a:stretch>
            </a:blipFill>
          </p:spPr>
        </p:sp>
      </p:grpSp>
      <p:sp>
        <p:nvSpPr>
          <p:cNvPr name="TextBox 6" id="6"/>
          <p:cNvSpPr txBox="true"/>
          <p:nvPr/>
        </p:nvSpPr>
        <p:spPr>
          <a:xfrm rot="0">
            <a:off x="370970" y="525761"/>
            <a:ext cx="11953551" cy="1189444"/>
          </a:xfrm>
          <a:prstGeom prst="rect">
            <a:avLst/>
          </a:prstGeom>
        </p:spPr>
        <p:txBody>
          <a:bodyPr anchor="t" rtlCol="false" tIns="0" lIns="0" bIns="0" rIns="0">
            <a:spAutoFit/>
          </a:bodyPr>
          <a:lstStyle/>
          <a:p>
            <a:pPr algn="l">
              <a:lnSpc>
                <a:spcPts val="9256"/>
              </a:lnSpc>
            </a:pPr>
            <a:r>
              <a:rPr lang="en-US" b="true" sz="6612">
                <a:solidFill>
                  <a:srgbClr val="FFFFFF"/>
                </a:solidFill>
                <a:latin typeface="Helvetica World Bold"/>
                <a:ea typeface="Helvetica World Bold"/>
                <a:cs typeface="Helvetica World Bold"/>
                <a:sym typeface="Helvetica World Bold"/>
              </a:rPr>
              <a:t>POURQUOI L’ADAPTATION ?</a:t>
            </a:r>
          </a:p>
        </p:txBody>
      </p:sp>
      <p:sp>
        <p:nvSpPr>
          <p:cNvPr name="TextBox 7" id="7"/>
          <p:cNvSpPr txBox="true"/>
          <p:nvPr/>
        </p:nvSpPr>
        <p:spPr>
          <a:xfrm rot="0">
            <a:off x="17037987" y="9581762"/>
            <a:ext cx="251860" cy="290069"/>
          </a:xfrm>
          <a:prstGeom prst="rect">
            <a:avLst/>
          </a:prstGeom>
        </p:spPr>
        <p:txBody>
          <a:bodyPr anchor="t" rtlCol="false" tIns="0" lIns="0" bIns="0" rIns="0" wrap="none">
            <a:spAutoFit/>
          </a:bodyPr>
          <a:lstStyle/>
          <a:p>
            <a:pPr algn="ctr">
              <a:lnSpc>
                <a:spcPts val="2427"/>
              </a:lnSpc>
              <a:spcBef>
                <a:spcPct val="0"/>
              </a:spcBef>
            </a:pPr>
            <a:r>
              <a:rPr lang="en-US" sz="1733">
                <a:solidFill>
                  <a:srgbClr val="000000"/>
                </a:solidFill>
                <a:latin typeface="Open Sans 1"/>
                <a:ea typeface="Open Sans 1"/>
                <a:cs typeface="Open Sans 1"/>
                <a:sym typeface="Open Sans 1"/>
              </a:rPr>
              <a:t>19</a:t>
            </a:r>
          </a:p>
        </p:txBody>
      </p:sp>
    </p:spTree>
  </p:cSld>
  <p:clrMapOvr>
    <a:masterClrMapping/>
  </p:clrMapOvr>
  <p:transition spd="fast">
    <p:fade/>
  </p:transition>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3552" cy="10287000"/>
            <a:chOff x="0" y="0"/>
            <a:chExt cx="24378069" cy="13716000"/>
          </a:xfrm>
        </p:grpSpPr>
        <p:sp>
          <p:nvSpPr>
            <p:cNvPr name="Freeform 3" id="3"/>
            <p:cNvSpPr/>
            <p:nvPr/>
          </p:nvSpPr>
          <p:spPr>
            <a:xfrm flipH="false" flipV="false" rot="0">
              <a:off x="0" y="0"/>
              <a:ext cx="24378031" cy="13716000"/>
            </a:xfrm>
            <a:custGeom>
              <a:avLst/>
              <a:gdLst/>
              <a:ahLst/>
              <a:cxnLst/>
              <a:rect r="r" b="b" t="t" l="l"/>
              <a:pathLst>
                <a:path h="13716000" w="24378031">
                  <a:moveTo>
                    <a:pt x="0" y="0"/>
                  </a:moveTo>
                  <a:lnTo>
                    <a:pt x="24378031" y="0"/>
                  </a:lnTo>
                  <a:lnTo>
                    <a:pt x="24378031" y="13716000"/>
                  </a:lnTo>
                  <a:lnTo>
                    <a:pt x="0" y="13716000"/>
                  </a:lnTo>
                  <a:lnTo>
                    <a:pt x="0" y="0"/>
                  </a:lnTo>
                  <a:close/>
                </a:path>
              </a:pathLst>
            </a:custGeom>
            <a:blipFill>
              <a:blip r:embed="rId2"/>
              <a:stretch>
                <a:fillRect l="0" t="0" r="0" b="-31"/>
              </a:stretch>
            </a:blipFill>
          </p:spPr>
        </p:sp>
      </p:grpSp>
      <p:grpSp>
        <p:nvGrpSpPr>
          <p:cNvPr name="Group 4" id="4"/>
          <p:cNvGrpSpPr/>
          <p:nvPr/>
        </p:nvGrpSpPr>
        <p:grpSpPr>
          <a:xfrm rot="0">
            <a:off x="5306992" y="1104024"/>
            <a:ext cx="8229600" cy="8229600"/>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FFFF"/>
            </a:solidFill>
          </p:spPr>
        </p:sp>
        <p:sp>
          <p:nvSpPr>
            <p:cNvPr name="TextBox 6" id="6"/>
            <p:cNvSpPr txBox="true"/>
            <p:nvPr/>
          </p:nvSpPr>
          <p:spPr>
            <a:xfrm>
              <a:off x="76200" y="38100"/>
              <a:ext cx="660400" cy="698500"/>
            </a:xfrm>
            <a:prstGeom prst="rect">
              <a:avLst/>
            </a:prstGeom>
          </p:spPr>
          <p:txBody>
            <a:bodyPr anchor="ctr" rtlCol="false" tIns="50800" lIns="50800" bIns="50800" rIns="50800"/>
            <a:lstStyle/>
            <a:p>
              <a:pPr algn="ctr">
                <a:lnSpc>
                  <a:spcPts val="3051"/>
                </a:lnSpc>
              </a:pPr>
            </a:p>
          </p:txBody>
        </p:sp>
      </p:grpSp>
      <p:grpSp>
        <p:nvGrpSpPr>
          <p:cNvPr name="Group 7" id="7"/>
          <p:cNvGrpSpPr/>
          <p:nvPr/>
        </p:nvGrpSpPr>
        <p:grpSpPr>
          <a:xfrm rot="0">
            <a:off x="6152250" y="2175476"/>
            <a:ext cx="5983500" cy="2664908"/>
            <a:chOff x="0" y="0"/>
            <a:chExt cx="6045200" cy="2692387"/>
          </a:xfrm>
        </p:grpSpPr>
        <p:sp>
          <p:nvSpPr>
            <p:cNvPr name="Freeform 8" id="8"/>
            <p:cNvSpPr/>
            <p:nvPr/>
          </p:nvSpPr>
          <p:spPr>
            <a:xfrm flipH="false" flipV="false" rot="0">
              <a:off x="0" y="0"/>
              <a:ext cx="6045200" cy="2692400"/>
            </a:xfrm>
            <a:custGeom>
              <a:avLst/>
              <a:gdLst/>
              <a:ahLst/>
              <a:cxnLst/>
              <a:rect r="r" b="b" t="t" l="l"/>
              <a:pathLst>
                <a:path h="2692400" w="6045200">
                  <a:moveTo>
                    <a:pt x="0" y="0"/>
                  </a:moveTo>
                  <a:lnTo>
                    <a:pt x="6045200" y="0"/>
                  </a:lnTo>
                  <a:lnTo>
                    <a:pt x="6045200" y="2692400"/>
                  </a:lnTo>
                  <a:lnTo>
                    <a:pt x="0" y="2692400"/>
                  </a:lnTo>
                  <a:lnTo>
                    <a:pt x="0" y="0"/>
                  </a:lnTo>
                  <a:close/>
                </a:path>
              </a:pathLst>
            </a:custGeom>
            <a:blipFill>
              <a:blip r:embed="rId3"/>
              <a:stretch>
                <a:fillRect l="0" t="0" r="0" b="0"/>
              </a:stretch>
            </a:blipFill>
          </p:spPr>
        </p:sp>
      </p:grpSp>
      <p:sp>
        <p:nvSpPr>
          <p:cNvPr name="TextBox 9" id="9"/>
          <p:cNvSpPr txBox="true"/>
          <p:nvPr/>
        </p:nvSpPr>
        <p:spPr>
          <a:xfrm rot="0">
            <a:off x="5426202" y="5094999"/>
            <a:ext cx="7991180" cy="1081411"/>
          </a:xfrm>
          <a:prstGeom prst="rect">
            <a:avLst/>
          </a:prstGeom>
        </p:spPr>
        <p:txBody>
          <a:bodyPr anchor="t" rtlCol="false" tIns="0" lIns="0" bIns="0" rIns="0">
            <a:spAutoFit/>
          </a:bodyPr>
          <a:lstStyle/>
          <a:p>
            <a:pPr algn="ctr">
              <a:lnSpc>
                <a:spcPts val="8119"/>
              </a:lnSpc>
            </a:pPr>
            <a:r>
              <a:rPr lang="en-US" b="true" sz="5799">
                <a:solidFill>
                  <a:srgbClr val="09A9BE"/>
                </a:solidFill>
                <a:latin typeface="Helvetica World Bold"/>
                <a:ea typeface="Helvetica World Bold"/>
                <a:cs typeface="Helvetica World Bold"/>
                <a:sym typeface="Helvetica World Bold"/>
              </a:rPr>
              <a:t>Sobriété et adaptation</a:t>
            </a:r>
          </a:p>
        </p:txBody>
      </p:sp>
      <p:sp>
        <p:nvSpPr>
          <p:cNvPr name="TextBox 10" id="10"/>
          <p:cNvSpPr txBox="true"/>
          <p:nvPr/>
        </p:nvSpPr>
        <p:spPr>
          <a:xfrm rot="0">
            <a:off x="4687001" y="6090685"/>
            <a:ext cx="9469581" cy="680090"/>
          </a:xfrm>
          <a:prstGeom prst="rect">
            <a:avLst/>
          </a:prstGeom>
        </p:spPr>
        <p:txBody>
          <a:bodyPr anchor="t" rtlCol="false" tIns="0" lIns="0" bIns="0" rIns="0">
            <a:spAutoFit/>
          </a:bodyPr>
          <a:lstStyle/>
          <a:p>
            <a:pPr algn="ctr">
              <a:lnSpc>
                <a:spcPts val="5039"/>
              </a:lnSpc>
            </a:pPr>
            <a:r>
              <a:rPr lang="en-US" b="true" sz="3599" i="true" spc="-104">
                <a:solidFill>
                  <a:srgbClr val="6D8886"/>
                </a:solidFill>
                <a:latin typeface="Helvetica World Bold Italics"/>
                <a:ea typeface="Helvetica World Bold Italics"/>
                <a:cs typeface="Helvetica World Bold Italics"/>
                <a:sym typeface="Helvetica World Bold Italics"/>
              </a:rPr>
              <a:t>Deux faces d’une même approche</a:t>
            </a:r>
          </a:p>
        </p:txBody>
      </p:sp>
      <p:sp>
        <p:nvSpPr>
          <p:cNvPr name="TextBox 11" id="11"/>
          <p:cNvSpPr txBox="true"/>
          <p:nvPr/>
        </p:nvSpPr>
        <p:spPr>
          <a:xfrm rot="0">
            <a:off x="17037987" y="9581762"/>
            <a:ext cx="251860" cy="290069"/>
          </a:xfrm>
          <a:prstGeom prst="rect">
            <a:avLst/>
          </a:prstGeom>
        </p:spPr>
        <p:txBody>
          <a:bodyPr anchor="t" rtlCol="false" tIns="0" lIns="0" bIns="0" rIns="0" wrap="none">
            <a:spAutoFit/>
          </a:bodyPr>
          <a:lstStyle/>
          <a:p>
            <a:pPr algn="ctr">
              <a:lnSpc>
                <a:spcPts val="2427"/>
              </a:lnSpc>
              <a:spcBef>
                <a:spcPct val="0"/>
              </a:spcBef>
            </a:pPr>
            <a:r>
              <a:rPr lang="en-US" sz="1733">
                <a:solidFill>
                  <a:srgbClr val="000000"/>
                </a:solidFill>
                <a:latin typeface="Open Sans 1"/>
                <a:ea typeface="Open Sans 1"/>
                <a:cs typeface="Open Sans 1"/>
                <a:sym typeface="Open Sans 1"/>
              </a:rPr>
              <a:t>2</a:t>
            </a:r>
          </a:p>
        </p:txBody>
      </p:sp>
    </p:spTree>
  </p:cSld>
  <p:clrMapOvr>
    <a:masterClrMapping/>
  </p:clrMapOvr>
  <p:transition spd="fast">
    <p:circle/>
  </p:transition>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901762"/>
            <a:chOff x="0" y="0"/>
            <a:chExt cx="18288000" cy="1901762"/>
          </a:xfrm>
        </p:grpSpPr>
        <p:sp>
          <p:nvSpPr>
            <p:cNvPr name="Freeform 3" id="3"/>
            <p:cNvSpPr/>
            <p:nvPr/>
          </p:nvSpPr>
          <p:spPr>
            <a:xfrm flipH="false" flipV="false" rot="0">
              <a:off x="0" y="0"/>
              <a:ext cx="18288000" cy="1901703"/>
            </a:xfrm>
            <a:custGeom>
              <a:avLst/>
              <a:gdLst/>
              <a:ahLst/>
              <a:cxnLst/>
              <a:rect r="r" b="b" t="t" l="l"/>
              <a:pathLst>
                <a:path h="1901703" w="18288000">
                  <a:moveTo>
                    <a:pt x="0" y="0"/>
                  </a:moveTo>
                  <a:lnTo>
                    <a:pt x="0" y="1901703"/>
                  </a:lnTo>
                  <a:lnTo>
                    <a:pt x="18288000" y="1901703"/>
                  </a:lnTo>
                  <a:lnTo>
                    <a:pt x="18288000" y="0"/>
                  </a:lnTo>
                  <a:close/>
                </a:path>
              </a:pathLst>
            </a:custGeom>
            <a:solidFill>
              <a:srgbClr val="B1C9D4"/>
            </a:solidFill>
          </p:spPr>
        </p:sp>
      </p:grpSp>
      <p:grpSp>
        <p:nvGrpSpPr>
          <p:cNvPr name="Group 4" id="4"/>
          <p:cNvGrpSpPr/>
          <p:nvPr/>
        </p:nvGrpSpPr>
        <p:grpSpPr>
          <a:xfrm rot="0">
            <a:off x="7526560" y="7024668"/>
            <a:ext cx="85725" cy="85725"/>
            <a:chOff x="0" y="0"/>
            <a:chExt cx="85725" cy="85725"/>
          </a:xfrm>
        </p:grpSpPr>
        <p:sp>
          <p:nvSpPr>
            <p:cNvPr name="Freeform 5" id="5"/>
            <p:cNvSpPr/>
            <p:nvPr/>
          </p:nvSpPr>
          <p:spPr>
            <a:xfrm flipH="false" flipV="false" rot="0">
              <a:off x="0" y="0"/>
              <a:ext cx="85725" cy="85852"/>
            </a:xfrm>
            <a:custGeom>
              <a:avLst/>
              <a:gdLst/>
              <a:ahLst/>
              <a:cxnLst/>
              <a:rect r="r" b="b" t="t" l="l"/>
              <a:pathLst>
                <a:path h="85852" w="85725">
                  <a:moveTo>
                    <a:pt x="85725" y="42926"/>
                  </a:moveTo>
                  <a:cubicBezTo>
                    <a:pt x="85725" y="48641"/>
                    <a:pt x="84582" y="54102"/>
                    <a:pt x="82423" y="59309"/>
                  </a:cubicBezTo>
                  <a:cubicBezTo>
                    <a:pt x="80264" y="64516"/>
                    <a:pt x="77089" y="69215"/>
                    <a:pt x="73152" y="73279"/>
                  </a:cubicBezTo>
                  <a:cubicBezTo>
                    <a:pt x="69215" y="77343"/>
                    <a:pt x="64516" y="80391"/>
                    <a:pt x="59309" y="82550"/>
                  </a:cubicBezTo>
                  <a:cubicBezTo>
                    <a:pt x="54102" y="84709"/>
                    <a:pt x="48641" y="85852"/>
                    <a:pt x="42926" y="85852"/>
                  </a:cubicBezTo>
                  <a:cubicBezTo>
                    <a:pt x="37211" y="85852"/>
                    <a:pt x="31750" y="84709"/>
                    <a:pt x="26543" y="82550"/>
                  </a:cubicBezTo>
                  <a:cubicBezTo>
                    <a:pt x="21336" y="80391"/>
                    <a:pt x="16510" y="77216"/>
                    <a:pt x="12573" y="73152"/>
                  </a:cubicBezTo>
                  <a:cubicBezTo>
                    <a:pt x="8636" y="69088"/>
                    <a:pt x="5461" y="64516"/>
                    <a:pt x="3302" y="59309"/>
                  </a:cubicBezTo>
                  <a:cubicBezTo>
                    <a:pt x="1143" y="54102"/>
                    <a:pt x="0" y="48514"/>
                    <a:pt x="0" y="42926"/>
                  </a:cubicBezTo>
                  <a:cubicBezTo>
                    <a:pt x="0" y="37338"/>
                    <a:pt x="1143" y="31750"/>
                    <a:pt x="3302" y="26416"/>
                  </a:cubicBezTo>
                  <a:cubicBezTo>
                    <a:pt x="5461" y="21082"/>
                    <a:pt x="8509" y="16510"/>
                    <a:pt x="12573" y="12573"/>
                  </a:cubicBezTo>
                  <a:cubicBezTo>
                    <a:pt x="16637" y="8636"/>
                    <a:pt x="21209" y="5461"/>
                    <a:pt x="26416" y="3302"/>
                  </a:cubicBezTo>
                  <a:cubicBezTo>
                    <a:pt x="31623" y="1143"/>
                    <a:pt x="37211" y="0"/>
                    <a:pt x="42926" y="0"/>
                  </a:cubicBezTo>
                  <a:cubicBezTo>
                    <a:pt x="48641" y="0"/>
                    <a:pt x="54102" y="1143"/>
                    <a:pt x="59309" y="3302"/>
                  </a:cubicBezTo>
                  <a:cubicBezTo>
                    <a:pt x="64516" y="5461"/>
                    <a:pt x="69215" y="8509"/>
                    <a:pt x="73152" y="12573"/>
                  </a:cubicBezTo>
                  <a:cubicBezTo>
                    <a:pt x="77089" y="16637"/>
                    <a:pt x="80264" y="21209"/>
                    <a:pt x="82423" y="26543"/>
                  </a:cubicBezTo>
                  <a:cubicBezTo>
                    <a:pt x="84582" y="31877"/>
                    <a:pt x="85725" y="37211"/>
                    <a:pt x="85725" y="42926"/>
                  </a:cubicBezTo>
                  <a:close/>
                </a:path>
              </a:pathLst>
            </a:custGeom>
            <a:solidFill>
              <a:srgbClr val="000000"/>
            </a:solidFill>
          </p:spPr>
        </p:sp>
      </p:grpSp>
      <p:grpSp>
        <p:nvGrpSpPr>
          <p:cNvPr name="Group 6" id="6"/>
          <p:cNvGrpSpPr/>
          <p:nvPr/>
        </p:nvGrpSpPr>
        <p:grpSpPr>
          <a:xfrm rot="0">
            <a:off x="7526560" y="7834293"/>
            <a:ext cx="85725" cy="85725"/>
            <a:chOff x="0" y="0"/>
            <a:chExt cx="85725" cy="85725"/>
          </a:xfrm>
        </p:grpSpPr>
        <p:sp>
          <p:nvSpPr>
            <p:cNvPr name="Freeform 7" id="7"/>
            <p:cNvSpPr/>
            <p:nvPr/>
          </p:nvSpPr>
          <p:spPr>
            <a:xfrm flipH="false" flipV="false" rot="0">
              <a:off x="0" y="0"/>
              <a:ext cx="85725" cy="85852"/>
            </a:xfrm>
            <a:custGeom>
              <a:avLst/>
              <a:gdLst/>
              <a:ahLst/>
              <a:cxnLst/>
              <a:rect r="r" b="b" t="t" l="l"/>
              <a:pathLst>
                <a:path h="85852" w="85725">
                  <a:moveTo>
                    <a:pt x="85725" y="42926"/>
                  </a:moveTo>
                  <a:cubicBezTo>
                    <a:pt x="85725" y="48641"/>
                    <a:pt x="84582" y="54102"/>
                    <a:pt x="82423" y="59309"/>
                  </a:cubicBezTo>
                  <a:cubicBezTo>
                    <a:pt x="80264" y="64516"/>
                    <a:pt x="77089" y="69215"/>
                    <a:pt x="73152" y="73279"/>
                  </a:cubicBezTo>
                  <a:cubicBezTo>
                    <a:pt x="69215" y="77343"/>
                    <a:pt x="64516" y="80391"/>
                    <a:pt x="59309" y="82550"/>
                  </a:cubicBezTo>
                  <a:cubicBezTo>
                    <a:pt x="54102" y="84709"/>
                    <a:pt x="48641" y="85852"/>
                    <a:pt x="42926" y="85852"/>
                  </a:cubicBezTo>
                  <a:cubicBezTo>
                    <a:pt x="37211" y="85852"/>
                    <a:pt x="31750" y="84709"/>
                    <a:pt x="26543" y="82550"/>
                  </a:cubicBezTo>
                  <a:cubicBezTo>
                    <a:pt x="21336" y="80391"/>
                    <a:pt x="16510" y="77216"/>
                    <a:pt x="12573" y="73152"/>
                  </a:cubicBezTo>
                  <a:cubicBezTo>
                    <a:pt x="8636" y="69088"/>
                    <a:pt x="5461" y="64516"/>
                    <a:pt x="3302" y="59309"/>
                  </a:cubicBezTo>
                  <a:cubicBezTo>
                    <a:pt x="1143" y="54102"/>
                    <a:pt x="0" y="48514"/>
                    <a:pt x="0" y="42926"/>
                  </a:cubicBezTo>
                  <a:cubicBezTo>
                    <a:pt x="0" y="37338"/>
                    <a:pt x="1143" y="31750"/>
                    <a:pt x="3302" y="26416"/>
                  </a:cubicBezTo>
                  <a:cubicBezTo>
                    <a:pt x="5461" y="21082"/>
                    <a:pt x="8509" y="16637"/>
                    <a:pt x="12573" y="12573"/>
                  </a:cubicBezTo>
                  <a:cubicBezTo>
                    <a:pt x="16637" y="8509"/>
                    <a:pt x="21209" y="5461"/>
                    <a:pt x="26416" y="3302"/>
                  </a:cubicBezTo>
                  <a:cubicBezTo>
                    <a:pt x="31623" y="1143"/>
                    <a:pt x="37211" y="0"/>
                    <a:pt x="42926" y="0"/>
                  </a:cubicBezTo>
                  <a:cubicBezTo>
                    <a:pt x="48641" y="0"/>
                    <a:pt x="54102" y="1143"/>
                    <a:pt x="59309" y="3302"/>
                  </a:cubicBezTo>
                  <a:cubicBezTo>
                    <a:pt x="64516" y="5461"/>
                    <a:pt x="69215" y="8509"/>
                    <a:pt x="73152" y="12573"/>
                  </a:cubicBezTo>
                  <a:cubicBezTo>
                    <a:pt x="77089" y="16637"/>
                    <a:pt x="80264" y="21209"/>
                    <a:pt x="82423" y="26543"/>
                  </a:cubicBezTo>
                  <a:cubicBezTo>
                    <a:pt x="84582" y="31877"/>
                    <a:pt x="85725" y="37211"/>
                    <a:pt x="85725" y="42926"/>
                  </a:cubicBezTo>
                  <a:close/>
                </a:path>
              </a:pathLst>
            </a:custGeom>
            <a:solidFill>
              <a:srgbClr val="000000"/>
            </a:solidFill>
          </p:spPr>
        </p:sp>
      </p:grpSp>
      <p:grpSp>
        <p:nvGrpSpPr>
          <p:cNvPr name="Group 8" id="8"/>
          <p:cNvGrpSpPr/>
          <p:nvPr/>
        </p:nvGrpSpPr>
        <p:grpSpPr>
          <a:xfrm rot="0">
            <a:off x="1028700" y="3056687"/>
            <a:ext cx="4495800" cy="6353194"/>
            <a:chOff x="0" y="0"/>
            <a:chExt cx="5994400" cy="8470925"/>
          </a:xfrm>
        </p:grpSpPr>
        <p:sp>
          <p:nvSpPr>
            <p:cNvPr name="Freeform 9" id="9"/>
            <p:cNvSpPr/>
            <p:nvPr/>
          </p:nvSpPr>
          <p:spPr>
            <a:xfrm flipH="false" flipV="false" rot="0">
              <a:off x="0" y="0"/>
              <a:ext cx="5994400" cy="8470900"/>
            </a:xfrm>
            <a:custGeom>
              <a:avLst/>
              <a:gdLst/>
              <a:ahLst/>
              <a:cxnLst/>
              <a:rect r="r" b="b" t="t" l="l"/>
              <a:pathLst>
                <a:path h="8470900" w="5994400">
                  <a:moveTo>
                    <a:pt x="0" y="0"/>
                  </a:moveTo>
                  <a:lnTo>
                    <a:pt x="5994400" y="0"/>
                  </a:lnTo>
                  <a:lnTo>
                    <a:pt x="5994400" y="8470900"/>
                  </a:lnTo>
                  <a:lnTo>
                    <a:pt x="0" y="8470900"/>
                  </a:lnTo>
                  <a:lnTo>
                    <a:pt x="0" y="0"/>
                  </a:lnTo>
                  <a:close/>
                </a:path>
              </a:pathLst>
            </a:custGeom>
            <a:blipFill>
              <a:blip r:embed="rId2"/>
              <a:stretch>
                <a:fillRect l="0" t="0" r="0" b="0"/>
              </a:stretch>
            </a:blipFill>
          </p:spPr>
        </p:sp>
      </p:grpSp>
      <p:sp>
        <p:nvSpPr>
          <p:cNvPr name="TextBox 10" id="10"/>
          <p:cNvSpPr txBox="true"/>
          <p:nvPr/>
        </p:nvSpPr>
        <p:spPr>
          <a:xfrm rot="0">
            <a:off x="7288435" y="6521034"/>
            <a:ext cx="7842104" cy="382133"/>
          </a:xfrm>
          <a:prstGeom prst="rect">
            <a:avLst/>
          </a:prstGeom>
        </p:spPr>
        <p:txBody>
          <a:bodyPr anchor="t" rtlCol="false" tIns="0" lIns="0" bIns="0" rIns="0">
            <a:spAutoFit/>
          </a:bodyPr>
          <a:lstStyle/>
          <a:p>
            <a:pPr algn="l">
              <a:lnSpc>
                <a:spcPts val="3079"/>
              </a:lnSpc>
            </a:pPr>
            <a:r>
              <a:rPr lang="en-US" sz="2199">
                <a:solidFill>
                  <a:srgbClr val="000000"/>
                </a:solidFill>
                <a:latin typeface="Helvetica World"/>
                <a:ea typeface="Helvetica World"/>
                <a:cs typeface="Helvetica World"/>
                <a:sym typeface="Helvetica World"/>
              </a:rPr>
              <a:t>On distingue les reports temporels et spatiaux de vulnérabilité :</a:t>
            </a:r>
          </a:p>
        </p:txBody>
      </p:sp>
      <p:sp>
        <p:nvSpPr>
          <p:cNvPr name="TextBox 11" id="11"/>
          <p:cNvSpPr txBox="true"/>
          <p:nvPr/>
        </p:nvSpPr>
        <p:spPr>
          <a:xfrm rot="0">
            <a:off x="7763351" y="6903206"/>
            <a:ext cx="7510224" cy="1593942"/>
          </a:xfrm>
          <a:prstGeom prst="rect">
            <a:avLst/>
          </a:prstGeom>
        </p:spPr>
        <p:txBody>
          <a:bodyPr anchor="t" rtlCol="false" tIns="0" lIns="0" bIns="0" rIns="0">
            <a:spAutoFit/>
          </a:bodyPr>
          <a:lstStyle/>
          <a:p>
            <a:pPr algn="l">
              <a:lnSpc>
                <a:spcPts val="3075"/>
              </a:lnSpc>
            </a:pPr>
            <a:r>
              <a:rPr lang="en-US" b="true" sz="2199">
                <a:solidFill>
                  <a:srgbClr val="000000"/>
                </a:solidFill>
                <a:latin typeface="Helvetica World Bold"/>
                <a:ea typeface="Helvetica World Bold"/>
                <a:cs typeface="Helvetica World Bold"/>
                <a:sym typeface="Helvetica World Bold"/>
              </a:rPr>
              <a:t>Report temporel</a:t>
            </a:r>
            <a:r>
              <a:rPr lang="en-US" sz="2199">
                <a:solidFill>
                  <a:srgbClr val="000000"/>
                </a:solidFill>
                <a:latin typeface="Helvetica World"/>
                <a:ea typeface="Helvetica World"/>
                <a:cs typeface="Helvetica World"/>
                <a:sym typeface="Helvetica World"/>
              </a:rPr>
              <a:t> : le processus fonctionne aujourd’hui mais bloque l’adaptation ou aggrave la vulnérabilité demain.</a:t>
            </a:r>
          </a:p>
          <a:p>
            <a:pPr algn="l">
              <a:lnSpc>
                <a:spcPts val="3523"/>
              </a:lnSpc>
            </a:pPr>
            <a:r>
              <a:rPr lang="en-US" b="true" sz="2199">
                <a:solidFill>
                  <a:srgbClr val="000000"/>
                </a:solidFill>
                <a:latin typeface="Helvetica World Bold"/>
                <a:ea typeface="Helvetica World Bold"/>
                <a:cs typeface="Helvetica World Bold"/>
                <a:sym typeface="Helvetica World Bold"/>
              </a:rPr>
              <a:t>Report spatial</a:t>
            </a:r>
            <a:r>
              <a:rPr lang="en-US" sz="2199">
                <a:solidFill>
                  <a:srgbClr val="000000"/>
                </a:solidFill>
                <a:latin typeface="Helvetica World"/>
                <a:ea typeface="Helvetica World"/>
                <a:cs typeface="Helvetica World"/>
                <a:sym typeface="Helvetica World"/>
              </a:rPr>
              <a:t> : le processus protège un bâtiment mais</a:t>
            </a:r>
          </a:p>
          <a:p>
            <a:pPr algn="l">
              <a:lnSpc>
                <a:spcPts val="2624"/>
              </a:lnSpc>
            </a:pPr>
            <a:r>
              <a:rPr lang="en-US" sz="2199">
                <a:solidFill>
                  <a:srgbClr val="000000"/>
                </a:solidFill>
                <a:latin typeface="Helvetica World"/>
                <a:ea typeface="Helvetica World"/>
                <a:cs typeface="Helvetica World"/>
                <a:sym typeface="Helvetica World"/>
              </a:rPr>
              <a:t>détériore son environnement.</a:t>
            </a:r>
          </a:p>
        </p:txBody>
      </p:sp>
      <p:sp>
        <p:nvSpPr>
          <p:cNvPr name="TextBox 12" id="12"/>
          <p:cNvSpPr txBox="true"/>
          <p:nvPr/>
        </p:nvSpPr>
        <p:spPr>
          <a:xfrm rot="0">
            <a:off x="370970" y="525761"/>
            <a:ext cx="7434443" cy="1189444"/>
          </a:xfrm>
          <a:prstGeom prst="rect">
            <a:avLst/>
          </a:prstGeom>
        </p:spPr>
        <p:txBody>
          <a:bodyPr anchor="t" rtlCol="false" tIns="0" lIns="0" bIns="0" rIns="0">
            <a:spAutoFit/>
          </a:bodyPr>
          <a:lstStyle/>
          <a:p>
            <a:pPr algn="l">
              <a:lnSpc>
                <a:spcPts val="9256"/>
              </a:lnSpc>
            </a:pPr>
            <a:r>
              <a:rPr lang="en-US" b="true" sz="6612">
                <a:solidFill>
                  <a:srgbClr val="FFFFFF"/>
                </a:solidFill>
                <a:latin typeface="Helvetica World Bold"/>
                <a:ea typeface="Helvetica World Bold"/>
                <a:cs typeface="Helvetica World Bold"/>
                <a:sym typeface="Helvetica World Bold"/>
              </a:rPr>
              <a:t>MALADAPTATION</a:t>
            </a:r>
          </a:p>
        </p:txBody>
      </p:sp>
      <p:sp>
        <p:nvSpPr>
          <p:cNvPr name="TextBox 13" id="13"/>
          <p:cNvSpPr txBox="true"/>
          <p:nvPr/>
        </p:nvSpPr>
        <p:spPr>
          <a:xfrm rot="0">
            <a:off x="7250335" y="3805209"/>
            <a:ext cx="9330271" cy="1942319"/>
          </a:xfrm>
          <a:prstGeom prst="rect">
            <a:avLst/>
          </a:prstGeom>
        </p:spPr>
        <p:txBody>
          <a:bodyPr anchor="t" rtlCol="false" tIns="0" lIns="0" bIns="0" rIns="0">
            <a:spAutoFit/>
          </a:bodyPr>
          <a:lstStyle/>
          <a:p>
            <a:pPr algn="l">
              <a:lnSpc>
                <a:spcPts val="3824"/>
              </a:lnSpc>
            </a:pPr>
            <a:r>
              <a:rPr lang="en-US" sz="2499" i="true">
                <a:solidFill>
                  <a:srgbClr val="000000"/>
                </a:solidFill>
                <a:latin typeface="Helvetica World Italics"/>
                <a:ea typeface="Helvetica World Italics"/>
                <a:cs typeface="Helvetica World Italics"/>
                <a:sym typeface="Helvetica World Italics"/>
              </a:rPr>
              <a:t>« La maladaptation désigne un processus d’adaptation qui résulte directement en un accroissement de la vulnérabilité à la variabilité et au changement climatiques et/ou en une altération des capacités et des opportunités actuelles et futures d’adaptation. » </a:t>
            </a:r>
          </a:p>
        </p:txBody>
      </p:sp>
      <p:sp>
        <p:nvSpPr>
          <p:cNvPr name="TextBox 14" id="14"/>
          <p:cNvSpPr txBox="true"/>
          <p:nvPr/>
        </p:nvSpPr>
        <p:spPr>
          <a:xfrm rot="0">
            <a:off x="17037987" y="9581762"/>
            <a:ext cx="251860" cy="290069"/>
          </a:xfrm>
          <a:prstGeom prst="rect">
            <a:avLst/>
          </a:prstGeom>
        </p:spPr>
        <p:txBody>
          <a:bodyPr anchor="t" rtlCol="false" tIns="0" lIns="0" bIns="0" rIns="0" wrap="none">
            <a:spAutoFit/>
          </a:bodyPr>
          <a:lstStyle/>
          <a:p>
            <a:pPr algn="ctr">
              <a:lnSpc>
                <a:spcPts val="2427"/>
              </a:lnSpc>
              <a:spcBef>
                <a:spcPct val="0"/>
              </a:spcBef>
            </a:pPr>
            <a:r>
              <a:rPr lang="en-US" sz="1733">
                <a:solidFill>
                  <a:srgbClr val="000000"/>
                </a:solidFill>
                <a:latin typeface="Open Sans 1"/>
                <a:ea typeface="Open Sans 1"/>
                <a:cs typeface="Open Sans 1"/>
                <a:sym typeface="Open Sans 1"/>
              </a:rPr>
              <a:t>20</a:t>
            </a:r>
          </a:p>
        </p:txBody>
      </p:sp>
    </p:spTree>
  </p:cSld>
  <p:clrMapOvr>
    <a:masterClrMapping/>
  </p:clrMapOvr>
  <p:transition spd="fast">
    <p:fade/>
  </p:transition>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901762"/>
            <a:chOff x="0" y="0"/>
            <a:chExt cx="18288000" cy="1901762"/>
          </a:xfrm>
        </p:grpSpPr>
        <p:sp>
          <p:nvSpPr>
            <p:cNvPr name="Freeform 3" id="3"/>
            <p:cNvSpPr/>
            <p:nvPr/>
          </p:nvSpPr>
          <p:spPr>
            <a:xfrm flipH="false" flipV="false" rot="0">
              <a:off x="0" y="0"/>
              <a:ext cx="18288000" cy="1901703"/>
            </a:xfrm>
            <a:custGeom>
              <a:avLst/>
              <a:gdLst/>
              <a:ahLst/>
              <a:cxnLst/>
              <a:rect r="r" b="b" t="t" l="l"/>
              <a:pathLst>
                <a:path h="1901703" w="18288000">
                  <a:moveTo>
                    <a:pt x="0" y="0"/>
                  </a:moveTo>
                  <a:lnTo>
                    <a:pt x="0" y="1901703"/>
                  </a:lnTo>
                  <a:lnTo>
                    <a:pt x="18288000" y="1901703"/>
                  </a:lnTo>
                  <a:lnTo>
                    <a:pt x="18288000" y="0"/>
                  </a:lnTo>
                  <a:close/>
                </a:path>
              </a:pathLst>
            </a:custGeom>
            <a:solidFill>
              <a:srgbClr val="B1C9D4"/>
            </a:solidFill>
          </p:spPr>
        </p:sp>
      </p:grpSp>
      <p:grpSp>
        <p:nvGrpSpPr>
          <p:cNvPr name="Group 4" id="4"/>
          <p:cNvGrpSpPr/>
          <p:nvPr/>
        </p:nvGrpSpPr>
        <p:grpSpPr>
          <a:xfrm rot="0">
            <a:off x="1315926" y="3086100"/>
            <a:ext cx="4791056" cy="6172200"/>
            <a:chOff x="0" y="0"/>
            <a:chExt cx="6388075" cy="8229600"/>
          </a:xfrm>
        </p:grpSpPr>
        <p:sp>
          <p:nvSpPr>
            <p:cNvPr name="Freeform 5" id="5"/>
            <p:cNvSpPr/>
            <p:nvPr/>
          </p:nvSpPr>
          <p:spPr>
            <a:xfrm flipH="false" flipV="false" rot="0">
              <a:off x="0" y="0"/>
              <a:ext cx="6388100" cy="8229600"/>
            </a:xfrm>
            <a:custGeom>
              <a:avLst/>
              <a:gdLst/>
              <a:ahLst/>
              <a:cxnLst/>
              <a:rect r="r" b="b" t="t" l="l"/>
              <a:pathLst>
                <a:path h="8229600" w="6388100">
                  <a:moveTo>
                    <a:pt x="0" y="0"/>
                  </a:moveTo>
                  <a:lnTo>
                    <a:pt x="6388100" y="0"/>
                  </a:lnTo>
                  <a:lnTo>
                    <a:pt x="6388100" y="8229600"/>
                  </a:lnTo>
                  <a:lnTo>
                    <a:pt x="0" y="8229600"/>
                  </a:lnTo>
                  <a:lnTo>
                    <a:pt x="0" y="0"/>
                  </a:lnTo>
                  <a:close/>
                </a:path>
              </a:pathLst>
            </a:custGeom>
            <a:blipFill>
              <a:blip r:embed="rId2"/>
              <a:stretch>
                <a:fillRect l="0" t="0" r="0" b="0"/>
              </a:stretch>
            </a:blipFill>
          </p:spPr>
        </p:sp>
      </p:grpSp>
      <p:grpSp>
        <p:nvGrpSpPr>
          <p:cNvPr name="Group 6" id="6"/>
          <p:cNvGrpSpPr/>
          <p:nvPr/>
        </p:nvGrpSpPr>
        <p:grpSpPr>
          <a:xfrm rot="0">
            <a:off x="15021058" y="2079555"/>
            <a:ext cx="3162300" cy="4095750"/>
            <a:chOff x="0" y="0"/>
            <a:chExt cx="4216400" cy="5461000"/>
          </a:xfrm>
        </p:grpSpPr>
        <p:sp>
          <p:nvSpPr>
            <p:cNvPr name="Freeform 7" id="7"/>
            <p:cNvSpPr/>
            <p:nvPr/>
          </p:nvSpPr>
          <p:spPr>
            <a:xfrm flipH="false" flipV="false" rot="0">
              <a:off x="0" y="0"/>
              <a:ext cx="4216400" cy="5461000"/>
            </a:xfrm>
            <a:custGeom>
              <a:avLst/>
              <a:gdLst/>
              <a:ahLst/>
              <a:cxnLst/>
              <a:rect r="r" b="b" t="t" l="l"/>
              <a:pathLst>
                <a:path h="5461000" w="4216400">
                  <a:moveTo>
                    <a:pt x="0" y="0"/>
                  </a:moveTo>
                  <a:lnTo>
                    <a:pt x="4216400" y="0"/>
                  </a:lnTo>
                  <a:lnTo>
                    <a:pt x="4216400" y="5461000"/>
                  </a:lnTo>
                  <a:lnTo>
                    <a:pt x="0" y="5461000"/>
                  </a:lnTo>
                  <a:lnTo>
                    <a:pt x="0" y="0"/>
                  </a:lnTo>
                  <a:close/>
                </a:path>
              </a:pathLst>
            </a:custGeom>
            <a:blipFill>
              <a:blip r:embed="rId3"/>
              <a:stretch>
                <a:fillRect l="0" t="0" r="0" b="0"/>
              </a:stretch>
            </a:blipFill>
          </p:spPr>
        </p:sp>
      </p:grpSp>
      <p:grpSp>
        <p:nvGrpSpPr>
          <p:cNvPr name="Group 8" id="8"/>
          <p:cNvGrpSpPr/>
          <p:nvPr/>
        </p:nvGrpSpPr>
        <p:grpSpPr>
          <a:xfrm rot="0">
            <a:off x="6360900" y="5707685"/>
            <a:ext cx="8658206" cy="3552806"/>
            <a:chOff x="0" y="0"/>
            <a:chExt cx="11544275" cy="4737075"/>
          </a:xfrm>
        </p:grpSpPr>
        <p:sp>
          <p:nvSpPr>
            <p:cNvPr name="Freeform 9" id="9"/>
            <p:cNvSpPr/>
            <p:nvPr/>
          </p:nvSpPr>
          <p:spPr>
            <a:xfrm flipH="false" flipV="false" rot="0">
              <a:off x="0" y="0"/>
              <a:ext cx="11544300" cy="4737100"/>
            </a:xfrm>
            <a:custGeom>
              <a:avLst/>
              <a:gdLst/>
              <a:ahLst/>
              <a:cxnLst/>
              <a:rect r="r" b="b" t="t" l="l"/>
              <a:pathLst>
                <a:path h="4737100" w="11544300">
                  <a:moveTo>
                    <a:pt x="0" y="0"/>
                  </a:moveTo>
                  <a:lnTo>
                    <a:pt x="11544300" y="0"/>
                  </a:lnTo>
                  <a:lnTo>
                    <a:pt x="11544300" y="4737100"/>
                  </a:lnTo>
                  <a:lnTo>
                    <a:pt x="0" y="4737100"/>
                  </a:lnTo>
                  <a:lnTo>
                    <a:pt x="0" y="0"/>
                  </a:lnTo>
                  <a:close/>
                </a:path>
              </a:pathLst>
            </a:custGeom>
            <a:blipFill>
              <a:blip r:embed="rId4"/>
              <a:stretch>
                <a:fillRect l="0" t="0" r="0" b="0"/>
              </a:stretch>
            </a:blipFill>
          </p:spPr>
        </p:sp>
      </p:grpSp>
      <p:sp>
        <p:nvSpPr>
          <p:cNvPr name="TextBox 10" id="10"/>
          <p:cNvSpPr txBox="true"/>
          <p:nvPr/>
        </p:nvSpPr>
        <p:spPr>
          <a:xfrm rot="0">
            <a:off x="370970" y="525761"/>
            <a:ext cx="7434443" cy="1189444"/>
          </a:xfrm>
          <a:prstGeom prst="rect">
            <a:avLst/>
          </a:prstGeom>
        </p:spPr>
        <p:txBody>
          <a:bodyPr anchor="t" rtlCol="false" tIns="0" lIns="0" bIns="0" rIns="0">
            <a:spAutoFit/>
          </a:bodyPr>
          <a:lstStyle/>
          <a:p>
            <a:pPr algn="l">
              <a:lnSpc>
                <a:spcPts val="9256"/>
              </a:lnSpc>
            </a:pPr>
            <a:r>
              <a:rPr lang="en-US" b="true" sz="6612">
                <a:solidFill>
                  <a:srgbClr val="FFFFFF"/>
                </a:solidFill>
                <a:latin typeface="Helvetica World Bold"/>
                <a:ea typeface="Helvetica World Bold"/>
                <a:cs typeface="Helvetica World Bold"/>
                <a:sym typeface="Helvetica World Bold"/>
              </a:rPr>
              <a:t>MALADAPTATION</a:t>
            </a:r>
          </a:p>
        </p:txBody>
      </p:sp>
      <p:sp>
        <p:nvSpPr>
          <p:cNvPr name="TextBox 11" id="11"/>
          <p:cNvSpPr txBox="true"/>
          <p:nvPr/>
        </p:nvSpPr>
        <p:spPr>
          <a:xfrm rot="0">
            <a:off x="210760" y="9653988"/>
            <a:ext cx="472888" cy="171079"/>
          </a:xfrm>
          <a:prstGeom prst="rect">
            <a:avLst/>
          </a:prstGeom>
        </p:spPr>
        <p:txBody>
          <a:bodyPr anchor="t" rtlCol="false" tIns="0" lIns="0" bIns="0" rIns="0">
            <a:spAutoFit/>
          </a:bodyPr>
          <a:lstStyle/>
          <a:p>
            <a:pPr algn="l">
              <a:lnSpc>
                <a:spcPts val="1399"/>
              </a:lnSpc>
            </a:pPr>
            <a:r>
              <a:rPr lang="en-US" sz="999">
                <a:solidFill>
                  <a:srgbClr val="000000"/>
                </a:solidFill>
                <a:latin typeface="Helvetica World"/>
                <a:ea typeface="Helvetica World"/>
                <a:cs typeface="Helvetica World"/>
                <a:sym typeface="Helvetica World"/>
              </a:rPr>
              <a:t>So</a:t>
            </a:r>
            <a:r>
              <a:rPr lang="en-US" sz="999">
                <a:solidFill>
                  <a:srgbClr val="000000"/>
                </a:solidFill>
                <a:latin typeface="Helvetica World"/>
                <a:ea typeface="Helvetica World"/>
                <a:cs typeface="Helvetica World"/>
                <a:sym typeface="Helvetica World"/>
                <a:hlinkClick r:id="rId5" tooltip="https://iopscience.iop.org/article/10.1088/1748-9326/ab6a24"/>
              </a:rPr>
              <a:t>urces</a:t>
            </a:r>
          </a:p>
        </p:txBody>
      </p:sp>
      <p:sp>
        <p:nvSpPr>
          <p:cNvPr name="TextBox 12" id="12"/>
          <p:cNvSpPr txBox="true"/>
          <p:nvPr/>
        </p:nvSpPr>
        <p:spPr>
          <a:xfrm rot="0">
            <a:off x="426568" y="9825438"/>
            <a:ext cx="10759017" cy="323855"/>
          </a:xfrm>
          <a:prstGeom prst="rect">
            <a:avLst/>
          </a:prstGeom>
        </p:spPr>
        <p:txBody>
          <a:bodyPr anchor="t" rtlCol="false" tIns="0" lIns="0" bIns="0" rIns="0">
            <a:spAutoFit/>
          </a:bodyPr>
          <a:lstStyle/>
          <a:p>
            <a:pPr algn="l" marL="215846" indent="-107923" lvl="1">
              <a:lnSpc>
                <a:spcPts val="1349"/>
              </a:lnSpc>
              <a:buFont typeface="Arial"/>
              <a:buChar char="•"/>
            </a:pPr>
            <a:r>
              <a:rPr lang="en-US" sz="999" u="sng">
                <a:solidFill>
                  <a:srgbClr val="000000"/>
                </a:solidFill>
                <a:latin typeface="Helvetica World"/>
                <a:ea typeface="Helvetica World"/>
                <a:cs typeface="Helvetica World"/>
                <a:sym typeface="Helvetica World"/>
                <a:hlinkClick r:id="rId6" tooltip="https://iopscience.iop.org/article/10.1088/1748-9326/ab6a24"/>
              </a:rPr>
              <a:t>Early adaptation to heat waves and future reduction of air-conditioning energy use in Paris</a:t>
            </a:r>
            <a:r>
              <a:rPr lang="en-US" sz="999" u="sng">
                <a:solidFill>
                  <a:srgbClr val="000000"/>
                </a:solidFill>
                <a:latin typeface="Helvetica World"/>
                <a:ea typeface="Helvetica World"/>
                <a:cs typeface="Helvetica World"/>
                <a:sym typeface="Helvetica World"/>
              </a:rPr>
              <a:t>,</a:t>
            </a:r>
            <a:r>
              <a:rPr lang="en-US" sz="999">
                <a:solidFill>
                  <a:srgbClr val="000000"/>
                </a:solidFill>
                <a:latin typeface="Helvetica World"/>
                <a:ea typeface="Helvetica World"/>
                <a:cs typeface="Helvetica World"/>
                <a:sym typeface="Helvetica World"/>
              </a:rPr>
              <a:t> Vincent Viguié et al 2020 Environ. Res. Lett. 15 075006, DOI 10.1088/1748-9326/ab6a24</a:t>
            </a:r>
          </a:p>
          <a:p>
            <a:pPr algn="l" marL="215846" indent="-107923" lvl="1">
              <a:lnSpc>
                <a:spcPts val="1349"/>
              </a:lnSpc>
              <a:buFont typeface="Arial"/>
              <a:buChar char="•"/>
            </a:pPr>
            <a:r>
              <a:rPr lang="en-US" sz="999">
                <a:solidFill>
                  <a:srgbClr val="000000"/>
                </a:solidFill>
                <a:latin typeface="Helvetica World"/>
                <a:ea typeface="Helvetica World"/>
                <a:cs typeface="Helvetica World"/>
                <a:sym typeface="Helvetica World"/>
              </a:rPr>
              <a:t>ggg</a:t>
            </a:r>
          </a:p>
        </p:txBody>
      </p:sp>
      <p:grpSp>
        <p:nvGrpSpPr>
          <p:cNvPr name="Group 13" id="13"/>
          <p:cNvGrpSpPr/>
          <p:nvPr/>
        </p:nvGrpSpPr>
        <p:grpSpPr>
          <a:xfrm rot="0">
            <a:off x="6910214" y="2372666"/>
            <a:ext cx="2487687" cy="2487687"/>
            <a:chOff x="0" y="0"/>
            <a:chExt cx="812800" cy="812800"/>
          </a:xfrm>
        </p:grpSpPr>
        <p:sp>
          <p:nvSpPr>
            <p:cNvPr name="Freeform 14" id="1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1C9D4"/>
            </a:solidFill>
          </p:spPr>
        </p:sp>
        <p:sp>
          <p:nvSpPr>
            <p:cNvPr name="TextBox 15" id="15"/>
            <p:cNvSpPr txBox="true"/>
            <p:nvPr/>
          </p:nvSpPr>
          <p:spPr>
            <a:xfrm>
              <a:off x="76200" y="38100"/>
              <a:ext cx="660400" cy="698500"/>
            </a:xfrm>
            <a:prstGeom prst="rect">
              <a:avLst/>
            </a:prstGeom>
          </p:spPr>
          <p:txBody>
            <a:bodyPr anchor="ctr" rtlCol="false" tIns="50800" lIns="50800" bIns="50800" rIns="50800"/>
            <a:lstStyle/>
            <a:p>
              <a:pPr algn="ctr">
                <a:lnSpc>
                  <a:spcPts val="2239"/>
                </a:lnSpc>
              </a:pPr>
            </a:p>
          </p:txBody>
        </p:sp>
      </p:grpSp>
      <p:sp>
        <p:nvSpPr>
          <p:cNvPr name="TextBox 16" id="16"/>
          <p:cNvSpPr txBox="true"/>
          <p:nvPr/>
        </p:nvSpPr>
        <p:spPr>
          <a:xfrm rot="0">
            <a:off x="7235440" y="2374590"/>
            <a:ext cx="1837234" cy="1052026"/>
          </a:xfrm>
          <a:prstGeom prst="rect">
            <a:avLst/>
          </a:prstGeom>
        </p:spPr>
        <p:txBody>
          <a:bodyPr anchor="t" rtlCol="false" tIns="0" lIns="0" bIns="0" rIns="0">
            <a:spAutoFit/>
          </a:bodyPr>
          <a:lstStyle/>
          <a:p>
            <a:pPr algn="ctr">
              <a:lnSpc>
                <a:spcPts val="7951"/>
              </a:lnSpc>
            </a:pPr>
            <a:r>
              <a:rPr lang="en-US" b="true" sz="5679">
                <a:solidFill>
                  <a:srgbClr val="FFFFFF"/>
                </a:solidFill>
                <a:latin typeface="Helvetica World Bold"/>
                <a:ea typeface="Helvetica World Bold"/>
                <a:cs typeface="Helvetica World Bold"/>
                <a:sym typeface="Helvetica World Bold"/>
              </a:rPr>
              <a:t>5</a:t>
            </a:r>
            <a:r>
              <a:rPr lang="en-US" b="true" sz="5679">
                <a:solidFill>
                  <a:srgbClr val="FFFFFF"/>
                </a:solidFill>
                <a:latin typeface="Helvetica World Bold"/>
                <a:ea typeface="Helvetica World Bold"/>
                <a:cs typeface="Helvetica World Bold"/>
                <a:sym typeface="Helvetica World Bold"/>
              </a:rPr>
              <a:t>%</a:t>
            </a:r>
          </a:p>
        </p:txBody>
      </p:sp>
      <p:sp>
        <p:nvSpPr>
          <p:cNvPr name="TextBox 17" id="17"/>
          <p:cNvSpPr txBox="true"/>
          <p:nvPr/>
        </p:nvSpPr>
        <p:spPr>
          <a:xfrm rot="0">
            <a:off x="6985476" y="3422429"/>
            <a:ext cx="2337163" cy="1074408"/>
          </a:xfrm>
          <a:prstGeom prst="rect">
            <a:avLst/>
          </a:prstGeom>
        </p:spPr>
        <p:txBody>
          <a:bodyPr anchor="t" rtlCol="false" tIns="0" lIns="0" bIns="0" rIns="0">
            <a:spAutoFit/>
          </a:bodyPr>
          <a:lstStyle/>
          <a:p>
            <a:pPr algn="ctr">
              <a:lnSpc>
                <a:spcPts val="2898"/>
              </a:lnSpc>
              <a:spcBef>
                <a:spcPct val="0"/>
              </a:spcBef>
            </a:pPr>
            <a:r>
              <a:rPr lang="en-US" sz="2115">
                <a:solidFill>
                  <a:srgbClr val="000000"/>
                </a:solidFill>
                <a:latin typeface="Helvetica World"/>
                <a:ea typeface="Helvetica World"/>
                <a:cs typeface="Helvetica World"/>
                <a:sym typeface="Helvetica World"/>
              </a:rPr>
              <a:t>des</a:t>
            </a:r>
            <a:r>
              <a:rPr lang="en-US" sz="2115">
                <a:solidFill>
                  <a:srgbClr val="000000"/>
                </a:solidFill>
                <a:latin typeface="Helvetica World"/>
                <a:ea typeface="Helvetica World"/>
                <a:cs typeface="Helvetica World"/>
                <a:sym typeface="Helvetica World"/>
              </a:rPr>
              <a:t> émissions du</a:t>
            </a:r>
          </a:p>
          <a:p>
            <a:pPr algn="ctr">
              <a:lnSpc>
                <a:spcPts val="2898"/>
              </a:lnSpc>
              <a:spcBef>
                <a:spcPct val="0"/>
              </a:spcBef>
            </a:pPr>
            <a:r>
              <a:rPr lang="en-US" sz="2115">
                <a:solidFill>
                  <a:srgbClr val="000000"/>
                </a:solidFill>
                <a:latin typeface="Helvetica World"/>
                <a:ea typeface="Helvetica World"/>
                <a:cs typeface="Helvetica World"/>
                <a:sym typeface="Helvetica World"/>
              </a:rPr>
              <a:t>secteur du bâtiment</a:t>
            </a:r>
          </a:p>
          <a:p>
            <a:pPr algn="ctr">
              <a:lnSpc>
                <a:spcPts val="2898"/>
              </a:lnSpc>
              <a:spcBef>
                <a:spcPct val="0"/>
              </a:spcBef>
            </a:pPr>
            <a:r>
              <a:rPr lang="en-US" sz="2115">
                <a:solidFill>
                  <a:srgbClr val="000000"/>
                </a:solidFill>
                <a:latin typeface="Helvetica World"/>
                <a:ea typeface="Helvetica World"/>
                <a:cs typeface="Helvetica World"/>
                <a:sym typeface="Helvetica World"/>
              </a:rPr>
              <a:t>(rési+tertiaire)</a:t>
            </a:r>
          </a:p>
        </p:txBody>
      </p:sp>
      <p:grpSp>
        <p:nvGrpSpPr>
          <p:cNvPr name="Group 18" id="18"/>
          <p:cNvGrpSpPr/>
          <p:nvPr/>
        </p:nvGrpSpPr>
        <p:grpSpPr>
          <a:xfrm rot="0">
            <a:off x="9753963" y="2216686"/>
            <a:ext cx="2643667" cy="2643667"/>
            <a:chOff x="0" y="0"/>
            <a:chExt cx="812800" cy="812800"/>
          </a:xfrm>
        </p:grpSpPr>
        <p:sp>
          <p:nvSpPr>
            <p:cNvPr name="Freeform 19" id="1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39CAF"/>
            </a:solidFill>
          </p:spPr>
        </p:sp>
        <p:sp>
          <p:nvSpPr>
            <p:cNvPr name="TextBox 20" id="20"/>
            <p:cNvSpPr txBox="true"/>
            <p:nvPr/>
          </p:nvSpPr>
          <p:spPr>
            <a:xfrm>
              <a:off x="76200" y="38100"/>
              <a:ext cx="660400" cy="698500"/>
            </a:xfrm>
            <a:prstGeom prst="rect">
              <a:avLst/>
            </a:prstGeom>
          </p:spPr>
          <p:txBody>
            <a:bodyPr anchor="ctr" rtlCol="false" tIns="50800" lIns="50800" bIns="50800" rIns="50800"/>
            <a:lstStyle/>
            <a:p>
              <a:pPr algn="ctr">
                <a:lnSpc>
                  <a:spcPts val="2239"/>
                </a:lnSpc>
              </a:pPr>
            </a:p>
          </p:txBody>
        </p:sp>
      </p:grpSp>
      <p:sp>
        <p:nvSpPr>
          <p:cNvPr name="TextBox 21" id="21"/>
          <p:cNvSpPr txBox="true"/>
          <p:nvPr/>
        </p:nvSpPr>
        <p:spPr>
          <a:xfrm rot="0">
            <a:off x="10099581" y="2216372"/>
            <a:ext cx="1952431" cy="1120347"/>
          </a:xfrm>
          <a:prstGeom prst="rect">
            <a:avLst/>
          </a:prstGeom>
        </p:spPr>
        <p:txBody>
          <a:bodyPr anchor="t" rtlCol="false" tIns="0" lIns="0" bIns="0" rIns="0">
            <a:spAutoFit/>
          </a:bodyPr>
          <a:lstStyle/>
          <a:p>
            <a:pPr algn="ctr">
              <a:lnSpc>
                <a:spcPts val="8449"/>
              </a:lnSpc>
            </a:pPr>
            <a:r>
              <a:rPr lang="en-US" b="true" sz="6035">
                <a:solidFill>
                  <a:srgbClr val="FFFFFF"/>
                </a:solidFill>
                <a:latin typeface="Helvetica World Bold"/>
                <a:ea typeface="Helvetica World Bold"/>
                <a:cs typeface="Helvetica World Bold"/>
                <a:sym typeface="Helvetica World Bold"/>
              </a:rPr>
              <a:t>+</a:t>
            </a:r>
            <a:r>
              <a:rPr lang="en-US" b="true" sz="6035">
                <a:solidFill>
                  <a:srgbClr val="FFFFFF"/>
                </a:solidFill>
                <a:latin typeface="Helvetica World Bold"/>
                <a:ea typeface="Helvetica World Bold"/>
                <a:cs typeface="Helvetica World Bold"/>
                <a:sym typeface="Helvetica World Bold"/>
              </a:rPr>
              <a:t>2°C</a:t>
            </a:r>
          </a:p>
        </p:txBody>
      </p:sp>
      <p:sp>
        <p:nvSpPr>
          <p:cNvPr name="TextBox 22" id="22"/>
          <p:cNvSpPr txBox="true"/>
          <p:nvPr/>
        </p:nvSpPr>
        <p:spPr>
          <a:xfrm rot="0">
            <a:off x="9859573" y="3363234"/>
            <a:ext cx="2432447" cy="913638"/>
          </a:xfrm>
          <a:prstGeom prst="rect">
            <a:avLst/>
          </a:prstGeom>
        </p:spPr>
        <p:txBody>
          <a:bodyPr anchor="t" rtlCol="false" tIns="0" lIns="0" bIns="0" rIns="0">
            <a:spAutoFit/>
          </a:bodyPr>
          <a:lstStyle/>
          <a:p>
            <a:pPr algn="ctr">
              <a:lnSpc>
                <a:spcPts val="2466"/>
              </a:lnSpc>
              <a:spcBef>
                <a:spcPct val="0"/>
              </a:spcBef>
            </a:pPr>
            <a:r>
              <a:rPr lang="en-US" sz="1800">
                <a:solidFill>
                  <a:srgbClr val="000000"/>
                </a:solidFill>
                <a:latin typeface="Helvetica World"/>
                <a:ea typeface="Helvetica World"/>
                <a:cs typeface="Helvetica World"/>
                <a:sym typeface="Helvetica World"/>
              </a:rPr>
              <a:t>dans les r</a:t>
            </a:r>
            <a:r>
              <a:rPr lang="en-US" sz="1800">
                <a:solidFill>
                  <a:srgbClr val="000000"/>
                </a:solidFill>
                <a:latin typeface="Helvetica World"/>
                <a:ea typeface="Helvetica World"/>
                <a:cs typeface="Helvetica World"/>
                <a:sym typeface="Helvetica World"/>
              </a:rPr>
              <a:t>ues de Paris si</a:t>
            </a:r>
          </a:p>
          <a:p>
            <a:pPr algn="ctr">
              <a:lnSpc>
                <a:spcPts val="2466"/>
              </a:lnSpc>
              <a:spcBef>
                <a:spcPct val="0"/>
              </a:spcBef>
            </a:pPr>
            <a:r>
              <a:rPr lang="en-US" sz="1800">
                <a:solidFill>
                  <a:srgbClr val="000000"/>
                </a:solidFill>
                <a:latin typeface="Helvetica World"/>
                <a:ea typeface="Helvetica World"/>
                <a:cs typeface="Helvetica World"/>
                <a:sym typeface="Helvetica World"/>
              </a:rPr>
              <a:t>massification de la</a:t>
            </a:r>
          </a:p>
          <a:p>
            <a:pPr algn="ctr">
              <a:lnSpc>
                <a:spcPts val="2466"/>
              </a:lnSpc>
              <a:spcBef>
                <a:spcPct val="0"/>
              </a:spcBef>
            </a:pPr>
            <a:r>
              <a:rPr lang="en-US" sz="1800">
                <a:solidFill>
                  <a:srgbClr val="000000"/>
                </a:solidFill>
                <a:latin typeface="Helvetica World"/>
                <a:ea typeface="Helvetica World"/>
                <a:cs typeface="Helvetica World"/>
                <a:sym typeface="Helvetica World"/>
              </a:rPr>
              <a:t>climatisation</a:t>
            </a:r>
          </a:p>
        </p:txBody>
      </p:sp>
      <p:sp>
        <p:nvSpPr>
          <p:cNvPr name="TextBox 23" id="23"/>
          <p:cNvSpPr txBox="true"/>
          <p:nvPr/>
        </p:nvSpPr>
        <p:spPr>
          <a:xfrm rot="0">
            <a:off x="17037987" y="9581762"/>
            <a:ext cx="251860" cy="290069"/>
          </a:xfrm>
          <a:prstGeom prst="rect">
            <a:avLst/>
          </a:prstGeom>
        </p:spPr>
        <p:txBody>
          <a:bodyPr anchor="t" rtlCol="false" tIns="0" lIns="0" bIns="0" rIns="0" wrap="none">
            <a:spAutoFit/>
          </a:bodyPr>
          <a:lstStyle/>
          <a:p>
            <a:pPr algn="ctr">
              <a:lnSpc>
                <a:spcPts val="2427"/>
              </a:lnSpc>
              <a:spcBef>
                <a:spcPct val="0"/>
              </a:spcBef>
            </a:pPr>
            <a:r>
              <a:rPr lang="en-US" sz="1733">
                <a:solidFill>
                  <a:srgbClr val="000000"/>
                </a:solidFill>
                <a:latin typeface="Open Sans 1"/>
                <a:ea typeface="Open Sans 1"/>
                <a:cs typeface="Open Sans 1"/>
                <a:sym typeface="Open Sans 1"/>
              </a:rPr>
              <a:t>21</a:t>
            </a:r>
          </a:p>
        </p:txBody>
      </p:sp>
    </p:spTree>
  </p:cSld>
  <p:clrMapOvr>
    <a:masterClrMapping/>
  </p:clrMapOvr>
  <p:transition spd="fast">
    <p:fade/>
  </p:transition>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36668" y="239963"/>
            <a:ext cx="17799558" cy="9801273"/>
            <a:chOff x="0" y="0"/>
            <a:chExt cx="23732744" cy="13068364"/>
          </a:xfrm>
        </p:grpSpPr>
        <p:sp>
          <p:nvSpPr>
            <p:cNvPr name="Freeform 3" id="3"/>
            <p:cNvSpPr/>
            <p:nvPr/>
          </p:nvSpPr>
          <p:spPr>
            <a:xfrm flipH="false" flipV="false" rot="0">
              <a:off x="0" y="0"/>
              <a:ext cx="23732744" cy="13068300"/>
            </a:xfrm>
            <a:custGeom>
              <a:avLst/>
              <a:gdLst/>
              <a:ahLst/>
              <a:cxnLst/>
              <a:rect r="r" b="b" t="t" l="l"/>
              <a:pathLst>
                <a:path h="13068300" w="23732744">
                  <a:moveTo>
                    <a:pt x="0" y="0"/>
                  </a:moveTo>
                  <a:lnTo>
                    <a:pt x="23732744" y="0"/>
                  </a:lnTo>
                  <a:lnTo>
                    <a:pt x="23732744" y="13068300"/>
                  </a:lnTo>
                  <a:lnTo>
                    <a:pt x="0" y="13068300"/>
                  </a:lnTo>
                  <a:lnTo>
                    <a:pt x="0" y="0"/>
                  </a:lnTo>
                  <a:close/>
                </a:path>
              </a:pathLst>
            </a:custGeom>
            <a:blipFill>
              <a:blip r:embed="rId2"/>
              <a:stretch>
                <a:fillRect l="0" t="-35" r="-19" b="-19"/>
              </a:stretch>
            </a:blipFill>
          </p:spPr>
        </p:sp>
      </p:grpSp>
      <p:sp>
        <p:nvSpPr>
          <p:cNvPr name="Freeform 4" id="4"/>
          <p:cNvSpPr/>
          <p:nvPr/>
        </p:nvSpPr>
        <p:spPr>
          <a:xfrm flipH="false" flipV="false" rot="0">
            <a:off x="-63503" y="4122363"/>
            <a:ext cx="724843" cy="1322689"/>
          </a:xfrm>
          <a:custGeom>
            <a:avLst/>
            <a:gdLst/>
            <a:ahLst/>
            <a:cxnLst/>
            <a:rect r="r" b="b" t="t" l="l"/>
            <a:pathLst>
              <a:path h="1322689" w="724843">
                <a:moveTo>
                  <a:pt x="0" y="0"/>
                </a:moveTo>
                <a:lnTo>
                  <a:pt x="724843" y="0"/>
                </a:lnTo>
                <a:lnTo>
                  <a:pt x="724843" y="1322689"/>
                </a:lnTo>
                <a:lnTo>
                  <a:pt x="0" y="132268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5" id="5"/>
          <p:cNvSpPr txBox="true"/>
          <p:nvPr/>
        </p:nvSpPr>
        <p:spPr>
          <a:xfrm rot="0">
            <a:off x="2376488" y="1489158"/>
            <a:ext cx="14158474" cy="7659462"/>
          </a:xfrm>
          <a:prstGeom prst="rect">
            <a:avLst/>
          </a:prstGeom>
        </p:spPr>
        <p:txBody>
          <a:bodyPr anchor="t" rtlCol="false" tIns="0" lIns="0" bIns="0" rIns="0">
            <a:spAutoFit/>
          </a:bodyPr>
          <a:lstStyle/>
          <a:p>
            <a:pPr algn="ctr">
              <a:lnSpc>
                <a:spcPts val="12071"/>
              </a:lnSpc>
            </a:pPr>
            <a:r>
              <a:rPr lang="en-US" b="true" sz="7999">
                <a:solidFill>
                  <a:srgbClr val="09A9BE"/>
                </a:solidFill>
                <a:latin typeface="Helvetica World Bold"/>
                <a:ea typeface="Helvetica World Bold"/>
                <a:cs typeface="Helvetica World Bold"/>
                <a:sym typeface="Helvetica World Bold"/>
              </a:rPr>
              <a:t>LA SOBRIÉTÉ REND L’ADAPTATION POSSIBLE ; L’ADAPTATION DONNE UNE FINALITÉ CONCRÈTE À LA SOBRIÉTÉ.</a:t>
            </a:r>
          </a:p>
        </p:txBody>
      </p:sp>
      <p:sp>
        <p:nvSpPr>
          <p:cNvPr name="TextBox 6" id="6"/>
          <p:cNvSpPr txBox="true"/>
          <p:nvPr/>
        </p:nvSpPr>
        <p:spPr>
          <a:xfrm rot="0">
            <a:off x="17037987" y="9581762"/>
            <a:ext cx="251860" cy="290069"/>
          </a:xfrm>
          <a:prstGeom prst="rect">
            <a:avLst/>
          </a:prstGeom>
        </p:spPr>
        <p:txBody>
          <a:bodyPr anchor="t" rtlCol="false" tIns="0" lIns="0" bIns="0" rIns="0" wrap="none">
            <a:spAutoFit/>
          </a:bodyPr>
          <a:lstStyle/>
          <a:p>
            <a:pPr algn="ctr">
              <a:lnSpc>
                <a:spcPts val="2427"/>
              </a:lnSpc>
              <a:spcBef>
                <a:spcPct val="0"/>
              </a:spcBef>
            </a:pPr>
            <a:r>
              <a:rPr lang="en-US" sz="1733">
                <a:solidFill>
                  <a:srgbClr val="000000"/>
                </a:solidFill>
                <a:latin typeface="Open Sans 1"/>
                <a:ea typeface="Open Sans 1"/>
                <a:cs typeface="Open Sans 1"/>
                <a:sym typeface="Open Sans 1"/>
              </a:rPr>
              <a:t>22</a:t>
            </a:r>
          </a:p>
        </p:txBody>
      </p:sp>
    </p:spTree>
  </p:cSld>
  <p:clrMapOvr>
    <a:masterClrMapping/>
  </p:clrMapOvr>
  <p:transition spd="fast">
    <p:fade/>
  </p:transition>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731177" y="5666346"/>
            <a:ext cx="9478137" cy="4334847"/>
            <a:chOff x="0" y="0"/>
            <a:chExt cx="9478137" cy="4334853"/>
          </a:xfrm>
        </p:grpSpPr>
        <p:sp>
          <p:nvSpPr>
            <p:cNvPr name="Freeform 3" id="3"/>
            <p:cNvSpPr/>
            <p:nvPr/>
          </p:nvSpPr>
          <p:spPr>
            <a:xfrm flipH="false" flipV="false" rot="0">
              <a:off x="63500" y="82550"/>
              <a:ext cx="9351134" cy="4169794"/>
            </a:xfrm>
            <a:custGeom>
              <a:avLst/>
              <a:gdLst/>
              <a:ahLst/>
              <a:cxnLst/>
              <a:rect r="r" b="b" t="t" l="l"/>
              <a:pathLst>
                <a:path h="4169794" w="9351134">
                  <a:moveTo>
                    <a:pt x="19050" y="19050"/>
                  </a:moveTo>
                  <a:lnTo>
                    <a:pt x="19050" y="4150744"/>
                  </a:lnTo>
                  <a:moveTo>
                    <a:pt x="2260472" y="19050"/>
                  </a:moveTo>
                  <a:lnTo>
                    <a:pt x="2260472" y="4150744"/>
                  </a:lnTo>
                  <a:moveTo>
                    <a:pt x="5888480" y="19050"/>
                  </a:moveTo>
                  <a:lnTo>
                    <a:pt x="5888480" y="4150744"/>
                  </a:lnTo>
                  <a:moveTo>
                    <a:pt x="9332084" y="19050"/>
                  </a:moveTo>
                  <a:lnTo>
                    <a:pt x="9332084" y="4150744"/>
                  </a:lnTo>
                  <a:moveTo>
                    <a:pt x="0" y="0"/>
                  </a:moveTo>
                  <a:lnTo>
                    <a:pt x="9351134" y="0"/>
                  </a:lnTo>
                  <a:moveTo>
                    <a:pt x="0" y="940817"/>
                  </a:moveTo>
                  <a:lnTo>
                    <a:pt x="9351134" y="940817"/>
                  </a:lnTo>
                  <a:moveTo>
                    <a:pt x="0" y="2541018"/>
                  </a:moveTo>
                  <a:lnTo>
                    <a:pt x="9351134" y="2541018"/>
                  </a:lnTo>
                  <a:moveTo>
                    <a:pt x="0" y="4169794"/>
                  </a:moveTo>
                  <a:lnTo>
                    <a:pt x="9351134" y="4169794"/>
                  </a:lnTo>
                </a:path>
              </a:pathLst>
            </a:custGeom>
            <a:solidFill>
              <a:srgbClr val="000000"/>
            </a:solidFill>
          </p:spPr>
        </p:sp>
        <p:sp>
          <p:nvSpPr>
            <p:cNvPr name="Freeform 4" id="4"/>
            <p:cNvSpPr/>
            <p:nvPr/>
          </p:nvSpPr>
          <p:spPr>
            <a:xfrm flipH="false" flipV="false" rot="0">
              <a:off x="63500" y="63500"/>
              <a:ext cx="9351134" cy="4207894"/>
            </a:xfrm>
            <a:custGeom>
              <a:avLst/>
              <a:gdLst/>
              <a:ahLst/>
              <a:cxnLst/>
              <a:rect r="r" b="b" t="t" l="l"/>
              <a:pathLst>
                <a:path h="4207894" w="9351134">
                  <a:moveTo>
                    <a:pt x="38100" y="38100"/>
                  </a:moveTo>
                  <a:lnTo>
                    <a:pt x="38100" y="4169794"/>
                  </a:lnTo>
                  <a:lnTo>
                    <a:pt x="0" y="4169794"/>
                  </a:lnTo>
                  <a:lnTo>
                    <a:pt x="0" y="38100"/>
                  </a:lnTo>
                  <a:close/>
                  <a:moveTo>
                    <a:pt x="2279522" y="38100"/>
                  </a:moveTo>
                  <a:lnTo>
                    <a:pt x="2279522" y="4169794"/>
                  </a:lnTo>
                  <a:lnTo>
                    <a:pt x="2241422" y="4169794"/>
                  </a:lnTo>
                  <a:lnTo>
                    <a:pt x="2241422" y="38100"/>
                  </a:lnTo>
                  <a:close/>
                  <a:moveTo>
                    <a:pt x="5907530" y="38100"/>
                  </a:moveTo>
                  <a:lnTo>
                    <a:pt x="5907530" y="4169794"/>
                  </a:lnTo>
                  <a:lnTo>
                    <a:pt x="5869430" y="4169794"/>
                  </a:lnTo>
                  <a:lnTo>
                    <a:pt x="5869430" y="38100"/>
                  </a:lnTo>
                  <a:close/>
                  <a:moveTo>
                    <a:pt x="9351134" y="38100"/>
                  </a:moveTo>
                  <a:lnTo>
                    <a:pt x="9351134" y="4169794"/>
                  </a:lnTo>
                  <a:lnTo>
                    <a:pt x="9313034" y="4169794"/>
                  </a:lnTo>
                  <a:lnTo>
                    <a:pt x="9313034" y="38100"/>
                  </a:lnTo>
                  <a:close/>
                  <a:moveTo>
                    <a:pt x="0" y="0"/>
                  </a:moveTo>
                  <a:lnTo>
                    <a:pt x="9351134" y="0"/>
                  </a:lnTo>
                  <a:lnTo>
                    <a:pt x="9351134" y="38100"/>
                  </a:lnTo>
                  <a:lnTo>
                    <a:pt x="0" y="38100"/>
                  </a:lnTo>
                  <a:close/>
                  <a:moveTo>
                    <a:pt x="0" y="940817"/>
                  </a:moveTo>
                  <a:lnTo>
                    <a:pt x="9351134" y="940817"/>
                  </a:lnTo>
                  <a:lnTo>
                    <a:pt x="9351134" y="978917"/>
                  </a:lnTo>
                  <a:lnTo>
                    <a:pt x="0" y="978917"/>
                  </a:lnTo>
                  <a:close/>
                  <a:moveTo>
                    <a:pt x="0" y="2579118"/>
                  </a:moveTo>
                  <a:lnTo>
                    <a:pt x="9351134" y="2579118"/>
                  </a:lnTo>
                  <a:lnTo>
                    <a:pt x="9351134" y="2617218"/>
                  </a:lnTo>
                  <a:lnTo>
                    <a:pt x="0" y="2617218"/>
                  </a:lnTo>
                  <a:close/>
                  <a:moveTo>
                    <a:pt x="0" y="4169794"/>
                  </a:moveTo>
                  <a:lnTo>
                    <a:pt x="9351134" y="4169794"/>
                  </a:lnTo>
                  <a:lnTo>
                    <a:pt x="9351134" y="4207894"/>
                  </a:lnTo>
                  <a:lnTo>
                    <a:pt x="0" y="4207894"/>
                  </a:lnTo>
                  <a:close/>
                </a:path>
              </a:pathLst>
            </a:custGeom>
            <a:solidFill>
              <a:srgbClr val="000000"/>
            </a:solidFill>
          </p:spPr>
        </p:sp>
      </p:grpSp>
      <p:sp>
        <p:nvSpPr>
          <p:cNvPr name="Freeform 5" id="5"/>
          <p:cNvSpPr/>
          <p:nvPr/>
        </p:nvSpPr>
        <p:spPr>
          <a:xfrm flipH="false" flipV="false" rot="0">
            <a:off x="11042875" y="6738576"/>
            <a:ext cx="6216301" cy="2443458"/>
          </a:xfrm>
          <a:custGeom>
            <a:avLst/>
            <a:gdLst/>
            <a:ahLst/>
            <a:cxnLst/>
            <a:rect r="r" b="b" t="t" l="l"/>
            <a:pathLst>
              <a:path h="2443458" w="6216301">
                <a:moveTo>
                  <a:pt x="0" y="0"/>
                </a:moveTo>
                <a:lnTo>
                  <a:pt x="6216301" y="0"/>
                </a:lnTo>
                <a:lnTo>
                  <a:pt x="6216301" y="2443457"/>
                </a:lnTo>
                <a:lnTo>
                  <a:pt x="0" y="244345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11042933" y="2805036"/>
            <a:ext cx="6216244" cy="1605258"/>
          </a:xfrm>
          <a:custGeom>
            <a:avLst/>
            <a:gdLst/>
            <a:ahLst/>
            <a:cxnLst/>
            <a:rect r="r" b="b" t="t" l="l"/>
            <a:pathLst>
              <a:path h="1605258" w="6216244">
                <a:moveTo>
                  <a:pt x="0" y="0"/>
                </a:moveTo>
                <a:lnTo>
                  <a:pt x="6216243" y="0"/>
                </a:lnTo>
                <a:lnTo>
                  <a:pt x="6216243" y="1605258"/>
                </a:lnTo>
                <a:lnTo>
                  <a:pt x="0" y="16052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11042961" y="4981861"/>
            <a:ext cx="6216148" cy="1186158"/>
          </a:xfrm>
          <a:custGeom>
            <a:avLst/>
            <a:gdLst/>
            <a:ahLst/>
            <a:cxnLst/>
            <a:rect r="r" b="b" t="t" l="l"/>
            <a:pathLst>
              <a:path h="1186158" w="6216148">
                <a:moveTo>
                  <a:pt x="0" y="0"/>
                </a:moveTo>
                <a:lnTo>
                  <a:pt x="6216149" y="0"/>
                </a:lnTo>
                <a:lnTo>
                  <a:pt x="6216149" y="1186158"/>
                </a:lnTo>
                <a:lnTo>
                  <a:pt x="0" y="118615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8" id="8"/>
          <p:cNvSpPr txBox="true"/>
          <p:nvPr/>
        </p:nvSpPr>
        <p:spPr>
          <a:xfrm rot="0">
            <a:off x="1339539" y="7139378"/>
            <a:ext cx="1213447" cy="751113"/>
          </a:xfrm>
          <a:prstGeom prst="rect">
            <a:avLst/>
          </a:prstGeom>
        </p:spPr>
        <p:txBody>
          <a:bodyPr anchor="t" rtlCol="false" tIns="0" lIns="0" bIns="0" rIns="0">
            <a:spAutoFit/>
          </a:bodyPr>
          <a:lstStyle/>
          <a:p>
            <a:pPr algn="ctr">
              <a:lnSpc>
                <a:spcPts val="2925"/>
              </a:lnSpc>
            </a:pPr>
            <a:r>
              <a:rPr lang="en-US" b="true" sz="1899">
                <a:solidFill>
                  <a:srgbClr val="139CAF"/>
                </a:solidFill>
                <a:latin typeface="Helvetica World Bold"/>
                <a:ea typeface="Helvetica World Bold"/>
                <a:cs typeface="Helvetica World Bold"/>
                <a:sym typeface="Helvetica World Bold"/>
              </a:rPr>
              <a:t>Utilisateur principal</a:t>
            </a:r>
          </a:p>
        </p:txBody>
      </p:sp>
      <p:sp>
        <p:nvSpPr>
          <p:cNvPr name="TextBox 9" id="9"/>
          <p:cNvSpPr txBox="true"/>
          <p:nvPr/>
        </p:nvSpPr>
        <p:spPr>
          <a:xfrm rot="0">
            <a:off x="1251871" y="8758628"/>
            <a:ext cx="1392355" cy="751113"/>
          </a:xfrm>
          <a:prstGeom prst="rect">
            <a:avLst/>
          </a:prstGeom>
        </p:spPr>
        <p:txBody>
          <a:bodyPr anchor="t" rtlCol="false" tIns="0" lIns="0" bIns="0" rIns="0">
            <a:spAutoFit/>
          </a:bodyPr>
          <a:lstStyle/>
          <a:p>
            <a:pPr algn="ctr">
              <a:lnSpc>
                <a:spcPts val="2925"/>
              </a:lnSpc>
            </a:pPr>
            <a:r>
              <a:rPr lang="en-US" b="true" sz="1899">
                <a:solidFill>
                  <a:srgbClr val="139CAF"/>
                </a:solidFill>
                <a:latin typeface="Helvetica World Bold"/>
                <a:ea typeface="Helvetica World Bold"/>
                <a:cs typeface="Helvetica World Bold"/>
                <a:sym typeface="Helvetica World Bold"/>
              </a:rPr>
              <a:t>+ Nouveaux utilisateurs</a:t>
            </a:r>
          </a:p>
        </p:txBody>
      </p:sp>
      <p:sp>
        <p:nvSpPr>
          <p:cNvPr name="TextBox 10" id="10"/>
          <p:cNvSpPr txBox="true"/>
          <p:nvPr/>
        </p:nvSpPr>
        <p:spPr>
          <a:xfrm rot="0">
            <a:off x="3962867" y="6084313"/>
            <a:ext cx="1848574" cy="351063"/>
          </a:xfrm>
          <a:prstGeom prst="rect">
            <a:avLst/>
          </a:prstGeom>
        </p:spPr>
        <p:txBody>
          <a:bodyPr anchor="t" rtlCol="false" tIns="0" lIns="0" bIns="0" rIns="0">
            <a:spAutoFit/>
          </a:bodyPr>
          <a:lstStyle/>
          <a:p>
            <a:pPr algn="l">
              <a:lnSpc>
                <a:spcPts val="2659"/>
              </a:lnSpc>
            </a:pPr>
            <a:r>
              <a:rPr lang="en-US" b="true" sz="1899">
                <a:solidFill>
                  <a:srgbClr val="139CAF"/>
                </a:solidFill>
                <a:latin typeface="Helvetica World Bold"/>
                <a:ea typeface="Helvetica World Bold"/>
                <a:cs typeface="Helvetica World Bold"/>
                <a:sym typeface="Helvetica World Bold"/>
              </a:rPr>
              <a:t>Usage principal</a:t>
            </a:r>
          </a:p>
        </p:txBody>
      </p:sp>
      <p:sp>
        <p:nvSpPr>
          <p:cNvPr name="TextBox 11" id="11"/>
          <p:cNvSpPr txBox="true"/>
          <p:nvPr/>
        </p:nvSpPr>
        <p:spPr>
          <a:xfrm rot="0">
            <a:off x="3374403" y="7358453"/>
            <a:ext cx="3049038" cy="351063"/>
          </a:xfrm>
          <a:prstGeom prst="rect">
            <a:avLst/>
          </a:prstGeom>
        </p:spPr>
        <p:txBody>
          <a:bodyPr anchor="t" rtlCol="false" tIns="0" lIns="0" bIns="0" rIns="0">
            <a:spAutoFit/>
          </a:bodyPr>
          <a:lstStyle/>
          <a:p>
            <a:pPr algn="l">
              <a:lnSpc>
                <a:spcPts val="2659"/>
              </a:lnSpc>
            </a:pPr>
            <a:r>
              <a:rPr lang="en-US" b="true" sz="1899">
                <a:solidFill>
                  <a:srgbClr val="000000"/>
                </a:solidFill>
                <a:latin typeface="Helvetica World Bold"/>
                <a:ea typeface="Helvetica World Bold"/>
                <a:cs typeface="Helvetica World Bold"/>
                <a:sym typeface="Helvetica World Bold"/>
              </a:rPr>
              <a:t>Horaire élargi d’utilisation</a:t>
            </a:r>
          </a:p>
        </p:txBody>
      </p:sp>
      <p:sp>
        <p:nvSpPr>
          <p:cNvPr name="TextBox 12" id="12"/>
          <p:cNvSpPr txBox="true"/>
          <p:nvPr/>
        </p:nvSpPr>
        <p:spPr>
          <a:xfrm rot="0">
            <a:off x="3326178" y="8634803"/>
            <a:ext cx="3147470" cy="1013336"/>
          </a:xfrm>
          <a:prstGeom prst="rect">
            <a:avLst/>
          </a:prstGeom>
        </p:spPr>
        <p:txBody>
          <a:bodyPr anchor="t" rtlCol="false" tIns="0" lIns="0" bIns="0" rIns="0">
            <a:spAutoFit/>
          </a:bodyPr>
          <a:lstStyle/>
          <a:p>
            <a:pPr algn="ctr">
              <a:lnSpc>
                <a:spcPts val="2625"/>
              </a:lnSpc>
            </a:pPr>
            <a:r>
              <a:rPr lang="en-US" b="true" sz="1899">
                <a:solidFill>
                  <a:srgbClr val="000000"/>
                </a:solidFill>
                <a:latin typeface="Helvetica World Bold"/>
                <a:ea typeface="Helvetica World Bold"/>
                <a:cs typeface="Helvetica World Bold"/>
                <a:sym typeface="Helvetica World Bold"/>
              </a:rPr>
              <a:t>Mutualisation : </a:t>
            </a:r>
            <a:r>
              <a:rPr lang="en-US" sz="1899">
                <a:solidFill>
                  <a:srgbClr val="000000"/>
                </a:solidFill>
                <a:latin typeface="Helvetica World"/>
                <a:ea typeface="Helvetica World"/>
                <a:cs typeface="Helvetica World"/>
                <a:sym typeface="Helvetica World"/>
              </a:rPr>
              <a:t>partage d’un espace entre plusieurs utilisateurs</a:t>
            </a:r>
          </a:p>
        </p:txBody>
      </p:sp>
      <p:sp>
        <p:nvSpPr>
          <p:cNvPr name="TextBox 13" id="13"/>
          <p:cNvSpPr txBox="true"/>
          <p:nvPr/>
        </p:nvSpPr>
        <p:spPr>
          <a:xfrm rot="0">
            <a:off x="7269490" y="6084313"/>
            <a:ext cx="2315975" cy="351063"/>
          </a:xfrm>
          <a:prstGeom prst="rect">
            <a:avLst/>
          </a:prstGeom>
        </p:spPr>
        <p:txBody>
          <a:bodyPr anchor="t" rtlCol="false" tIns="0" lIns="0" bIns="0" rIns="0">
            <a:spAutoFit/>
          </a:bodyPr>
          <a:lstStyle/>
          <a:p>
            <a:pPr algn="l">
              <a:lnSpc>
                <a:spcPts val="2659"/>
              </a:lnSpc>
            </a:pPr>
            <a:r>
              <a:rPr lang="en-US" b="true" sz="1899">
                <a:solidFill>
                  <a:srgbClr val="139CAF"/>
                </a:solidFill>
                <a:latin typeface="Helvetica World Bold"/>
                <a:ea typeface="Helvetica World Bold"/>
                <a:cs typeface="Helvetica World Bold"/>
                <a:sym typeface="Helvetica World Bold"/>
              </a:rPr>
              <a:t>+ Nouveaux usages</a:t>
            </a:r>
          </a:p>
        </p:txBody>
      </p:sp>
      <p:sp>
        <p:nvSpPr>
          <p:cNvPr name="TextBox 14" id="14"/>
          <p:cNvSpPr txBox="true"/>
          <p:nvPr/>
        </p:nvSpPr>
        <p:spPr>
          <a:xfrm rot="0">
            <a:off x="7186441" y="8587178"/>
            <a:ext cx="2485520" cy="1080011"/>
          </a:xfrm>
          <a:prstGeom prst="rect">
            <a:avLst/>
          </a:prstGeom>
        </p:spPr>
        <p:txBody>
          <a:bodyPr anchor="t" rtlCol="false" tIns="0" lIns="0" bIns="0" rIns="0">
            <a:spAutoFit/>
          </a:bodyPr>
          <a:lstStyle/>
          <a:p>
            <a:pPr algn="ctr">
              <a:lnSpc>
                <a:spcPts val="2925"/>
              </a:lnSpc>
            </a:pPr>
            <a:r>
              <a:rPr lang="en-US" b="true" sz="1899">
                <a:solidFill>
                  <a:srgbClr val="000000"/>
                </a:solidFill>
                <a:latin typeface="Helvetica World Bold"/>
                <a:ea typeface="Helvetica World Bold"/>
                <a:cs typeface="Helvetica World Bold"/>
                <a:sym typeface="Helvetica World Bold"/>
              </a:rPr>
              <a:t>Mutualisation et hybridation d’usages</a:t>
            </a:r>
          </a:p>
          <a:p>
            <a:pPr algn="ctr">
              <a:lnSpc>
                <a:spcPts val="2325"/>
              </a:lnSpc>
            </a:pPr>
            <a:r>
              <a:rPr lang="en-US" sz="1899">
                <a:solidFill>
                  <a:srgbClr val="000000"/>
                </a:solidFill>
                <a:latin typeface="Helvetica World"/>
                <a:ea typeface="Helvetica World"/>
                <a:cs typeface="Helvetica World"/>
                <a:sym typeface="Helvetica World"/>
              </a:rPr>
              <a:t>combinées</a:t>
            </a:r>
          </a:p>
        </p:txBody>
      </p:sp>
      <p:sp>
        <p:nvSpPr>
          <p:cNvPr name="TextBox 15" id="15"/>
          <p:cNvSpPr txBox="true"/>
          <p:nvPr/>
        </p:nvSpPr>
        <p:spPr>
          <a:xfrm rot="0">
            <a:off x="6957393" y="7025078"/>
            <a:ext cx="2952798" cy="1013336"/>
          </a:xfrm>
          <a:prstGeom prst="rect">
            <a:avLst/>
          </a:prstGeom>
        </p:spPr>
        <p:txBody>
          <a:bodyPr anchor="t" rtlCol="false" tIns="0" lIns="0" bIns="0" rIns="0">
            <a:spAutoFit/>
          </a:bodyPr>
          <a:lstStyle/>
          <a:p>
            <a:pPr algn="ctr">
              <a:lnSpc>
                <a:spcPts val="2625"/>
              </a:lnSpc>
            </a:pPr>
            <a:r>
              <a:rPr lang="en-US" b="true" sz="1899">
                <a:solidFill>
                  <a:srgbClr val="000000"/>
                </a:solidFill>
                <a:latin typeface="Helvetica World Bold"/>
                <a:ea typeface="Helvetica World Bold"/>
                <a:cs typeface="Helvetica World Bold"/>
                <a:sym typeface="Helvetica World Bold"/>
              </a:rPr>
              <a:t>Hybridation d’usages : </a:t>
            </a:r>
            <a:r>
              <a:rPr lang="en-US" sz="1899">
                <a:solidFill>
                  <a:srgbClr val="000000"/>
                </a:solidFill>
                <a:latin typeface="Helvetica World"/>
                <a:ea typeface="Helvetica World"/>
                <a:cs typeface="Helvetica World"/>
                <a:sym typeface="Helvetica World"/>
              </a:rPr>
              <a:t>utilisation d’un espace pour différents usages</a:t>
            </a:r>
          </a:p>
        </p:txBody>
      </p:sp>
      <p:grpSp>
        <p:nvGrpSpPr>
          <p:cNvPr name="Group 16" id="16"/>
          <p:cNvGrpSpPr/>
          <p:nvPr/>
        </p:nvGrpSpPr>
        <p:grpSpPr>
          <a:xfrm rot="0">
            <a:off x="0" y="0"/>
            <a:ext cx="18288000" cy="1901762"/>
            <a:chOff x="0" y="0"/>
            <a:chExt cx="18288000" cy="1901762"/>
          </a:xfrm>
        </p:grpSpPr>
        <p:sp>
          <p:nvSpPr>
            <p:cNvPr name="Freeform 17" id="17"/>
            <p:cNvSpPr/>
            <p:nvPr/>
          </p:nvSpPr>
          <p:spPr>
            <a:xfrm flipH="false" flipV="false" rot="0">
              <a:off x="0" y="0"/>
              <a:ext cx="18288000" cy="1901703"/>
            </a:xfrm>
            <a:custGeom>
              <a:avLst/>
              <a:gdLst/>
              <a:ahLst/>
              <a:cxnLst/>
              <a:rect r="r" b="b" t="t" l="l"/>
              <a:pathLst>
                <a:path h="1901703" w="18288000">
                  <a:moveTo>
                    <a:pt x="0" y="0"/>
                  </a:moveTo>
                  <a:lnTo>
                    <a:pt x="0" y="1901703"/>
                  </a:lnTo>
                  <a:lnTo>
                    <a:pt x="18288000" y="1901703"/>
                  </a:lnTo>
                  <a:lnTo>
                    <a:pt x="18288000" y="0"/>
                  </a:lnTo>
                  <a:close/>
                </a:path>
              </a:pathLst>
            </a:custGeom>
            <a:solidFill>
              <a:srgbClr val="B1C9D4"/>
            </a:solidFill>
          </p:spPr>
        </p:sp>
      </p:grpSp>
      <p:sp>
        <p:nvSpPr>
          <p:cNvPr name="TextBox 18" id="18"/>
          <p:cNvSpPr txBox="true"/>
          <p:nvPr/>
        </p:nvSpPr>
        <p:spPr>
          <a:xfrm rot="0">
            <a:off x="317944" y="386591"/>
            <a:ext cx="9621526" cy="2902275"/>
          </a:xfrm>
          <a:prstGeom prst="rect">
            <a:avLst/>
          </a:prstGeom>
        </p:spPr>
        <p:txBody>
          <a:bodyPr anchor="t" rtlCol="false" tIns="0" lIns="0" bIns="0" rIns="0">
            <a:spAutoFit/>
          </a:bodyPr>
          <a:lstStyle/>
          <a:p>
            <a:pPr algn="l">
              <a:lnSpc>
                <a:spcPts val="9448"/>
              </a:lnSpc>
            </a:pPr>
            <a:r>
              <a:rPr lang="en-US" b="true" sz="6612">
                <a:solidFill>
                  <a:srgbClr val="FFFFFF"/>
                </a:solidFill>
                <a:latin typeface="Helvetica World Bold"/>
                <a:ea typeface="Helvetica World Bold"/>
                <a:cs typeface="Helvetica World Bold"/>
                <a:sym typeface="Helvetica World Bold"/>
              </a:rPr>
              <a:t>L'INTENSITÉ D'USAGE</a:t>
            </a:r>
          </a:p>
          <a:p>
            <a:pPr algn="l">
              <a:lnSpc>
                <a:spcPts val="3161"/>
              </a:lnSpc>
            </a:pPr>
            <a:r>
              <a:rPr lang="en-US" b="true" sz="2212">
                <a:solidFill>
                  <a:srgbClr val="FFFFFF"/>
                </a:solidFill>
                <a:latin typeface="Helvetica World Bold"/>
                <a:ea typeface="Helvetica World Bold"/>
                <a:cs typeface="Helvetica World Bold"/>
                <a:sym typeface="Helvetica World Bold"/>
              </a:rPr>
              <a:t> </a:t>
            </a:r>
          </a:p>
          <a:p>
            <a:pPr algn="l">
              <a:lnSpc>
                <a:spcPts val="2999"/>
              </a:lnSpc>
            </a:pPr>
            <a:r>
              <a:rPr lang="en-US" sz="2099">
                <a:solidFill>
                  <a:srgbClr val="000000"/>
                </a:solidFill>
                <a:latin typeface="Helvetica World"/>
                <a:ea typeface="Helvetica World"/>
                <a:cs typeface="Helvetica World"/>
                <a:sym typeface="Helvetica World"/>
              </a:rPr>
              <a:t>Intensifier l’usage, c’est optimiser l’utilisation d’un bâtiment : </a:t>
            </a:r>
            <a:r>
              <a:rPr lang="en-US" b="true" sz="2099">
                <a:solidFill>
                  <a:srgbClr val="000000"/>
                </a:solidFill>
                <a:latin typeface="Helvetica World Bold"/>
                <a:ea typeface="Helvetica World Bold"/>
                <a:cs typeface="Helvetica World Bold"/>
                <a:sym typeface="Helvetica World Bold"/>
              </a:rPr>
              <a:t>réduire la sous- exploitation</a:t>
            </a:r>
            <a:r>
              <a:rPr lang="en-US" sz="2099">
                <a:solidFill>
                  <a:srgbClr val="000000"/>
                </a:solidFill>
                <a:latin typeface="Helvetica World"/>
                <a:ea typeface="Helvetica World"/>
                <a:cs typeface="Helvetica World"/>
                <a:sym typeface="Helvetica World"/>
              </a:rPr>
              <a:t> de ses mètres carrés et à </a:t>
            </a:r>
            <a:r>
              <a:rPr lang="en-US" b="true" sz="2099">
                <a:solidFill>
                  <a:srgbClr val="000000"/>
                </a:solidFill>
                <a:latin typeface="Helvetica World Bold"/>
                <a:ea typeface="Helvetica World Bold"/>
                <a:cs typeface="Helvetica World Bold"/>
                <a:sym typeface="Helvetica World Bold"/>
              </a:rPr>
              <a:t>maximiser la fonctionnalité</a:t>
            </a:r>
            <a:r>
              <a:rPr lang="en-US" sz="2099">
                <a:solidFill>
                  <a:srgbClr val="000000"/>
                </a:solidFill>
                <a:latin typeface="Helvetica World"/>
                <a:ea typeface="Helvetica World"/>
                <a:cs typeface="Helvetica World"/>
                <a:sym typeface="Helvetica World"/>
              </a:rPr>
              <a:t> de ses espaces.</a:t>
            </a:r>
          </a:p>
        </p:txBody>
      </p:sp>
      <p:sp>
        <p:nvSpPr>
          <p:cNvPr name="TextBox 19" id="19"/>
          <p:cNvSpPr txBox="true"/>
          <p:nvPr/>
        </p:nvSpPr>
        <p:spPr>
          <a:xfrm rot="0">
            <a:off x="794671" y="4251103"/>
            <a:ext cx="9144800" cy="1188206"/>
          </a:xfrm>
          <a:prstGeom prst="rect">
            <a:avLst/>
          </a:prstGeom>
        </p:spPr>
        <p:txBody>
          <a:bodyPr anchor="t" rtlCol="false" tIns="0" lIns="0" bIns="0" rIns="0">
            <a:spAutoFit/>
          </a:bodyPr>
          <a:lstStyle/>
          <a:p>
            <a:pPr algn="just">
              <a:lnSpc>
                <a:spcPts val="2974"/>
              </a:lnSpc>
            </a:pPr>
            <a:r>
              <a:rPr lang="en-US" sz="2099">
                <a:solidFill>
                  <a:srgbClr val="000000"/>
                </a:solidFill>
                <a:latin typeface="Helvetica World"/>
                <a:ea typeface="Helvetica World"/>
                <a:cs typeface="Helvetica World"/>
                <a:sym typeface="Helvetica World"/>
              </a:rPr>
              <a:t>On peut jouer sur 3 facteurs distincts : les </a:t>
            </a:r>
            <a:r>
              <a:rPr lang="en-US" b="true" sz="2099">
                <a:solidFill>
                  <a:srgbClr val="000000"/>
                </a:solidFill>
                <a:latin typeface="Helvetica World Bold"/>
                <a:ea typeface="Helvetica World Bold"/>
                <a:cs typeface="Helvetica World Bold"/>
                <a:sym typeface="Helvetica World Bold"/>
              </a:rPr>
              <a:t>horaires </a:t>
            </a:r>
            <a:r>
              <a:rPr lang="en-US" sz="2099">
                <a:solidFill>
                  <a:srgbClr val="000000"/>
                </a:solidFill>
                <a:latin typeface="Helvetica World"/>
                <a:ea typeface="Helvetica World"/>
                <a:cs typeface="Helvetica World"/>
                <a:sym typeface="Helvetica World"/>
              </a:rPr>
              <a:t>d’utilisation, les différents </a:t>
            </a:r>
            <a:r>
              <a:rPr lang="en-US" b="true" sz="2099">
                <a:solidFill>
                  <a:srgbClr val="000000"/>
                </a:solidFill>
                <a:latin typeface="Helvetica World Bold"/>
                <a:ea typeface="Helvetica World Bold"/>
                <a:cs typeface="Helvetica World Bold"/>
                <a:sym typeface="Helvetica World Bold"/>
              </a:rPr>
              <a:t>usages </a:t>
            </a:r>
            <a:r>
              <a:rPr lang="en-US" sz="2099">
                <a:solidFill>
                  <a:srgbClr val="000000"/>
                </a:solidFill>
                <a:latin typeface="Helvetica World"/>
                <a:ea typeface="Helvetica World"/>
                <a:cs typeface="Helvetica World"/>
                <a:sym typeface="Helvetica World"/>
              </a:rPr>
              <a:t>auxquels le lieu est affecté, les différents </a:t>
            </a:r>
            <a:r>
              <a:rPr lang="en-US" b="true" sz="2099">
                <a:solidFill>
                  <a:srgbClr val="000000"/>
                </a:solidFill>
                <a:latin typeface="Helvetica World Bold"/>
                <a:ea typeface="Helvetica World Bold"/>
                <a:cs typeface="Helvetica World Bold"/>
                <a:sym typeface="Helvetica World Bold"/>
              </a:rPr>
              <a:t>publics </a:t>
            </a:r>
            <a:r>
              <a:rPr lang="en-US" sz="2099">
                <a:solidFill>
                  <a:srgbClr val="000000"/>
                </a:solidFill>
                <a:latin typeface="Helvetica World"/>
                <a:ea typeface="Helvetica World"/>
                <a:cs typeface="Helvetica World"/>
                <a:sym typeface="Helvetica World"/>
              </a:rPr>
              <a:t>d’utilisateurs ayant accès à l’espace.</a:t>
            </a:r>
          </a:p>
        </p:txBody>
      </p:sp>
      <p:sp>
        <p:nvSpPr>
          <p:cNvPr name="TextBox 20" id="20"/>
          <p:cNvSpPr txBox="true"/>
          <p:nvPr/>
        </p:nvSpPr>
        <p:spPr>
          <a:xfrm rot="0">
            <a:off x="11109522" y="3026740"/>
            <a:ext cx="5924188" cy="1263386"/>
          </a:xfrm>
          <a:prstGeom prst="rect">
            <a:avLst/>
          </a:prstGeom>
        </p:spPr>
        <p:txBody>
          <a:bodyPr anchor="t" rtlCol="false" tIns="0" lIns="0" bIns="0" rIns="0">
            <a:spAutoFit/>
          </a:bodyPr>
          <a:lstStyle/>
          <a:p>
            <a:pPr algn="l">
              <a:lnSpc>
                <a:spcPts val="3298"/>
              </a:lnSpc>
            </a:pPr>
            <a:r>
              <a:rPr lang="en-US" b="true" sz="2399">
                <a:solidFill>
                  <a:srgbClr val="000000"/>
                </a:solidFill>
                <a:latin typeface="Helvetica World Bold"/>
                <a:ea typeface="Helvetica World Bold"/>
                <a:cs typeface="Helvetica World Bold"/>
                <a:sym typeface="Helvetica World Bold"/>
              </a:rPr>
              <a:t>L’hybridation </a:t>
            </a:r>
            <a:r>
              <a:rPr lang="en-US" sz="2399">
                <a:solidFill>
                  <a:srgbClr val="000000"/>
                </a:solidFill>
                <a:latin typeface="Helvetica World"/>
                <a:ea typeface="Helvetica World"/>
                <a:cs typeface="Helvetica World"/>
                <a:sym typeface="Helvetica World"/>
              </a:rPr>
              <a:t>(ou mixité d’usages) désigne l’affectation d’un même espace à plusieurs fonctions.</a:t>
            </a:r>
          </a:p>
        </p:txBody>
      </p:sp>
      <p:sp>
        <p:nvSpPr>
          <p:cNvPr name="TextBox 21" id="21"/>
          <p:cNvSpPr txBox="true"/>
          <p:nvPr/>
        </p:nvSpPr>
        <p:spPr>
          <a:xfrm rot="0">
            <a:off x="11109522" y="5203565"/>
            <a:ext cx="6124337" cy="844286"/>
          </a:xfrm>
          <a:prstGeom prst="rect">
            <a:avLst/>
          </a:prstGeom>
        </p:spPr>
        <p:txBody>
          <a:bodyPr anchor="t" rtlCol="false" tIns="0" lIns="0" bIns="0" rIns="0">
            <a:spAutoFit/>
          </a:bodyPr>
          <a:lstStyle/>
          <a:p>
            <a:pPr algn="l">
              <a:lnSpc>
                <a:spcPts val="3298"/>
              </a:lnSpc>
            </a:pPr>
            <a:r>
              <a:rPr lang="en-US" b="true" sz="2399">
                <a:solidFill>
                  <a:srgbClr val="000000"/>
                </a:solidFill>
                <a:latin typeface="Helvetica World Bold"/>
                <a:ea typeface="Helvetica World Bold"/>
                <a:cs typeface="Helvetica World Bold"/>
                <a:sym typeface="Helvetica World Bold"/>
              </a:rPr>
              <a:t>La mutualisation </a:t>
            </a:r>
            <a:r>
              <a:rPr lang="en-US" sz="2399">
                <a:solidFill>
                  <a:srgbClr val="000000"/>
                </a:solidFill>
                <a:latin typeface="Helvetica World"/>
                <a:ea typeface="Helvetica World"/>
                <a:cs typeface="Helvetica World"/>
                <a:sym typeface="Helvetica World"/>
              </a:rPr>
              <a:t>repose sur le partage d’un espace unique entre divers utilisateur.</a:t>
            </a:r>
          </a:p>
        </p:txBody>
      </p:sp>
      <p:sp>
        <p:nvSpPr>
          <p:cNvPr name="TextBox 22" id="22"/>
          <p:cNvSpPr txBox="true"/>
          <p:nvPr/>
        </p:nvSpPr>
        <p:spPr>
          <a:xfrm rot="0">
            <a:off x="11109522" y="6960279"/>
            <a:ext cx="6163770" cy="2101586"/>
          </a:xfrm>
          <a:prstGeom prst="rect">
            <a:avLst/>
          </a:prstGeom>
        </p:spPr>
        <p:txBody>
          <a:bodyPr anchor="t" rtlCol="false" tIns="0" lIns="0" bIns="0" rIns="0">
            <a:spAutoFit/>
          </a:bodyPr>
          <a:lstStyle/>
          <a:p>
            <a:pPr algn="l">
              <a:lnSpc>
                <a:spcPts val="3298"/>
              </a:lnSpc>
            </a:pPr>
            <a:r>
              <a:rPr lang="en-US" b="true" sz="2399">
                <a:solidFill>
                  <a:srgbClr val="000000"/>
                </a:solidFill>
                <a:latin typeface="Helvetica World Bold"/>
                <a:ea typeface="Helvetica World Bold"/>
                <a:cs typeface="Helvetica World Bold"/>
                <a:sym typeface="Helvetica World Bold"/>
              </a:rPr>
              <a:t>La chronotopie </a:t>
            </a:r>
            <a:r>
              <a:rPr lang="en-US" sz="2399">
                <a:solidFill>
                  <a:srgbClr val="000000"/>
                </a:solidFill>
                <a:latin typeface="Helvetica World"/>
                <a:ea typeface="Helvetica World"/>
                <a:cs typeface="Helvetica World"/>
                <a:sym typeface="Helvetica World"/>
              </a:rPr>
              <a:t>implique une adaptation temporelle de la programmation d’un espace, en tenant compte des usages variés et des différents profils d’utilisateurs selon le moment.</a:t>
            </a:r>
          </a:p>
        </p:txBody>
      </p:sp>
      <p:sp>
        <p:nvSpPr>
          <p:cNvPr name="TextBox 23" id="23"/>
          <p:cNvSpPr txBox="true"/>
          <p:nvPr/>
        </p:nvSpPr>
        <p:spPr>
          <a:xfrm rot="0">
            <a:off x="17037987" y="9581762"/>
            <a:ext cx="251860" cy="290069"/>
          </a:xfrm>
          <a:prstGeom prst="rect">
            <a:avLst/>
          </a:prstGeom>
        </p:spPr>
        <p:txBody>
          <a:bodyPr anchor="t" rtlCol="false" tIns="0" lIns="0" bIns="0" rIns="0" wrap="none">
            <a:spAutoFit/>
          </a:bodyPr>
          <a:lstStyle/>
          <a:p>
            <a:pPr algn="ctr">
              <a:lnSpc>
                <a:spcPts val="2427"/>
              </a:lnSpc>
              <a:spcBef>
                <a:spcPct val="0"/>
              </a:spcBef>
            </a:pPr>
            <a:r>
              <a:rPr lang="en-US" sz="1733">
                <a:solidFill>
                  <a:srgbClr val="000000"/>
                </a:solidFill>
                <a:latin typeface="Open Sans 1"/>
                <a:ea typeface="Open Sans 1"/>
                <a:cs typeface="Open Sans 1"/>
                <a:sym typeface="Open Sans 1"/>
              </a:rPr>
              <a:t>23</a:t>
            </a:r>
          </a:p>
        </p:txBody>
      </p:sp>
    </p:spTree>
  </p:cSld>
  <p:clrMapOvr>
    <a:masterClrMapping/>
  </p:clrMapOvr>
  <p:transition spd="fast">
    <p:fade/>
  </p:transition>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901762"/>
            <a:chOff x="0" y="0"/>
            <a:chExt cx="18288000" cy="1901762"/>
          </a:xfrm>
        </p:grpSpPr>
        <p:sp>
          <p:nvSpPr>
            <p:cNvPr name="Freeform 3" id="3"/>
            <p:cNvSpPr/>
            <p:nvPr/>
          </p:nvSpPr>
          <p:spPr>
            <a:xfrm flipH="false" flipV="false" rot="0">
              <a:off x="0" y="0"/>
              <a:ext cx="18288000" cy="1901703"/>
            </a:xfrm>
            <a:custGeom>
              <a:avLst/>
              <a:gdLst/>
              <a:ahLst/>
              <a:cxnLst/>
              <a:rect r="r" b="b" t="t" l="l"/>
              <a:pathLst>
                <a:path h="1901703" w="18288000">
                  <a:moveTo>
                    <a:pt x="0" y="0"/>
                  </a:moveTo>
                  <a:lnTo>
                    <a:pt x="0" y="1901703"/>
                  </a:lnTo>
                  <a:lnTo>
                    <a:pt x="18288000" y="1901703"/>
                  </a:lnTo>
                  <a:lnTo>
                    <a:pt x="18288000" y="0"/>
                  </a:lnTo>
                  <a:close/>
                </a:path>
              </a:pathLst>
            </a:custGeom>
            <a:solidFill>
              <a:srgbClr val="B1C9D4"/>
            </a:solidFill>
          </p:spPr>
        </p:sp>
      </p:grpSp>
      <p:grpSp>
        <p:nvGrpSpPr>
          <p:cNvPr name="Group 4" id="4"/>
          <p:cNvGrpSpPr/>
          <p:nvPr/>
        </p:nvGrpSpPr>
        <p:grpSpPr>
          <a:xfrm rot="0">
            <a:off x="370970" y="2326786"/>
            <a:ext cx="17513417" cy="5619750"/>
            <a:chOff x="0" y="0"/>
            <a:chExt cx="23351223" cy="7493000"/>
          </a:xfrm>
        </p:grpSpPr>
        <p:sp>
          <p:nvSpPr>
            <p:cNvPr name="Freeform 5" id="5"/>
            <p:cNvSpPr/>
            <p:nvPr/>
          </p:nvSpPr>
          <p:spPr>
            <a:xfrm flipH="false" flipV="false" rot="0">
              <a:off x="0" y="0"/>
              <a:ext cx="23351237" cy="7493000"/>
            </a:xfrm>
            <a:custGeom>
              <a:avLst/>
              <a:gdLst/>
              <a:ahLst/>
              <a:cxnLst/>
              <a:rect r="r" b="b" t="t" l="l"/>
              <a:pathLst>
                <a:path h="7493000" w="23351237">
                  <a:moveTo>
                    <a:pt x="0" y="0"/>
                  </a:moveTo>
                  <a:lnTo>
                    <a:pt x="23351237" y="0"/>
                  </a:lnTo>
                  <a:lnTo>
                    <a:pt x="23351237" y="7493000"/>
                  </a:lnTo>
                  <a:lnTo>
                    <a:pt x="0" y="7493000"/>
                  </a:lnTo>
                  <a:lnTo>
                    <a:pt x="0" y="0"/>
                  </a:lnTo>
                  <a:close/>
                </a:path>
              </a:pathLst>
            </a:custGeom>
            <a:blipFill>
              <a:blip r:embed="rId2"/>
              <a:stretch>
                <a:fillRect l="0" t="0" r="0" b="0"/>
              </a:stretch>
            </a:blipFill>
          </p:spPr>
        </p:sp>
      </p:grpSp>
      <p:sp>
        <p:nvSpPr>
          <p:cNvPr name="TextBox 6" id="6"/>
          <p:cNvSpPr txBox="true"/>
          <p:nvPr/>
        </p:nvSpPr>
        <p:spPr>
          <a:xfrm rot="0">
            <a:off x="370970" y="525761"/>
            <a:ext cx="14038307" cy="1189444"/>
          </a:xfrm>
          <a:prstGeom prst="rect">
            <a:avLst/>
          </a:prstGeom>
        </p:spPr>
        <p:txBody>
          <a:bodyPr anchor="t" rtlCol="false" tIns="0" lIns="0" bIns="0" rIns="0">
            <a:spAutoFit/>
          </a:bodyPr>
          <a:lstStyle/>
          <a:p>
            <a:pPr algn="l">
              <a:lnSpc>
                <a:spcPts val="9256"/>
              </a:lnSpc>
            </a:pPr>
            <a:r>
              <a:rPr lang="en-US" b="true" sz="6612">
                <a:solidFill>
                  <a:srgbClr val="FFFFFF"/>
                </a:solidFill>
                <a:latin typeface="Helvetica World Bold"/>
                <a:ea typeface="Helvetica World Bold"/>
                <a:cs typeface="Helvetica World Bold"/>
                <a:sym typeface="Helvetica World Bold"/>
              </a:rPr>
              <a:t>STRATÉGIES D’INTENSIFICATION</a:t>
            </a:r>
          </a:p>
        </p:txBody>
      </p:sp>
      <p:sp>
        <p:nvSpPr>
          <p:cNvPr name="TextBox 7" id="7"/>
          <p:cNvSpPr txBox="true"/>
          <p:nvPr/>
        </p:nvSpPr>
        <p:spPr>
          <a:xfrm rot="0">
            <a:off x="370970" y="8166183"/>
            <a:ext cx="4353411" cy="281368"/>
          </a:xfrm>
          <a:prstGeom prst="rect">
            <a:avLst/>
          </a:prstGeom>
        </p:spPr>
        <p:txBody>
          <a:bodyPr anchor="t" rtlCol="false" tIns="0" lIns="0" bIns="0" rIns="0">
            <a:spAutoFit/>
          </a:bodyPr>
          <a:lstStyle/>
          <a:p>
            <a:pPr algn="l">
              <a:lnSpc>
                <a:spcPts val="2239"/>
              </a:lnSpc>
            </a:pPr>
            <a:r>
              <a:rPr lang="en-US" sz="1599">
                <a:solidFill>
                  <a:srgbClr val="000000"/>
                </a:solidFill>
                <a:latin typeface="Helvetica World"/>
                <a:ea typeface="Helvetica World"/>
                <a:cs typeface="Helvetica World"/>
                <a:sym typeface="Helvetica World"/>
              </a:rPr>
              <a:t>Cour oasis école élémentaire Brèche aux Loups</a:t>
            </a:r>
          </a:p>
        </p:txBody>
      </p:sp>
      <p:sp>
        <p:nvSpPr>
          <p:cNvPr name="TextBox 8" id="8"/>
          <p:cNvSpPr txBox="true"/>
          <p:nvPr/>
        </p:nvSpPr>
        <p:spPr>
          <a:xfrm rot="0">
            <a:off x="426568" y="9653988"/>
            <a:ext cx="3763063" cy="323855"/>
          </a:xfrm>
          <a:prstGeom prst="rect">
            <a:avLst/>
          </a:prstGeom>
        </p:spPr>
        <p:txBody>
          <a:bodyPr anchor="t" rtlCol="false" tIns="0" lIns="0" bIns="0" rIns="0">
            <a:spAutoFit/>
          </a:bodyPr>
          <a:lstStyle/>
          <a:p>
            <a:pPr algn="l" marL="215846" indent="-107923" lvl="1">
              <a:lnSpc>
                <a:spcPts val="1349"/>
              </a:lnSpc>
              <a:buFont typeface="Arial"/>
              <a:buChar char="•"/>
            </a:pPr>
            <a:r>
              <a:rPr lang="en-US" sz="999" u="sng">
                <a:solidFill>
                  <a:srgbClr val="000000"/>
                </a:solidFill>
                <a:latin typeface="Helvetica World"/>
                <a:ea typeface="Helvetica World"/>
                <a:cs typeface="Helvetica World"/>
                <a:sym typeface="Helvetica World"/>
                <a:hlinkClick r:id="rId3" tooltip="https://www.paris.fr/pages/les-cours-oasis-7389"/>
              </a:rPr>
              <a:t>Les cours oasis</a:t>
            </a:r>
            <a:r>
              <a:rPr lang="en-US" sz="999">
                <a:solidFill>
                  <a:srgbClr val="000000"/>
                </a:solidFill>
                <a:latin typeface="Helvetica World"/>
                <a:ea typeface="Helvetica World"/>
                <a:cs typeface="Helvetica World"/>
                <a:sym typeface="Helvetica World"/>
                <a:hlinkClick r:id="rId4" tooltip="https://www.paris.fr/pages/les-cours-oasis-7389"/>
              </a:rPr>
              <a:t>,</a:t>
            </a:r>
            <a:r>
              <a:rPr lang="en-US" sz="999">
                <a:solidFill>
                  <a:srgbClr val="000000"/>
                </a:solidFill>
                <a:latin typeface="Helvetica World"/>
                <a:ea typeface="Helvetica World"/>
                <a:cs typeface="Helvetica World"/>
                <a:sym typeface="Helvetica World"/>
                <a:hlinkClick r:id="rId5" tooltip="https://www.tpl.org/our-work/new-york-city-playgrounds"/>
              </a:rPr>
              <a:t> Ville de Paris</a:t>
            </a:r>
          </a:p>
          <a:p>
            <a:pPr algn="l" marL="215846" indent="-107923" lvl="1">
              <a:lnSpc>
                <a:spcPts val="1349"/>
              </a:lnSpc>
              <a:buFont typeface="Arial"/>
              <a:buChar char="•"/>
            </a:pPr>
            <a:r>
              <a:rPr lang="en-US" sz="999" u="sng">
                <a:solidFill>
                  <a:srgbClr val="000000"/>
                </a:solidFill>
                <a:latin typeface="Helvetica World"/>
                <a:ea typeface="Helvetica World"/>
                <a:cs typeface="Helvetica World"/>
                <a:sym typeface="Helvetica World"/>
                <a:hlinkClick r:id="rId6" tooltip="https://www.tpl.org/our-work/new-york-city-playgrounds"/>
              </a:rPr>
              <a:t>New York City Community Schoolyards</a:t>
            </a:r>
            <a:r>
              <a:rPr lang="en-US" sz="999" u="sng">
                <a:solidFill>
                  <a:srgbClr val="000000"/>
                </a:solidFill>
                <a:latin typeface="Helvetica World"/>
                <a:ea typeface="Helvetica World"/>
                <a:cs typeface="Helvetica World"/>
                <a:sym typeface="Helvetica World"/>
              </a:rPr>
              <a:t>,</a:t>
            </a:r>
            <a:r>
              <a:rPr lang="en-US" sz="999">
                <a:solidFill>
                  <a:srgbClr val="000000"/>
                </a:solidFill>
                <a:latin typeface="Helvetica World"/>
                <a:ea typeface="Helvetica World"/>
                <a:cs typeface="Helvetica World"/>
                <a:sym typeface="Helvetica World"/>
              </a:rPr>
              <a:t> Trust for Public Land</a:t>
            </a:r>
          </a:p>
        </p:txBody>
      </p:sp>
      <p:sp>
        <p:nvSpPr>
          <p:cNvPr name="TextBox 9" id="9"/>
          <p:cNvSpPr txBox="true"/>
          <p:nvPr/>
        </p:nvSpPr>
        <p:spPr>
          <a:xfrm rot="0">
            <a:off x="9454772" y="8166183"/>
            <a:ext cx="3902659" cy="281368"/>
          </a:xfrm>
          <a:prstGeom prst="rect">
            <a:avLst/>
          </a:prstGeom>
        </p:spPr>
        <p:txBody>
          <a:bodyPr anchor="t" rtlCol="false" tIns="0" lIns="0" bIns="0" rIns="0">
            <a:spAutoFit/>
          </a:bodyPr>
          <a:lstStyle/>
          <a:p>
            <a:pPr algn="l">
              <a:lnSpc>
                <a:spcPts val="2239"/>
              </a:lnSpc>
            </a:pPr>
            <a:r>
              <a:rPr lang="en-US" sz="1599">
                <a:solidFill>
                  <a:srgbClr val="000000"/>
                </a:solidFill>
                <a:latin typeface="Helvetica World"/>
                <a:ea typeface="Helvetica World"/>
                <a:cs typeface="Helvetica World"/>
                <a:sym typeface="Helvetica World"/>
              </a:rPr>
              <a:t>Green Community Schoolyards à New Tork</a:t>
            </a:r>
          </a:p>
        </p:txBody>
      </p:sp>
      <p:sp>
        <p:nvSpPr>
          <p:cNvPr name="TextBox 10" id="10"/>
          <p:cNvSpPr txBox="true"/>
          <p:nvPr/>
        </p:nvSpPr>
        <p:spPr>
          <a:xfrm rot="0">
            <a:off x="9078039" y="8773582"/>
            <a:ext cx="8985314" cy="1786747"/>
          </a:xfrm>
          <a:prstGeom prst="rect">
            <a:avLst/>
          </a:prstGeom>
        </p:spPr>
        <p:txBody>
          <a:bodyPr anchor="t" rtlCol="false" tIns="0" lIns="0" bIns="0" rIns="0">
            <a:spAutoFit/>
          </a:bodyPr>
          <a:lstStyle/>
          <a:p>
            <a:pPr algn="l">
              <a:lnSpc>
                <a:spcPts val="13907"/>
              </a:lnSpc>
            </a:pPr>
            <a:r>
              <a:rPr lang="en-US" b="true" sz="9934">
                <a:solidFill>
                  <a:srgbClr val="09A9BE"/>
                </a:solidFill>
                <a:latin typeface="Helvetica World Bold"/>
                <a:ea typeface="Helvetica World Bold"/>
                <a:cs typeface="Helvetica World Bold"/>
                <a:sym typeface="Helvetica World Bold"/>
              </a:rPr>
              <a:t>COURS OASIS</a:t>
            </a:r>
          </a:p>
        </p:txBody>
      </p:sp>
      <p:sp>
        <p:nvSpPr>
          <p:cNvPr name="TextBox 11" id="11"/>
          <p:cNvSpPr txBox="true"/>
          <p:nvPr/>
        </p:nvSpPr>
        <p:spPr>
          <a:xfrm rot="0">
            <a:off x="17259300" y="8925982"/>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24</a:t>
            </a:r>
          </a:p>
        </p:txBody>
      </p:sp>
    </p:spTree>
  </p:cSld>
  <p:clrMapOvr>
    <a:masterClrMapping/>
  </p:clrMapOvr>
  <p:transition spd="fast">
    <p:fade/>
  </p:transition>
</p:sld>
</file>

<file path=ppt/slides/slide2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901762"/>
            <a:chOff x="0" y="0"/>
            <a:chExt cx="18288000" cy="1901762"/>
          </a:xfrm>
        </p:grpSpPr>
        <p:sp>
          <p:nvSpPr>
            <p:cNvPr name="Freeform 3" id="3"/>
            <p:cNvSpPr/>
            <p:nvPr/>
          </p:nvSpPr>
          <p:spPr>
            <a:xfrm flipH="false" flipV="false" rot="0">
              <a:off x="0" y="0"/>
              <a:ext cx="18288000" cy="1901703"/>
            </a:xfrm>
            <a:custGeom>
              <a:avLst/>
              <a:gdLst/>
              <a:ahLst/>
              <a:cxnLst/>
              <a:rect r="r" b="b" t="t" l="l"/>
              <a:pathLst>
                <a:path h="1901703" w="18288000">
                  <a:moveTo>
                    <a:pt x="0" y="0"/>
                  </a:moveTo>
                  <a:lnTo>
                    <a:pt x="0" y="1901703"/>
                  </a:lnTo>
                  <a:lnTo>
                    <a:pt x="18288000" y="1901703"/>
                  </a:lnTo>
                  <a:lnTo>
                    <a:pt x="18288000" y="0"/>
                  </a:lnTo>
                  <a:close/>
                </a:path>
              </a:pathLst>
            </a:custGeom>
            <a:solidFill>
              <a:srgbClr val="B1C9D4"/>
            </a:solidFill>
          </p:spPr>
        </p:sp>
      </p:grpSp>
      <p:grpSp>
        <p:nvGrpSpPr>
          <p:cNvPr name="Group 4" id="4"/>
          <p:cNvGrpSpPr/>
          <p:nvPr/>
        </p:nvGrpSpPr>
        <p:grpSpPr>
          <a:xfrm rot="0">
            <a:off x="370970" y="2023643"/>
            <a:ext cx="5695950" cy="5695931"/>
            <a:chOff x="0" y="0"/>
            <a:chExt cx="7594600" cy="7594575"/>
          </a:xfrm>
        </p:grpSpPr>
        <p:sp>
          <p:nvSpPr>
            <p:cNvPr name="Freeform 5" id="5"/>
            <p:cNvSpPr/>
            <p:nvPr/>
          </p:nvSpPr>
          <p:spPr>
            <a:xfrm flipH="false" flipV="false" rot="0">
              <a:off x="0" y="0"/>
              <a:ext cx="7594600" cy="7594600"/>
            </a:xfrm>
            <a:custGeom>
              <a:avLst/>
              <a:gdLst/>
              <a:ahLst/>
              <a:cxnLst/>
              <a:rect r="r" b="b" t="t" l="l"/>
              <a:pathLst>
                <a:path h="7594600" w="7594600">
                  <a:moveTo>
                    <a:pt x="0" y="0"/>
                  </a:moveTo>
                  <a:lnTo>
                    <a:pt x="7594600" y="0"/>
                  </a:lnTo>
                  <a:lnTo>
                    <a:pt x="7594600" y="7594600"/>
                  </a:lnTo>
                  <a:lnTo>
                    <a:pt x="0" y="7594600"/>
                  </a:lnTo>
                  <a:lnTo>
                    <a:pt x="0" y="0"/>
                  </a:lnTo>
                  <a:close/>
                </a:path>
              </a:pathLst>
            </a:custGeom>
            <a:blipFill>
              <a:blip r:embed="rId2"/>
              <a:stretch>
                <a:fillRect l="0" t="0" r="0" b="0"/>
              </a:stretch>
            </a:blipFill>
          </p:spPr>
        </p:sp>
      </p:grpSp>
      <p:grpSp>
        <p:nvGrpSpPr>
          <p:cNvPr name="Group 6" id="6"/>
          <p:cNvGrpSpPr/>
          <p:nvPr/>
        </p:nvGrpSpPr>
        <p:grpSpPr>
          <a:xfrm rot="0">
            <a:off x="12418066" y="2023643"/>
            <a:ext cx="5695950" cy="5695931"/>
            <a:chOff x="0" y="0"/>
            <a:chExt cx="7594600" cy="7594575"/>
          </a:xfrm>
        </p:grpSpPr>
        <p:sp>
          <p:nvSpPr>
            <p:cNvPr name="Freeform 7" id="7"/>
            <p:cNvSpPr/>
            <p:nvPr/>
          </p:nvSpPr>
          <p:spPr>
            <a:xfrm flipH="false" flipV="false" rot="0">
              <a:off x="0" y="0"/>
              <a:ext cx="7594600" cy="7594600"/>
            </a:xfrm>
            <a:custGeom>
              <a:avLst/>
              <a:gdLst/>
              <a:ahLst/>
              <a:cxnLst/>
              <a:rect r="r" b="b" t="t" l="l"/>
              <a:pathLst>
                <a:path h="7594600" w="7594600">
                  <a:moveTo>
                    <a:pt x="0" y="0"/>
                  </a:moveTo>
                  <a:lnTo>
                    <a:pt x="7594600" y="0"/>
                  </a:lnTo>
                  <a:lnTo>
                    <a:pt x="7594600" y="7594600"/>
                  </a:lnTo>
                  <a:lnTo>
                    <a:pt x="0" y="7594600"/>
                  </a:lnTo>
                  <a:lnTo>
                    <a:pt x="0" y="0"/>
                  </a:lnTo>
                  <a:close/>
                </a:path>
              </a:pathLst>
            </a:custGeom>
            <a:blipFill>
              <a:blip r:embed="rId3"/>
              <a:stretch>
                <a:fillRect l="0" t="0" r="0" b="0"/>
              </a:stretch>
            </a:blipFill>
          </p:spPr>
        </p:sp>
      </p:grpSp>
      <p:grpSp>
        <p:nvGrpSpPr>
          <p:cNvPr name="Group 8" id="8"/>
          <p:cNvGrpSpPr/>
          <p:nvPr/>
        </p:nvGrpSpPr>
        <p:grpSpPr>
          <a:xfrm rot="0">
            <a:off x="7006800" y="2023643"/>
            <a:ext cx="4276706" cy="5695931"/>
            <a:chOff x="0" y="0"/>
            <a:chExt cx="5702275" cy="7594575"/>
          </a:xfrm>
        </p:grpSpPr>
        <p:sp>
          <p:nvSpPr>
            <p:cNvPr name="Freeform 9" id="9"/>
            <p:cNvSpPr/>
            <p:nvPr/>
          </p:nvSpPr>
          <p:spPr>
            <a:xfrm flipH="false" flipV="false" rot="0">
              <a:off x="0" y="0"/>
              <a:ext cx="5702300" cy="7594600"/>
            </a:xfrm>
            <a:custGeom>
              <a:avLst/>
              <a:gdLst/>
              <a:ahLst/>
              <a:cxnLst/>
              <a:rect r="r" b="b" t="t" l="l"/>
              <a:pathLst>
                <a:path h="7594600" w="5702300">
                  <a:moveTo>
                    <a:pt x="0" y="0"/>
                  </a:moveTo>
                  <a:lnTo>
                    <a:pt x="5702300" y="0"/>
                  </a:lnTo>
                  <a:lnTo>
                    <a:pt x="5702300" y="7594600"/>
                  </a:lnTo>
                  <a:lnTo>
                    <a:pt x="0" y="7594600"/>
                  </a:lnTo>
                  <a:lnTo>
                    <a:pt x="0" y="0"/>
                  </a:lnTo>
                  <a:close/>
                </a:path>
              </a:pathLst>
            </a:custGeom>
            <a:blipFill>
              <a:blip r:embed="rId4"/>
              <a:stretch>
                <a:fillRect l="0" t="0" r="0" b="0"/>
              </a:stretch>
            </a:blipFill>
          </p:spPr>
        </p:sp>
      </p:grpSp>
      <p:sp>
        <p:nvSpPr>
          <p:cNvPr name="TextBox 10" id="10"/>
          <p:cNvSpPr txBox="true"/>
          <p:nvPr/>
        </p:nvSpPr>
        <p:spPr>
          <a:xfrm rot="0">
            <a:off x="370970" y="525761"/>
            <a:ext cx="14038307" cy="1189444"/>
          </a:xfrm>
          <a:prstGeom prst="rect">
            <a:avLst/>
          </a:prstGeom>
        </p:spPr>
        <p:txBody>
          <a:bodyPr anchor="t" rtlCol="false" tIns="0" lIns="0" bIns="0" rIns="0">
            <a:spAutoFit/>
          </a:bodyPr>
          <a:lstStyle/>
          <a:p>
            <a:pPr algn="l">
              <a:lnSpc>
                <a:spcPts val="9256"/>
              </a:lnSpc>
            </a:pPr>
            <a:r>
              <a:rPr lang="en-US" b="true" sz="6612">
                <a:solidFill>
                  <a:srgbClr val="FFFFFF"/>
                </a:solidFill>
                <a:latin typeface="Helvetica World Bold"/>
                <a:ea typeface="Helvetica World Bold"/>
                <a:cs typeface="Helvetica World Bold"/>
                <a:sym typeface="Helvetica World Bold"/>
              </a:rPr>
              <a:t>STRATÉGIES D’INTENSIFICATION</a:t>
            </a:r>
          </a:p>
        </p:txBody>
      </p:sp>
      <p:sp>
        <p:nvSpPr>
          <p:cNvPr name="TextBox 11" id="11"/>
          <p:cNvSpPr txBox="true"/>
          <p:nvPr/>
        </p:nvSpPr>
        <p:spPr>
          <a:xfrm rot="0">
            <a:off x="370970" y="7740653"/>
            <a:ext cx="2413521" cy="281368"/>
          </a:xfrm>
          <a:prstGeom prst="rect">
            <a:avLst/>
          </a:prstGeom>
        </p:spPr>
        <p:txBody>
          <a:bodyPr anchor="t" rtlCol="false" tIns="0" lIns="0" bIns="0" rIns="0">
            <a:spAutoFit/>
          </a:bodyPr>
          <a:lstStyle/>
          <a:p>
            <a:pPr algn="l">
              <a:lnSpc>
                <a:spcPts val="2239"/>
              </a:lnSpc>
            </a:pPr>
            <a:r>
              <a:rPr lang="en-US" sz="1599">
                <a:solidFill>
                  <a:srgbClr val="000000"/>
                </a:solidFill>
                <a:latin typeface="Helvetica World"/>
                <a:ea typeface="Helvetica World"/>
                <a:cs typeface="Helvetica World"/>
                <a:sym typeface="Helvetica World"/>
              </a:rPr>
              <a:t>Nightingale 2, Fairfield VIC</a:t>
            </a:r>
          </a:p>
        </p:txBody>
      </p:sp>
      <p:sp>
        <p:nvSpPr>
          <p:cNvPr name="TextBox 12" id="12"/>
          <p:cNvSpPr txBox="true"/>
          <p:nvPr/>
        </p:nvSpPr>
        <p:spPr>
          <a:xfrm rot="0">
            <a:off x="7006800" y="7740653"/>
            <a:ext cx="3249054" cy="281368"/>
          </a:xfrm>
          <a:prstGeom prst="rect">
            <a:avLst/>
          </a:prstGeom>
        </p:spPr>
        <p:txBody>
          <a:bodyPr anchor="t" rtlCol="false" tIns="0" lIns="0" bIns="0" rIns="0">
            <a:spAutoFit/>
          </a:bodyPr>
          <a:lstStyle/>
          <a:p>
            <a:pPr algn="l">
              <a:lnSpc>
                <a:spcPts val="2239"/>
              </a:lnSpc>
            </a:pPr>
            <a:r>
              <a:rPr lang="en-US" sz="1599">
                <a:solidFill>
                  <a:srgbClr val="000000"/>
                </a:solidFill>
                <a:latin typeface="Helvetica World"/>
                <a:ea typeface="Helvetica World"/>
                <a:cs typeface="Helvetica World"/>
                <a:sym typeface="Helvetica World"/>
              </a:rPr>
              <a:t>Nightingale ParkLife, Brunswick VIC</a:t>
            </a:r>
          </a:p>
        </p:txBody>
      </p:sp>
      <p:sp>
        <p:nvSpPr>
          <p:cNvPr name="TextBox 13" id="13"/>
          <p:cNvSpPr txBox="true"/>
          <p:nvPr/>
        </p:nvSpPr>
        <p:spPr>
          <a:xfrm rot="0">
            <a:off x="12418066" y="7740653"/>
            <a:ext cx="1012603" cy="281368"/>
          </a:xfrm>
          <a:prstGeom prst="rect">
            <a:avLst/>
          </a:prstGeom>
        </p:spPr>
        <p:txBody>
          <a:bodyPr anchor="t" rtlCol="false" tIns="0" lIns="0" bIns="0" rIns="0">
            <a:spAutoFit/>
          </a:bodyPr>
          <a:lstStyle/>
          <a:p>
            <a:pPr algn="l">
              <a:lnSpc>
                <a:spcPts val="2239"/>
              </a:lnSpc>
            </a:pPr>
            <a:r>
              <a:rPr lang="en-US" sz="1599">
                <a:solidFill>
                  <a:srgbClr val="000000"/>
                </a:solidFill>
                <a:latin typeface="Helvetica World"/>
                <a:ea typeface="Helvetica World"/>
                <a:cs typeface="Helvetica World"/>
                <a:sym typeface="Helvetica World"/>
              </a:rPr>
              <a:t>The Village</a:t>
            </a:r>
          </a:p>
        </p:txBody>
      </p:sp>
      <p:sp>
        <p:nvSpPr>
          <p:cNvPr name="TextBox 14" id="14"/>
          <p:cNvSpPr txBox="true"/>
          <p:nvPr/>
        </p:nvSpPr>
        <p:spPr>
          <a:xfrm rot="0">
            <a:off x="2232079" y="8145437"/>
            <a:ext cx="94850" cy="513236"/>
          </a:xfrm>
          <a:prstGeom prst="rect">
            <a:avLst/>
          </a:prstGeom>
        </p:spPr>
        <p:txBody>
          <a:bodyPr anchor="t" rtlCol="false" tIns="0" lIns="0" bIns="0" rIns="0">
            <a:spAutoFit/>
          </a:bodyPr>
          <a:lstStyle/>
          <a:p>
            <a:pPr algn="l">
              <a:lnSpc>
                <a:spcPts val="4198"/>
              </a:lnSpc>
            </a:pPr>
            <a:r>
              <a:rPr lang="en-US" sz="2999">
                <a:solidFill>
                  <a:srgbClr val="000000"/>
                </a:solidFill>
                <a:latin typeface="Helvetica World"/>
                <a:ea typeface="Helvetica World"/>
                <a:cs typeface="Helvetica World"/>
                <a:sym typeface="Helvetica World"/>
              </a:rPr>
              <a:t> </a:t>
            </a:r>
          </a:p>
        </p:txBody>
      </p:sp>
      <p:sp>
        <p:nvSpPr>
          <p:cNvPr name="TextBox 15" id="15"/>
          <p:cNvSpPr txBox="true"/>
          <p:nvPr/>
        </p:nvSpPr>
        <p:spPr>
          <a:xfrm rot="0">
            <a:off x="2995727" y="8650929"/>
            <a:ext cx="15199119" cy="1786747"/>
          </a:xfrm>
          <a:prstGeom prst="rect">
            <a:avLst/>
          </a:prstGeom>
        </p:spPr>
        <p:txBody>
          <a:bodyPr anchor="t" rtlCol="false" tIns="0" lIns="0" bIns="0" rIns="0">
            <a:spAutoFit/>
          </a:bodyPr>
          <a:lstStyle/>
          <a:p>
            <a:pPr algn="l">
              <a:lnSpc>
                <a:spcPts val="13907"/>
              </a:lnSpc>
            </a:pPr>
            <a:r>
              <a:rPr lang="en-US" b="true" sz="9934">
                <a:solidFill>
                  <a:srgbClr val="09A9BE"/>
                </a:solidFill>
                <a:latin typeface="Helvetica World Bold"/>
                <a:ea typeface="Helvetica World Bold"/>
                <a:cs typeface="Helvetica World Bold"/>
                <a:sym typeface="Helvetica World Bold"/>
              </a:rPr>
              <a:t>HABITATS MUTUALISÉS</a:t>
            </a:r>
          </a:p>
        </p:txBody>
      </p:sp>
      <p:sp>
        <p:nvSpPr>
          <p:cNvPr name="TextBox 16" id="16"/>
          <p:cNvSpPr txBox="true"/>
          <p:nvPr/>
        </p:nvSpPr>
        <p:spPr>
          <a:xfrm rot="0">
            <a:off x="370970" y="8145437"/>
            <a:ext cx="7537847" cy="504844"/>
          </a:xfrm>
          <a:prstGeom prst="rect">
            <a:avLst/>
          </a:prstGeom>
        </p:spPr>
        <p:txBody>
          <a:bodyPr anchor="t" rtlCol="false" tIns="0" lIns="0" bIns="0" rIns="0">
            <a:spAutoFit/>
          </a:bodyPr>
          <a:lstStyle/>
          <a:p>
            <a:pPr algn="l">
              <a:lnSpc>
                <a:spcPts val="4198"/>
              </a:lnSpc>
            </a:pPr>
            <a:r>
              <a:rPr lang="en-US" sz="2999">
                <a:solidFill>
                  <a:srgbClr val="000000"/>
                </a:solidFill>
                <a:latin typeface="Helvetica World"/>
                <a:ea typeface="Helvetica World"/>
                <a:cs typeface="Helvetica World"/>
                <a:sym typeface="Helvetica World"/>
              </a:rPr>
              <a:t>Le concept de </a:t>
            </a:r>
            <a:r>
              <a:rPr lang="en-US" sz="2999" u="sng">
                <a:solidFill>
                  <a:srgbClr val="000000"/>
                </a:solidFill>
                <a:latin typeface="Helvetica World"/>
                <a:ea typeface="Helvetica World"/>
                <a:cs typeface="Helvetica World"/>
                <a:sym typeface="Helvetica World"/>
                <a:hlinkClick r:id="rId5" tooltip="https://www.nightingalehousing.org/"/>
              </a:rPr>
              <a:t>Nightingale Housing</a:t>
            </a:r>
            <a:r>
              <a:rPr lang="en-US" sz="2999">
                <a:solidFill>
                  <a:srgbClr val="000000"/>
                </a:solidFill>
                <a:latin typeface="Helvetica World"/>
                <a:ea typeface="Helvetica World"/>
                <a:cs typeface="Helvetica World"/>
                <a:sym typeface="Helvetica World"/>
                <a:hlinkClick r:id="rId6" tooltip="https://www.nightingalehousing.org/"/>
              </a:rPr>
              <a:t>,</a:t>
            </a:r>
            <a:r>
              <a:rPr lang="en-US" sz="2999">
                <a:solidFill>
                  <a:srgbClr val="000000"/>
                </a:solidFill>
                <a:latin typeface="Helvetica World"/>
                <a:ea typeface="Helvetica World"/>
                <a:cs typeface="Helvetica World"/>
                <a:sym typeface="Helvetica World"/>
              </a:rPr>
              <a:t> Australie</a:t>
            </a:r>
          </a:p>
        </p:txBody>
      </p:sp>
      <p:sp>
        <p:nvSpPr>
          <p:cNvPr name="TextBox 17" id="17"/>
          <p:cNvSpPr txBox="true"/>
          <p:nvPr/>
        </p:nvSpPr>
        <p:spPr>
          <a:xfrm rot="0">
            <a:off x="17259300" y="8925982"/>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25</a:t>
            </a:r>
          </a:p>
        </p:txBody>
      </p:sp>
    </p:spTree>
  </p:cSld>
  <p:clrMapOvr>
    <a:masterClrMapping/>
  </p:clrMapOvr>
  <p:transition spd="fast">
    <p:fade/>
  </p:transition>
</p:sld>
</file>

<file path=ppt/slides/slide2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901762"/>
            <a:chOff x="0" y="0"/>
            <a:chExt cx="18288000" cy="1901762"/>
          </a:xfrm>
        </p:grpSpPr>
        <p:sp>
          <p:nvSpPr>
            <p:cNvPr name="Freeform 3" id="3"/>
            <p:cNvSpPr/>
            <p:nvPr/>
          </p:nvSpPr>
          <p:spPr>
            <a:xfrm flipH="false" flipV="false" rot="0">
              <a:off x="0" y="0"/>
              <a:ext cx="18288000" cy="1901703"/>
            </a:xfrm>
            <a:custGeom>
              <a:avLst/>
              <a:gdLst/>
              <a:ahLst/>
              <a:cxnLst/>
              <a:rect r="r" b="b" t="t" l="l"/>
              <a:pathLst>
                <a:path h="1901703" w="18288000">
                  <a:moveTo>
                    <a:pt x="0" y="0"/>
                  </a:moveTo>
                  <a:lnTo>
                    <a:pt x="0" y="1901703"/>
                  </a:lnTo>
                  <a:lnTo>
                    <a:pt x="18288000" y="1901703"/>
                  </a:lnTo>
                  <a:lnTo>
                    <a:pt x="18288000" y="0"/>
                  </a:lnTo>
                  <a:close/>
                </a:path>
              </a:pathLst>
            </a:custGeom>
            <a:solidFill>
              <a:srgbClr val="B1C9D4"/>
            </a:solidFill>
          </p:spPr>
        </p:sp>
      </p:grpSp>
      <p:grpSp>
        <p:nvGrpSpPr>
          <p:cNvPr name="Group 4" id="4"/>
          <p:cNvGrpSpPr/>
          <p:nvPr/>
        </p:nvGrpSpPr>
        <p:grpSpPr>
          <a:xfrm rot="0">
            <a:off x="370970" y="2111150"/>
            <a:ext cx="17513846" cy="5705456"/>
            <a:chOff x="0" y="0"/>
            <a:chExt cx="23351795" cy="7607275"/>
          </a:xfrm>
        </p:grpSpPr>
        <p:sp>
          <p:nvSpPr>
            <p:cNvPr name="Freeform 5" id="5"/>
            <p:cNvSpPr/>
            <p:nvPr/>
          </p:nvSpPr>
          <p:spPr>
            <a:xfrm flipH="false" flipV="false" rot="0">
              <a:off x="0" y="0"/>
              <a:ext cx="23351744" cy="7607300"/>
            </a:xfrm>
            <a:custGeom>
              <a:avLst/>
              <a:gdLst/>
              <a:ahLst/>
              <a:cxnLst/>
              <a:rect r="r" b="b" t="t" l="l"/>
              <a:pathLst>
                <a:path h="7607300" w="23351744">
                  <a:moveTo>
                    <a:pt x="0" y="0"/>
                  </a:moveTo>
                  <a:lnTo>
                    <a:pt x="23351744" y="0"/>
                  </a:lnTo>
                  <a:lnTo>
                    <a:pt x="23351744" y="7607300"/>
                  </a:lnTo>
                  <a:lnTo>
                    <a:pt x="0" y="7607300"/>
                  </a:lnTo>
                  <a:lnTo>
                    <a:pt x="0" y="0"/>
                  </a:lnTo>
                  <a:close/>
                </a:path>
              </a:pathLst>
            </a:custGeom>
            <a:blipFill>
              <a:blip r:embed="rId2"/>
              <a:stretch>
                <a:fillRect l="0" t="0" r="0" b="0"/>
              </a:stretch>
            </a:blipFill>
          </p:spPr>
        </p:sp>
      </p:grpSp>
      <p:sp>
        <p:nvSpPr>
          <p:cNvPr name="TextBox 6" id="6"/>
          <p:cNvSpPr txBox="true"/>
          <p:nvPr/>
        </p:nvSpPr>
        <p:spPr>
          <a:xfrm rot="0">
            <a:off x="370970" y="525761"/>
            <a:ext cx="14038307" cy="1189444"/>
          </a:xfrm>
          <a:prstGeom prst="rect">
            <a:avLst/>
          </a:prstGeom>
        </p:spPr>
        <p:txBody>
          <a:bodyPr anchor="t" rtlCol="false" tIns="0" lIns="0" bIns="0" rIns="0">
            <a:spAutoFit/>
          </a:bodyPr>
          <a:lstStyle/>
          <a:p>
            <a:pPr algn="l">
              <a:lnSpc>
                <a:spcPts val="9256"/>
              </a:lnSpc>
            </a:pPr>
            <a:r>
              <a:rPr lang="en-US" b="true" sz="6612">
                <a:solidFill>
                  <a:srgbClr val="FFFFFF"/>
                </a:solidFill>
                <a:latin typeface="Helvetica World Bold"/>
                <a:ea typeface="Helvetica World Bold"/>
                <a:cs typeface="Helvetica World Bold"/>
                <a:sym typeface="Helvetica World Bold"/>
              </a:rPr>
              <a:t>STRATÉGIES D’INTENSIFICATION</a:t>
            </a:r>
          </a:p>
        </p:txBody>
      </p:sp>
      <p:sp>
        <p:nvSpPr>
          <p:cNvPr name="TextBox 7" id="7"/>
          <p:cNvSpPr txBox="true"/>
          <p:nvPr/>
        </p:nvSpPr>
        <p:spPr>
          <a:xfrm rot="0">
            <a:off x="2180034" y="8477402"/>
            <a:ext cx="16023469" cy="1786680"/>
          </a:xfrm>
          <a:prstGeom prst="rect">
            <a:avLst/>
          </a:prstGeom>
        </p:spPr>
        <p:txBody>
          <a:bodyPr anchor="t" rtlCol="false" tIns="0" lIns="0" bIns="0" rIns="0">
            <a:spAutoFit/>
          </a:bodyPr>
          <a:lstStyle/>
          <a:p>
            <a:pPr algn="l">
              <a:lnSpc>
                <a:spcPts val="13907"/>
              </a:lnSpc>
            </a:pPr>
            <a:r>
              <a:rPr lang="en-US" b="true" sz="9933">
                <a:solidFill>
                  <a:srgbClr val="09A9BE"/>
                </a:solidFill>
                <a:latin typeface="Helvetica World Bold"/>
                <a:ea typeface="Helvetica World Bold"/>
                <a:cs typeface="Helvetica World Bold"/>
                <a:sym typeface="Helvetica World Bold"/>
              </a:rPr>
              <a:t>RÉSIDENCE RÉVERSIBLE</a:t>
            </a:r>
          </a:p>
        </p:txBody>
      </p:sp>
      <p:sp>
        <p:nvSpPr>
          <p:cNvPr name="TextBox 8" id="8"/>
          <p:cNvSpPr txBox="true"/>
          <p:nvPr/>
        </p:nvSpPr>
        <p:spPr>
          <a:xfrm rot="0">
            <a:off x="370970" y="7924838"/>
            <a:ext cx="15379303" cy="415309"/>
          </a:xfrm>
          <a:prstGeom prst="rect">
            <a:avLst/>
          </a:prstGeom>
        </p:spPr>
        <p:txBody>
          <a:bodyPr anchor="t" rtlCol="false" tIns="0" lIns="0" bIns="0" rIns="0">
            <a:spAutoFit/>
          </a:bodyPr>
          <a:lstStyle/>
          <a:p>
            <a:pPr algn="l">
              <a:lnSpc>
                <a:spcPts val="3358"/>
              </a:lnSpc>
            </a:pPr>
            <a:r>
              <a:rPr lang="en-US" sz="2399" u="sng">
                <a:solidFill>
                  <a:srgbClr val="000000"/>
                </a:solidFill>
                <a:latin typeface="Helvetica World"/>
                <a:ea typeface="Helvetica World"/>
                <a:cs typeface="Helvetica World"/>
                <a:sym typeface="Helvetica World"/>
                <a:hlinkClick r:id="rId3" tooltip="https://epa-paris-saclay.fr/les-projets/residence-rosalind-franklin-192-logements-etudiants-sociaux-et-un-parking-public-425-places/"/>
              </a:rPr>
              <a:t>Résidence étudiante Rosalind Franklin à Palaiseau</a:t>
            </a:r>
            <a:r>
              <a:rPr lang="en-US" sz="2399">
                <a:solidFill>
                  <a:srgbClr val="000000"/>
                </a:solidFill>
                <a:latin typeface="Helvetica World"/>
                <a:ea typeface="Helvetica World"/>
                <a:cs typeface="Helvetica World"/>
                <a:sym typeface="Helvetica World"/>
                <a:hlinkClick r:id="rId4" tooltip="https://epa-paris-saclay.fr/les-projets/residence-rosalind-franklin-192-logements-etudiants-sociaux-et-un-parking-public-425-places/"/>
              </a:rPr>
              <a:t>,</a:t>
            </a:r>
            <a:r>
              <a:rPr lang="en-US" sz="2399">
                <a:solidFill>
                  <a:srgbClr val="000000"/>
                </a:solidFill>
                <a:latin typeface="Helvetica World"/>
                <a:ea typeface="Helvetica World"/>
                <a:cs typeface="Helvetica World"/>
                <a:sym typeface="Helvetica World"/>
              </a:rPr>
              <a:t> lauréate de l’Équerre d’argent 2021 dans la catégorie logement</a:t>
            </a:r>
          </a:p>
        </p:txBody>
      </p:sp>
      <p:sp>
        <p:nvSpPr>
          <p:cNvPr name="TextBox 9" id="9"/>
          <p:cNvSpPr txBox="true"/>
          <p:nvPr/>
        </p:nvSpPr>
        <p:spPr>
          <a:xfrm rot="0">
            <a:off x="17259300" y="8629802"/>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26</a:t>
            </a:r>
          </a:p>
        </p:txBody>
      </p:sp>
    </p:spTree>
  </p:cSld>
  <p:clrMapOvr>
    <a:masterClrMapping/>
  </p:clrMapOvr>
  <p:transition spd="fast">
    <p:fade/>
  </p:transition>
</p:sld>
</file>

<file path=ppt/slides/slide2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901762"/>
            <a:chOff x="0" y="0"/>
            <a:chExt cx="18288000" cy="1901762"/>
          </a:xfrm>
        </p:grpSpPr>
        <p:sp>
          <p:nvSpPr>
            <p:cNvPr name="Freeform 3" id="3"/>
            <p:cNvSpPr/>
            <p:nvPr/>
          </p:nvSpPr>
          <p:spPr>
            <a:xfrm flipH="false" flipV="false" rot="0">
              <a:off x="0" y="0"/>
              <a:ext cx="18288000" cy="1901703"/>
            </a:xfrm>
            <a:custGeom>
              <a:avLst/>
              <a:gdLst/>
              <a:ahLst/>
              <a:cxnLst/>
              <a:rect r="r" b="b" t="t" l="l"/>
              <a:pathLst>
                <a:path h="1901703" w="18288000">
                  <a:moveTo>
                    <a:pt x="0" y="0"/>
                  </a:moveTo>
                  <a:lnTo>
                    <a:pt x="0" y="1901703"/>
                  </a:lnTo>
                  <a:lnTo>
                    <a:pt x="18288000" y="1901703"/>
                  </a:lnTo>
                  <a:lnTo>
                    <a:pt x="18288000" y="0"/>
                  </a:lnTo>
                  <a:close/>
                </a:path>
              </a:pathLst>
            </a:custGeom>
            <a:solidFill>
              <a:srgbClr val="B1C9D4"/>
            </a:solidFill>
          </p:spPr>
        </p:sp>
      </p:grpSp>
      <p:grpSp>
        <p:nvGrpSpPr>
          <p:cNvPr name="Group 4" id="4"/>
          <p:cNvGrpSpPr/>
          <p:nvPr/>
        </p:nvGrpSpPr>
        <p:grpSpPr>
          <a:xfrm rot="0">
            <a:off x="210760" y="2366439"/>
            <a:ext cx="17781822" cy="4848206"/>
            <a:chOff x="0" y="0"/>
            <a:chExt cx="23709097" cy="6464275"/>
          </a:xfrm>
        </p:grpSpPr>
        <p:sp>
          <p:nvSpPr>
            <p:cNvPr name="Freeform 5" id="5"/>
            <p:cNvSpPr/>
            <p:nvPr/>
          </p:nvSpPr>
          <p:spPr>
            <a:xfrm flipH="false" flipV="false" rot="0">
              <a:off x="0" y="0"/>
              <a:ext cx="23709122" cy="6464300"/>
            </a:xfrm>
            <a:custGeom>
              <a:avLst/>
              <a:gdLst/>
              <a:ahLst/>
              <a:cxnLst/>
              <a:rect r="r" b="b" t="t" l="l"/>
              <a:pathLst>
                <a:path h="6464300" w="23709122">
                  <a:moveTo>
                    <a:pt x="0" y="0"/>
                  </a:moveTo>
                  <a:lnTo>
                    <a:pt x="23709122" y="0"/>
                  </a:lnTo>
                  <a:lnTo>
                    <a:pt x="23709122" y="6464300"/>
                  </a:lnTo>
                  <a:lnTo>
                    <a:pt x="0" y="6464300"/>
                  </a:lnTo>
                  <a:lnTo>
                    <a:pt x="0" y="0"/>
                  </a:lnTo>
                  <a:close/>
                </a:path>
              </a:pathLst>
            </a:custGeom>
            <a:blipFill>
              <a:blip r:embed="rId2"/>
              <a:stretch>
                <a:fillRect l="0" t="0" r="0" b="0"/>
              </a:stretch>
            </a:blipFill>
          </p:spPr>
        </p:sp>
      </p:grpSp>
      <p:sp>
        <p:nvSpPr>
          <p:cNvPr name="TextBox 6" id="6"/>
          <p:cNvSpPr txBox="true"/>
          <p:nvPr/>
        </p:nvSpPr>
        <p:spPr>
          <a:xfrm rot="0">
            <a:off x="370970" y="525761"/>
            <a:ext cx="14038307" cy="1189444"/>
          </a:xfrm>
          <a:prstGeom prst="rect">
            <a:avLst/>
          </a:prstGeom>
        </p:spPr>
        <p:txBody>
          <a:bodyPr anchor="t" rtlCol="false" tIns="0" lIns="0" bIns="0" rIns="0">
            <a:spAutoFit/>
          </a:bodyPr>
          <a:lstStyle/>
          <a:p>
            <a:pPr algn="l">
              <a:lnSpc>
                <a:spcPts val="9256"/>
              </a:lnSpc>
            </a:pPr>
            <a:r>
              <a:rPr lang="en-US" b="true" sz="6612">
                <a:solidFill>
                  <a:srgbClr val="FFFFFF"/>
                </a:solidFill>
                <a:latin typeface="Helvetica World Bold"/>
                <a:ea typeface="Helvetica World Bold"/>
                <a:cs typeface="Helvetica World Bold"/>
                <a:sym typeface="Helvetica World Bold"/>
              </a:rPr>
              <a:t>STRATÉGIES D’INTENSIFICATION</a:t>
            </a:r>
          </a:p>
        </p:txBody>
      </p:sp>
      <p:sp>
        <p:nvSpPr>
          <p:cNvPr name="TextBox 7" id="7"/>
          <p:cNvSpPr txBox="true"/>
          <p:nvPr/>
        </p:nvSpPr>
        <p:spPr>
          <a:xfrm rot="0">
            <a:off x="2636720" y="8430692"/>
            <a:ext cx="15514530" cy="1786747"/>
          </a:xfrm>
          <a:prstGeom prst="rect">
            <a:avLst/>
          </a:prstGeom>
        </p:spPr>
        <p:txBody>
          <a:bodyPr anchor="t" rtlCol="false" tIns="0" lIns="0" bIns="0" rIns="0">
            <a:spAutoFit/>
          </a:bodyPr>
          <a:lstStyle/>
          <a:p>
            <a:pPr algn="l">
              <a:lnSpc>
                <a:spcPts val="13907"/>
              </a:lnSpc>
            </a:pPr>
            <a:r>
              <a:rPr lang="en-US" b="true" sz="9934">
                <a:solidFill>
                  <a:srgbClr val="09A9BE"/>
                </a:solidFill>
                <a:latin typeface="Helvetica World Bold"/>
                <a:ea typeface="Helvetica World Bold"/>
                <a:cs typeface="Helvetica World Bold"/>
                <a:sym typeface="Helvetica World Bold"/>
              </a:rPr>
              <a:t>RÉNOVATION HYBRIDÉE</a:t>
            </a:r>
          </a:p>
        </p:txBody>
      </p:sp>
      <p:sp>
        <p:nvSpPr>
          <p:cNvPr name="TextBox 8" id="8"/>
          <p:cNvSpPr txBox="true"/>
          <p:nvPr/>
        </p:nvSpPr>
        <p:spPr>
          <a:xfrm rot="0">
            <a:off x="210760" y="7495689"/>
            <a:ext cx="11382375" cy="365779"/>
          </a:xfrm>
          <a:prstGeom prst="rect">
            <a:avLst/>
          </a:prstGeom>
        </p:spPr>
        <p:txBody>
          <a:bodyPr anchor="t" rtlCol="false" tIns="0" lIns="0" bIns="0" rIns="0">
            <a:spAutoFit/>
          </a:bodyPr>
          <a:lstStyle/>
          <a:p>
            <a:pPr algn="l">
              <a:lnSpc>
                <a:spcPts val="2938"/>
              </a:lnSpc>
            </a:pPr>
            <a:r>
              <a:rPr lang="en-US" sz="2099" u="sng">
                <a:solidFill>
                  <a:srgbClr val="000000"/>
                </a:solidFill>
                <a:latin typeface="Helvetica World"/>
                <a:ea typeface="Helvetica World"/>
                <a:cs typeface="Helvetica World"/>
                <a:sym typeface="Helvetica World"/>
                <a:hlinkClick r:id="rId3" tooltip="https://www.mariamissoufou.com/hikma"/>
              </a:rPr>
              <a:t>Hikma Community Complex</a:t>
            </a:r>
            <a:r>
              <a:rPr lang="en-US" sz="2099">
                <a:solidFill>
                  <a:srgbClr val="000000"/>
                </a:solidFill>
                <a:latin typeface="Helvetica World"/>
                <a:ea typeface="Helvetica World"/>
                <a:cs typeface="Helvetica World"/>
                <a:sym typeface="Helvetica World"/>
              </a:rPr>
              <a:t> (Dandaji, Niger) par Mariam Issoufou - </a:t>
            </a:r>
            <a:r>
              <a:rPr lang="en-US" sz="2099" u="sng">
                <a:solidFill>
                  <a:srgbClr val="000000"/>
                </a:solidFill>
                <a:latin typeface="Helvetica World"/>
                <a:ea typeface="Helvetica World"/>
                <a:cs typeface="Helvetica World"/>
                <a:sym typeface="Helvetica World"/>
                <a:hlinkClick r:id="rId4" tooltip="https://www.unep.org/fr/actualites-et-recits/recit/larchitecte-nigerienne-qui-puise-dans-le-passe-pour-concevoir-des"/>
              </a:rPr>
              <a:t>Championne de la Terre 2025</a:t>
            </a:r>
          </a:p>
        </p:txBody>
      </p:sp>
      <p:sp>
        <p:nvSpPr>
          <p:cNvPr name="TextBox 9" id="9"/>
          <p:cNvSpPr txBox="true"/>
          <p:nvPr/>
        </p:nvSpPr>
        <p:spPr>
          <a:xfrm rot="0">
            <a:off x="17259300" y="8583092"/>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27</a:t>
            </a:r>
          </a:p>
        </p:txBody>
      </p:sp>
    </p:spTree>
  </p:cSld>
  <p:clrMapOvr>
    <a:masterClrMapping/>
  </p:clrMapOvr>
  <p:transition spd="fast">
    <p:fade/>
  </p:transition>
</p:sld>
</file>

<file path=ppt/slides/slide2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901762"/>
            <a:chOff x="0" y="0"/>
            <a:chExt cx="18288000" cy="1901762"/>
          </a:xfrm>
        </p:grpSpPr>
        <p:sp>
          <p:nvSpPr>
            <p:cNvPr name="Freeform 3" id="3"/>
            <p:cNvSpPr/>
            <p:nvPr/>
          </p:nvSpPr>
          <p:spPr>
            <a:xfrm flipH="false" flipV="false" rot="0">
              <a:off x="0" y="0"/>
              <a:ext cx="18288000" cy="1901703"/>
            </a:xfrm>
            <a:custGeom>
              <a:avLst/>
              <a:gdLst/>
              <a:ahLst/>
              <a:cxnLst/>
              <a:rect r="r" b="b" t="t" l="l"/>
              <a:pathLst>
                <a:path h="1901703" w="18288000">
                  <a:moveTo>
                    <a:pt x="0" y="0"/>
                  </a:moveTo>
                  <a:lnTo>
                    <a:pt x="0" y="1901703"/>
                  </a:lnTo>
                  <a:lnTo>
                    <a:pt x="18288000" y="1901703"/>
                  </a:lnTo>
                  <a:lnTo>
                    <a:pt x="18288000" y="0"/>
                  </a:lnTo>
                  <a:close/>
                </a:path>
              </a:pathLst>
            </a:custGeom>
            <a:solidFill>
              <a:srgbClr val="B1C9D4"/>
            </a:solidFill>
          </p:spPr>
        </p:sp>
      </p:grpSp>
      <p:grpSp>
        <p:nvGrpSpPr>
          <p:cNvPr name="Group 4" id="4"/>
          <p:cNvGrpSpPr/>
          <p:nvPr/>
        </p:nvGrpSpPr>
        <p:grpSpPr>
          <a:xfrm rot="0">
            <a:off x="370970" y="2223030"/>
            <a:ext cx="17617259" cy="5838787"/>
            <a:chOff x="0" y="0"/>
            <a:chExt cx="23489679" cy="7785049"/>
          </a:xfrm>
        </p:grpSpPr>
        <p:sp>
          <p:nvSpPr>
            <p:cNvPr name="Freeform 5" id="5"/>
            <p:cNvSpPr/>
            <p:nvPr/>
          </p:nvSpPr>
          <p:spPr>
            <a:xfrm flipH="false" flipV="false" rot="0">
              <a:off x="0" y="0"/>
              <a:ext cx="23489665" cy="7785100"/>
            </a:xfrm>
            <a:custGeom>
              <a:avLst/>
              <a:gdLst/>
              <a:ahLst/>
              <a:cxnLst/>
              <a:rect r="r" b="b" t="t" l="l"/>
              <a:pathLst>
                <a:path h="7785100" w="23489665">
                  <a:moveTo>
                    <a:pt x="0" y="0"/>
                  </a:moveTo>
                  <a:lnTo>
                    <a:pt x="23489665" y="0"/>
                  </a:lnTo>
                  <a:lnTo>
                    <a:pt x="23489665" y="7785100"/>
                  </a:lnTo>
                  <a:lnTo>
                    <a:pt x="0" y="7785100"/>
                  </a:lnTo>
                  <a:lnTo>
                    <a:pt x="0" y="0"/>
                  </a:lnTo>
                  <a:close/>
                </a:path>
              </a:pathLst>
            </a:custGeom>
            <a:blipFill>
              <a:blip r:embed="rId2"/>
              <a:stretch>
                <a:fillRect l="0" t="0" r="0" b="0"/>
              </a:stretch>
            </a:blipFill>
          </p:spPr>
        </p:sp>
      </p:grpSp>
      <p:sp>
        <p:nvSpPr>
          <p:cNvPr name="TextBox 6" id="6"/>
          <p:cNvSpPr txBox="true"/>
          <p:nvPr/>
        </p:nvSpPr>
        <p:spPr>
          <a:xfrm rot="0">
            <a:off x="370970" y="525761"/>
            <a:ext cx="14038307" cy="1189444"/>
          </a:xfrm>
          <a:prstGeom prst="rect">
            <a:avLst/>
          </a:prstGeom>
        </p:spPr>
        <p:txBody>
          <a:bodyPr anchor="t" rtlCol="false" tIns="0" lIns="0" bIns="0" rIns="0">
            <a:spAutoFit/>
          </a:bodyPr>
          <a:lstStyle/>
          <a:p>
            <a:pPr algn="l">
              <a:lnSpc>
                <a:spcPts val="9256"/>
              </a:lnSpc>
            </a:pPr>
            <a:r>
              <a:rPr lang="en-US" b="true" sz="6612">
                <a:solidFill>
                  <a:srgbClr val="FFFFFF"/>
                </a:solidFill>
                <a:latin typeface="Helvetica World Bold"/>
                <a:ea typeface="Helvetica World Bold"/>
                <a:cs typeface="Helvetica World Bold"/>
                <a:sym typeface="Helvetica World Bold"/>
              </a:rPr>
              <a:t>STRATÉGIES D’INTENSIFICATION</a:t>
            </a:r>
          </a:p>
        </p:txBody>
      </p:sp>
      <p:sp>
        <p:nvSpPr>
          <p:cNvPr name="TextBox 7" id="7"/>
          <p:cNvSpPr txBox="true"/>
          <p:nvPr/>
        </p:nvSpPr>
        <p:spPr>
          <a:xfrm rot="0">
            <a:off x="5133470" y="8150057"/>
            <a:ext cx="66389" cy="366846"/>
          </a:xfrm>
          <a:prstGeom prst="rect">
            <a:avLst/>
          </a:prstGeom>
        </p:spPr>
        <p:txBody>
          <a:bodyPr anchor="t" rtlCol="false" tIns="0" lIns="0" bIns="0" rIns="0">
            <a:spAutoFit/>
          </a:bodyPr>
          <a:lstStyle/>
          <a:p>
            <a:pPr algn="l">
              <a:lnSpc>
                <a:spcPts val="2938"/>
              </a:lnSpc>
            </a:pPr>
            <a:r>
              <a:rPr lang="en-US" sz="2099">
                <a:solidFill>
                  <a:srgbClr val="000000"/>
                </a:solidFill>
                <a:latin typeface="Helvetica World"/>
                <a:ea typeface="Helvetica World"/>
                <a:cs typeface="Helvetica World"/>
                <a:sym typeface="Helvetica World"/>
              </a:rPr>
              <a:t> </a:t>
            </a:r>
          </a:p>
        </p:txBody>
      </p:sp>
      <p:sp>
        <p:nvSpPr>
          <p:cNvPr name="TextBox 8" id="8"/>
          <p:cNvSpPr txBox="true"/>
          <p:nvPr/>
        </p:nvSpPr>
        <p:spPr>
          <a:xfrm rot="0">
            <a:off x="4899403" y="8512797"/>
            <a:ext cx="13355212" cy="1786680"/>
          </a:xfrm>
          <a:prstGeom prst="rect">
            <a:avLst/>
          </a:prstGeom>
        </p:spPr>
        <p:txBody>
          <a:bodyPr anchor="t" rtlCol="false" tIns="0" lIns="0" bIns="0" rIns="0">
            <a:spAutoFit/>
          </a:bodyPr>
          <a:lstStyle/>
          <a:p>
            <a:pPr algn="l">
              <a:lnSpc>
                <a:spcPts val="13907"/>
              </a:lnSpc>
            </a:pPr>
            <a:r>
              <a:rPr lang="en-US" b="true" sz="9933">
                <a:solidFill>
                  <a:srgbClr val="09A9BE"/>
                </a:solidFill>
                <a:latin typeface="Helvetica World Bold"/>
                <a:ea typeface="Helvetica World Bold"/>
                <a:cs typeface="Helvetica World Bold"/>
                <a:sym typeface="Helvetica World Bold"/>
              </a:rPr>
              <a:t>IMMEUBLE FLEXIBLE</a:t>
            </a:r>
          </a:p>
        </p:txBody>
      </p:sp>
      <p:sp>
        <p:nvSpPr>
          <p:cNvPr name="TextBox 9" id="9"/>
          <p:cNvSpPr txBox="true"/>
          <p:nvPr/>
        </p:nvSpPr>
        <p:spPr>
          <a:xfrm rot="0">
            <a:off x="370970" y="8150057"/>
            <a:ext cx="15416957" cy="365779"/>
          </a:xfrm>
          <a:prstGeom prst="rect">
            <a:avLst/>
          </a:prstGeom>
        </p:spPr>
        <p:txBody>
          <a:bodyPr anchor="t" rtlCol="false" tIns="0" lIns="0" bIns="0" rIns="0">
            <a:spAutoFit/>
          </a:bodyPr>
          <a:lstStyle/>
          <a:p>
            <a:pPr algn="l">
              <a:lnSpc>
                <a:spcPts val="2938"/>
              </a:lnSpc>
            </a:pPr>
            <a:r>
              <a:rPr lang="en-US" sz="2099" u="sng">
                <a:solidFill>
                  <a:srgbClr val="000000"/>
                </a:solidFill>
                <a:latin typeface="Helvetica World"/>
                <a:ea typeface="Helvetica World"/>
                <a:cs typeface="Helvetica World"/>
                <a:sym typeface="Helvetica World"/>
                <a:hlinkClick r:id="rId3" tooltip="https://aavp-architecture.fr/projets/nudge/"/>
              </a:rPr>
              <a:t>Projet New G</a:t>
            </a:r>
            <a:r>
              <a:rPr lang="en-US" sz="2099">
                <a:solidFill>
                  <a:srgbClr val="000000"/>
                </a:solidFill>
                <a:latin typeface="Helvetica World"/>
                <a:ea typeface="Helvetica World"/>
                <a:cs typeface="Helvetica World"/>
                <a:sym typeface="Helvetica World"/>
                <a:hlinkClick r:id="rId4" tooltip="https://aavp-architecture.fr/projets/nudge/"/>
              </a:rPr>
              <a:t> </a:t>
            </a:r>
            <a:r>
              <a:rPr lang="en-US" sz="2099">
                <a:solidFill>
                  <a:srgbClr val="000000"/>
                </a:solidFill>
                <a:latin typeface="Helvetica World"/>
                <a:ea typeface="Helvetica World"/>
                <a:cs typeface="Helvetica World"/>
                <a:sym typeface="Helvetica World"/>
              </a:rPr>
              <a:t>(MOA : OGIC et ALTAREA COGEDIM, MOE: Auris-Groupe Agiloe, AAVP Architecture, Catherine Dormoy architectes)</a:t>
            </a:r>
          </a:p>
        </p:txBody>
      </p:sp>
      <p:sp>
        <p:nvSpPr>
          <p:cNvPr name="TextBox 10" id="10"/>
          <p:cNvSpPr txBox="true"/>
          <p:nvPr/>
        </p:nvSpPr>
        <p:spPr>
          <a:xfrm rot="0">
            <a:off x="17259300" y="8583092"/>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28</a:t>
            </a:r>
          </a:p>
        </p:txBody>
      </p:sp>
    </p:spTree>
  </p:cSld>
  <p:clrMapOvr>
    <a:masterClrMapping/>
  </p:clrMapOvr>
  <p:transition spd="fast">
    <p:fade/>
  </p:transition>
</p:sld>
</file>

<file path=ppt/slides/slide2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901762"/>
            <a:chOff x="0" y="0"/>
            <a:chExt cx="18288000" cy="1901762"/>
          </a:xfrm>
        </p:grpSpPr>
        <p:sp>
          <p:nvSpPr>
            <p:cNvPr name="Freeform 3" id="3"/>
            <p:cNvSpPr/>
            <p:nvPr/>
          </p:nvSpPr>
          <p:spPr>
            <a:xfrm flipH="false" flipV="false" rot="0">
              <a:off x="0" y="0"/>
              <a:ext cx="18288000" cy="1901703"/>
            </a:xfrm>
            <a:custGeom>
              <a:avLst/>
              <a:gdLst/>
              <a:ahLst/>
              <a:cxnLst/>
              <a:rect r="r" b="b" t="t" l="l"/>
              <a:pathLst>
                <a:path h="1901703" w="18288000">
                  <a:moveTo>
                    <a:pt x="0" y="0"/>
                  </a:moveTo>
                  <a:lnTo>
                    <a:pt x="0" y="1901703"/>
                  </a:lnTo>
                  <a:lnTo>
                    <a:pt x="18288000" y="1901703"/>
                  </a:lnTo>
                  <a:lnTo>
                    <a:pt x="18288000" y="0"/>
                  </a:lnTo>
                  <a:close/>
                </a:path>
              </a:pathLst>
            </a:custGeom>
            <a:solidFill>
              <a:srgbClr val="B1C9D4"/>
            </a:solidFill>
          </p:spPr>
        </p:sp>
      </p:grpSp>
      <p:grpSp>
        <p:nvGrpSpPr>
          <p:cNvPr name="Group 4" id="4"/>
          <p:cNvGrpSpPr/>
          <p:nvPr/>
        </p:nvGrpSpPr>
        <p:grpSpPr>
          <a:xfrm rot="0">
            <a:off x="210760" y="2576570"/>
            <a:ext cx="6172200" cy="4410056"/>
            <a:chOff x="0" y="0"/>
            <a:chExt cx="8229600" cy="5880075"/>
          </a:xfrm>
        </p:grpSpPr>
        <p:sp>
          <p:nvSpPr>
            <p:cNvPr name="Freeform 5" id="5"/>
            <p:cNvSpPr/>
            <p:nvPr/>
          </p:nvSpPr>
          <p:spPr>
            <a:xfrm flipH="false" flipV="false" rot="0">
              <a:off x="0" y="0"/>
              <a:ext cx="8229600" cy="5880100"/>
            </a:xfrm>
            <a:custGeom>
              <a:avLst/>
              <a:gdLst/>
              <a:ahLst/>
              <a:cxnLst/>
              <a:rect r="r" b="b" t="t" l="l"/>
              <a:pathLst>
                <a:path h="5880100" w="8229600">
                  <a:moveTo>
                    <a:pt x="0" y="0"/>
                  </a:moveTo>
                  <a:lnTo>
                    <a:pt x="8229600" y="0"/>
                  </a:lnTo>
                  <a:lnTo>
                    <a:pt x="8229600" y="5880100"/>
                  </a:lnTo>
                  <a:lnTo>
                    <a:pt x="0" y="5880100"/>
                  </a:lnTo>
                  <a:lnTo>
                    <a:pt x="0" y="0"/>
                  </a:lnTo>
                  <a:close/>
                </a:path>
              </a:pathLst>
            </a:custGeom>
            <a:blipFill>
              <a:blip r:embed="rId2"/>
              <a:stretch>
                <a:fillRect l="0" t="0" r="0" b="0"/>
              </a:stretch>
            </a:blipFill>
          </p:spPr>
        </p:sp>
      </p:grpSp>
      <p:grpSp>
        <p:nvGrpSpPr>
          <p:cNvPr name="Group 6" id="6"/>
          <p:cNvGrpSpPr/>
          <p:nvPr/>
        </p:nvGrpSpPr>
        <p:grpSpPr>
          <a:xfrm rot="0">
            <a:off x="6852266" y="2827020"/>
            <a:ext cx="11144250" cy="4086206"/>
            <a:chOff x="0" y="0"/>
            <a:chExt cx="14859000" cy="5448275"/>
          </a:xfrm>
        </p:grpSpPr>
        <p:sp>
          <p:nvSpPr>
            <p:cNvPr name="Freeform 7" id="7"/>
            <p:cNvSpPr/>
            <p:nvPr/>
          </p:nvSpPr>
          <p:spPr>
            <a:xfrm flipH="false" flipV="false" rot="0">
              <a:off x="0" y="0"/>
              <a:ext cx="14859000" cy="5448300"/>
            </a:xfrm>
            <a:custGeom>
              <a:avLst/>
              <a:gdLst/>
              <a:ahLst/>
              <a:cxnLst/>
              <a:rect r="r" b="b" t="t" l="l"/>
              <a:pathLst>
                <a:path h="5448300" w="14859000">
                  <a:moveTo>
                    <a:pt x="0" y="0"/>
                  </a:moveTo>
                  <a:lnTo>
                    <a:pt x="14859000" y="0"/>
                  </a:lnTo>
                  <a:lnTo>
                    <a:pt x="14859000" y="5448300"/>
                  </a:lnTo>
                  <a:lnTo>
                    <a:pt x="0" y="5448300"/>
                  </a:lnTo>
                  <a:lnTo>
                    <a:pt x="0" y="0"/>
                  </a:lnTo>
                  <a:close/>
                </a:path>
              </a:pathLst>
            </a:custGeom>
            <a:blipFill>
              <a:blip r:embed="rId3"/>
              <a:stretch>
                <a:fillRect l="0" t="0" r="0" b="0"/>
              </a:stretch>
            </a:blipFill>
          </p:spPr>
        </p:sp>
      </p:grpSp>
      <p:sp>
        <p:nvSpPr>
          <p:cNvPr name="TextBox 8" id="8"/>
          <p:cNvSpPr txBox="true"/>
          <p:nvPr/>
        </p:nvSpPr>
        <p:spPr>
          <a:xfrm rot="0">
            <a:off x="370970" y="525761"/>
            <a:ext cx="14038307" cy="1189444"/>
          </a:xfrm>
          <a:prstGeom prst="rect">
            <a:avLst/>
          </a:prstGeom>
        </p:spPr>
        <p:txBody>
          <a:bodyPr anchor="t" rtlCol="false" tIns="0" lIns="0" bIns="0" rIns="0">
            <a:spAutoFit/>
          </a:bodyPr>
          <a:lstStyle/>
          <a:p>
            <a:pPr algn="l">
              <a:lnSpc>
                <a:spcPts val="9256"/>
              </a:lnSpc>
            </a:pPr>
            <a:r>
              <a:rPr lang="en-US" b="true" sz="6612">
                <a:solidFill>
                  <a:srgbClr val="FFFFFF"/>
                </a:solidFill>
                <a:latin typeface="Helvetica World Bold"/>
                <a:ea typeface="Helvetica World Bold"/>
                <a:cs typeface="Helvetica World Bold"/>
                <a:sym typeface="Helvetica World Bold"/>
              </a:rPr>
              <a:t>STRATÉGIES D’INTENSIFICATION</a:t>
            </a:r>
          </a:p>
        </p:txBody>
      </p:sp>
      <p:sp>
        <p:nvSpPr>
          <p:cNvPr name="TextBox 9" id="9"/>
          <p:cNvSpPr txBox="true"/>
          <p:nvPr/>
        </p:nvSpPr>
        <p:spPr>
          <a:xfrm rot="0">
            <a:off x="8396288" y="7495689"/>
            <a:ext cx="66389" cy="366846"/>
          </a:xfrm>
          <a:prstGeom prst="rect">
            <a:avLst/>
          </a:prstGeom>
        </p:spPr>
        <p:txBody>
          <a:bodyPr anchor="t" rtlCol="false" tIns="0" lIns="0" bIns="0" rIns="0">
            <a:spAutoFit/>
          </a:bodyPr>
          <a:lstStyle/>
          <a:p>
            <a:pPr algn="l">
              <a:lnSpc>
                <a:spcPts val="2938"/>
              </a:lnSpc>
            </a:pPr>
            <a:r>
              <a:rPr lang="en-US" sz="2099">
                <a:solidFill>
                  <a:srgbClr val="000000"/>
                </a:solidFill>
                <a:latin typeface="Helvetica World"/>
                <a:ea typeface="Helvetica World"/>
                <a:cs typeface="Helvetica World"/>
                <a:sym typeface="Helvetica World"/>
              </a:rPr>
              <a:t> </a:t>
            </a:r>
          </a:p>
        </p:txBody>
      </p:sp>
      <p:sp>
        <p:nvSpPr>
          <p:cNvPr name="TextBox 10" id="10"/>
          <p:cNvSpPr txBox="true"/>
          <p:nvPr/>
        </p:nvSpPr>
        <p:spPr>
          <a:xfrm rot="0">
            <a:off x="9259024" y="8427082"/>
            <a:ext cx="8908323" cy="1786680"/>
          </a:xfrm>
          <a:prstGeom prst="rect">
            <a:avLst/>
          </a:prstGeom>
        </p:spPr>
        <p:txBody>
          <a:bodyPr anchor="t" rtlCol="false" tIns="0" lIns="0" bIns="0" rIns="0">
            <a:spAutoFit/>
          </a:bodyPr>
          <a:lstStyle/>
          <a:p>
            <a:pPr algn="l">
              <a:lnSpc>
                <a:spcPts val="13907"/>
              </a:lnSpc>
            </a:pPr>
            <a:r>
              <a:rPr lang="en-US" b="true" sz="9933">
                <a:solidFill>
                  <a:srgbClr val="09A9BE"/>
                </a:solidFill>
                <a:latin typeface="Helvetica World Bold"/>
                <a:ea typeface="Helvetica World Bold"/>
                <a:cs typeface="Helvetica World Bold"/>
                <a:sym typeface="Helvetica World Bold"/>
              </a:rPr>
              <a:t>HYBRIDATION</a:t>
            </a:r>
          </a:p>
        </p:txBody>
      </p:sp>
      <p:sp>
        <p:nvSpPr>
          <p:cNvPr name="TextBox 11" id="11"/>
          <p:cNvSpPr txBox="true"/>
          <p:nvPr/>
        </p:nvSpPr>
        <p:spPr>
          <a:xfrm rot="0">
            <a:off x="210760" y="7495689"/>
            <a:ext cx="15639752" cy="365779"/>
          </a:xfrm>
          <a:prstGeom prst="rect">
            <a:avLst/>
          </a:prstGeom>
        </p:spPr>
        <p:txBody>
          <a:bodyPr anchor="t" rtlCol="false" tIns="0" lIns="0" bIns="0" rIns="0">
            <a:spAutoFit/>
          </a:bodyPr>
          <a:lstStyle/>
          <a:p>
            <a:pPr algn="l">
              <a:lnSpc>
                <a:spcPts val="2938"/>
              </a:lnSpc>
            </a:pPr>
            <a:r>
              <a:rPr lang="en-US" sz="2099" u="sng">
                <a:solidFill>
                  <a:srgbClr val="000000"/>
                </a:solidFill>
                <a:latin typeface="Helvetica World"/>
                <a:ea typeface="Helvetica World"/>
                <a:cs typeface="Helvetica World"/>
                <a:sym typeface="Helvetica World"/>
                <a:hlinkClick r:id="rId4" tooltip="https://chroniques-architecture.com/belaroia-montpellier-hotel-manuelle-gautrand/"/>
              </a:rPr>
              <a:t>Le Belaroïa </a:t>
            </a:r>
            <a:r>
              <a:rPr lang="en-US" sz="2099">
                <a:solidFill>
                  <a:srgbClr val="000000"/>
                </a:solidFill>
                <a:latin typeface="Helvetica World"/>
                <a:ea typeface="Helvetica World"/>
                <a:cs typeface="Helvetica World"/>
                <a:sym typeface="Helvetica World"/>
              </a:rPr>
              <a:t>(Montpellier) par l’agence Manuelle Gautrand Architecture accueille un hôtel 4*, un hôtel 3*, 12 logements et un restaurant</a:t>
            </a:r>
          </a:p>
        </p:txBody>
      </p:sp>
      <p:sp>
        <p:nvSpPr>
          <p:cNvPr name="TextBox 12" id="12"/>
          <p:cNvSpPr txBox="true"/>
          <p:nvPr/>
        </p:nvSpPr>
        <p:spPr>
          <a:xfrm rot="0">
            <a:off x="17259300" y="8583092"/>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29</a:t>
            </a:r>
          </a:p>
        </p:txBody>
      </p:sp>
    </p:spTree>
  </p:cSld>
  <p:clrMapOvr>
    <a:masterClrMapping/>
  </p:clrMapOvr>
  <p:transition spd="fast">
    <p:fade/>
  </p:transition>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07064" y="3171577"/>
            <a:ext cx="980704" cy="975627"/>
          </a:xfrm>
          <a:custGeom>
            <a:avLst/>
            <a:gdLst/>
            <a:ahLst/>
            <a:cxnLst/>
            <a:rect r="r" b="b" t="t" l="l"/>
            <a:pathLst>
              <a:path h="975627" w="980704">
                <a:moveTo>
                  <a:pt x="0" y="0"/>
                </a:moveTo>
                <a:lnTo>
                  <a:pt x="980704" y="0"/>
                </a:lnTo>
                <a:lnTo>
                  <a:pt x="980704" y="975627"/>
                </a:lnTo>
                <a:lnTo>
                  <a:pt x="0" y="97562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79198" y="3643665"/>
            <a:ext cx="2424351" cy="469116"/>
          </a:xfrm>
          <a:custGeom>
            <a:avLst/>
            <a:gdLst/>
            <a:ahLst/>
            <a:cxnLst/>
            <a:rect r="r" b="b" t="t" l="l"/>
            <a:pathLst>
              <a:path h="469116" w="2424351">
                <a:moveTo>
                  <a:pt x="0" y="0"/>
                </a:moveTo>
                <a:lnTo>
                  <a:pt x="2424351" y="0"/>
                </a:lnTo>
                <a:lnTo>
                  <a:pt x="2424351" y="469116"/>
                </a:lnTo>
                <a:lnTo>
                  <a:pt x="0" y="46911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1279198" y="7955080"/>
            <a:ext cx="16363950" cy="1914506"/>
            <a:chOff x="0" y="0"/>
            <a:chExt cx="21818600" cy="2552675"/>
          </a:xfrm>
        </p:grpSpPr>
        <p:sp>
          <p:nvSpPr>
            <p:cNvPr name="Freeform 5" id="5"/>
            <p:cNvSpPr/>
            <p:nvPr/>
          </p:nvSpPr>
          <p:spPr>
            <a:xfrm flipH="false" flipV="false" rot="0">
              <a:off x="0" y="0"/>
              <a:ext cx="21818600" cy="2552700"/>
            </a:xfrm>
            <a:custGeom>
              <a:avLst/>
              <a:gdLst/>
              <a:ahLst/>
              <a:cxnLst/>
              <a:rect r="r" b="b" t="t" l="l"/>
              <a:pathLst>
                <a:path h="2552700" w="21818600">
                  <a:moveTo>
                    <a:pt x="0" y="0"/>
                  </a:moveTo>
                  <a:lnTo>
                    <a:pt x="21818600" y="0"/>
                  </a:lnTo>
                  <a:lnTo>
                    <a:pt x="21818600" y="2552700"/>
                  </a:lnTo>
                  <a:lnTo>
                    <a:pt x="0" y="2552700"/>
                  </a:lnTo>
                  <a:lnTo>
                    <a:pt x="0" y="0"/>
                  </a:lnTo>
                  <a:close/>
                </a:path>
              </a:pathLst>
            </a:custGeom>
            <a:blipFill>
              <a:blip r:embed="rId6"/>
              <a:stretch>
                <a:fillRect l="0" t="0" r="-523" b="0"/>
              </a:stretch>
            </a:blipFill>
          </p:spPr>
        </p:sp>
      </p:grpSp>
      <p:sp>
        <p:nvSpPr>
          <p:cNvPr name="Freeform 6" id="6"/>
          <p:cNvSpPr/>
          <p:nvPr/>
        </p:nvSpPr>
        <p:spPr>
          <a:xfrm flipH="false" flipV="false" rot="0">
            <a:off x="9304372" y="5606558"/>
            <a:ext cx="959329" cy="2516867"/>
          </a:xfrm>
          <a:custGeom>
            <a:avLst/>
            <a:gdLst/>
            <a:ahLst/>
            <a:cxnLst/>
            <a:rect r="r" b="b" t="t" l="l"/>
            <a:pathLst>
              <a:path h="2516867" w="959329">
                <a:moveTo>
                  <a:pt x="0" y="0"/>
                </a:moveTo>
                <a:lnTo>
                  <a:pt x="959330" y="0"/>
                </a:lnTo>
                <a:lnTo>
                  <a:pt x="959330" y="2516867"/>
                </a:lnTo>
                <a:lnTo>
                  <a:pt x="0" y="251686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false" flipV="false" rot="0">
            <a:off x="11339913" y="7209787"/>
            <a:ext cx="277025" cy="913648"/>
          </a:xfrm>
          <a:custGeom>
            <a:avLst/>
            <a:gdLst/>
            <a:ahLst/>
            <a:cxnLst/>
            <a:rect r="r" b="b" t="t" l="l"/>
            <a:pathLst>
              <a:path h="913648" w="277025">
                <a:moveTo>
                  <a:pt x="0" y="0"/>
                </a:moveTo>
                <a:lnTo>
                  <a:pt x="277025" y="0"/>
                </a:lnTo>
                <a:lnTo>
                  <a:pt x="277025" y="913647"/>
                </a:lnTo>
                <a:lnTo>
                  <a:pt x="0" y="913647"/>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8" id="8"/>
          <p:cNvSpPr/>
          <p:nvPr/>
        </p:nvSpPr>
        <p:spPr>
          <a:xfrm flipH="false" flipV="false" rot="0">
            <a:off x="12647324" y="5390836"/>
            <a:ext cx="277025" cy="4278973"/>
          </a:xfrm>
          <a:custGeom>
            <a:avLst/>
            <a:gdLst/>
            <a:ahLst/>
            <a:cxnLst/>
            <a:rect r="r" b="b" t="t" l="l"/>
            <a:pathLst>
              <a:path h="4278973" w="277025">
                <a:moveTo>
                  <a:pt x="0" y="0"/>
                </a:moveTo>
                <a:lnTo>
                  <a:pt x="277025" y="0"/>
                </a:lnTo>
                <a:lnTo>
                  <a:pt x="277025" y="4278973"/>
                </a:lnTo>
                <a:lnTo>
                  <a:pt x="0" y="4278973"/>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9" id="9"/>
          <p:cNvSpPr/>
          <p:nvPr/>
        </p:nvSpPr>
        <p:spPr>
          <a:xfrm flipH="false" flipV="false" rot="0">
            <a:off x="13753376" y="7121233"/>
            <a:ext cx="277025" cy="1044654"/>
          </a:xfrm>
          <a:custGeom>
            <a:avLst/>
            <a:gdLst/>
            <a:ahLst/>
            <a:cxnLst/>
            <a:rect r="r" b="b" t="t" l="l"/>
            <a:pathLst>
              <a:path h="1044654" w="277025">
                <a:moveTo>
                  <a:pt x="0" y="0"/>
                </a:moveTo>
                <a:lnTo>
                  <a:pt x="277025" y="0"/>
                </a:lnTo>
                <a:lnTo>
                  <a:pt x="277025" y="1044654"/>
                </a:lnTo>
                <a:lnTo>
                  <a:pt x="0" y="1044654"/>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0" id="10"/>
          <p:cNvSpPr/>
          <p:nvPr/>
        </p:nvSpPr>
        <p:spPr>
          <a:xfrm flipH="false" flipV="false" rot="0">
            <a:off x="15063892" y="5792019"/>
            <a:ext cx="277025" cy="2373868"/>
          </a:xfrm>
          <a:custGeom>
            <a:avLst/>
            <a:gdLst/>
            <a:ahLst/>
            <a:cxnLst/>
            <a:rect r="r" b="b" t="t" l="l"/>
            <a:pathLst>
              <a:path h="2373868" w="277025">
                <a:moveTo>
                  <a:pt x="0" y="0"/>
                </a:moveTo>
                <a:lnTo>
                  <a:pt x="277025" y="0"/>
                </a:lnTo>
                <a:lnTo>
                  <a:pt x="277025" y="2373868"/>
                </a:lnTo>
                <a:lnTo>
                  <a:pt x="0" y="2373868"/>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1" id="11"/>
          <p:cNvSpPr/>
          <p:nvPr/>
        </p:nvSpPr>
        <p:spPr>
          <a:xfrm flipH="false" flipV="false" rot="0">
            <a:off x="16752246" y="7019725"/>
            <a:ext cx="277025" cy="1146153"/>
          </a:xfrm>
          <a:custGeom>
            <a:avLst/>
            <a:gdLst/>
            <a:ahLst/>
            <a:cxnLst/>
            <a:rect r="r" b="b" t="t" l="l"/>
            <a:pathLst>
              <a:path h="1146153" w="277025">
                <a:moveTo>
                  <a:pt x="0" y="0"/>
                </a:moveTo>
                <a:lnTo>
                  <a:pt x="277025" y="0"/>
                </a:lnTo>
                <a:lnTo>
                  <a:pt x="277025" y="1146153"/>
                </a:lnTo>
                <a:lnTo>
                  <a:pt x="0" y="1146153"/>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grpSp>
        <p:nvGrpSpPr>
          <p:cNvPr name="Group 12" id="12"/>
          <p:cNvGrpSpPr/>
          <p:nvPr/>
        </p:nvGrpSpPr>
        <p:grpSpPr>
          <a:xfrm rot="0">
            <a:off x="9068562" y="4315235"/>
            <a:ext cx="1504950" cy="1504950"/>
            <a:chOff x="0" y="0"/>
            <a:chExt cx="2006600" cy="2006600"/>
          </a:xfrm>
        </p:grpSpPr>
        <p:sp>
          <p:nvSpPr>
            <p:cNvPr name="Freeform 13" id="13"/>
            <p:cNvSpPr/>
            <p:nvPr/>
          </p:nvSpPr>
          <p:spPr>
            <a:xfrm flipH="false" flipV="false" rot="0">
              <a:off x="0" y="0"/>
              <a:ext cx="2006600" cy="2006600"/>
            </a:xfrm>
            <a:custGeom>
              <a:avLst/>
              <a:gdLst/>
              <a:ahLst/>
              <a:cxnLst/>
              <a:rect r="r" b="b" t="t" l="l"/>
              <a:pathLst>
                <a:path h="2006600" w="2006600">
                  <a:moveTo>
                    <a:pt x="0" y="0"/>
                  </a:moveTo>
                  <a:lnTo>
                    <a:pt x="2006600" y="0"/>
                  </a:lnTo>
                  <a:lnTo>
                    <a:pt x="2006600" y="2006600"/>
                  </a:lnTo>
                  <a:lnTo>
                    <a:pt x="0" y="2006600"/>
                  </a:lnTo>
                  <a:lnTo>
                    <a:pt x="0" y="0"/>
                  </a:lnTo>
                  <a:close/>
                </a:path>
              </a:pathLst>
            </a:custGeom>
            <a:blipFill>
              <a:blip r:embed="rId19"/>
              <a:stretch>
                <a:fillRect l="0" t="0" r="0" b="0"/>
              </a:stretch>
            </a:blipFill>
          </p:spPr>
        </p:sp>
      </p:grpSp>
      <p:grpSp>
        <p:nvGrpSpPr>
          <p:cNvPr name="Group 14" id="14"/>
          <p:cNvGrpSpPr/>
          <p:nvPr/>
        </p:nvGrpSpPr>
        <p:grpSpPr>
          <a:xfrm rot="0">
            <a:off x="10772975" y="5532149"/>
            <a:ext cx="1257300" cy="1447800"/>
            <a:chOff x="0" y="0"/>
            <a:chExt cx="1676400" cy="1930400"/>
          </a:xfrm>
        </p:grpSpPr>
        <p:sp>
          <p:nvSpPr>
            <p:cNvPr name="Freeform 15" id="15"/>
            <p:cNvSpPr/>
            <p:nvPr/>
          </p:nvSpPr>
          <p:spPr>
            <a:xfrm flipH="false" flipV="false" rot="0">
              <a:off x="0" y="0"/>
              <a:ext cx="1676400" cy="1930400"/>
            </a:xfrm>
            <a:custGeom>
              <a:avLst/>
              <a:gdLst/>
              <a:ahLst/>
              <a:cxnLst/>
              <a:rect r="r" b="b" t="t" l="l"/>
              <a:pathLst>
                <a:path h="1930400" w="1676400">
                  <a:moveTo>
                    <a:pt x="0" y="0"/>
                  </a:moveTo>
                  <a:lnTo>
                    <a:pt x="1676400" y="0"/>
                  </a:lnTo>
                  <a:lnTo>
                    <a:pt x="1676400" y="1930400"/>
                  </a:lnTo>
                  <a:lnTo>
                    <a:pt x="0" y="1930400"/>
                  </a:lnTo>
                  <a:lnTo>
                    <a:pt x="0" y="0"/>
                  </a:lnTo>
                  <a:close/>
                </a:path>
              </a:pathLst>
            </a:custGeom>
            <a:blipFill>
              <a:blip r:embed="rId20"/>
              <a:stretch>
                <a:fillRect l="-10290" t="-3915" r="-9406" b="-31"/>
              </a:stretch>
            </a:blipFill>
          </p:spPr>
        </p:sp>
      </p:grpSp>
      <p:grpSp>
        <p:nvGrpSpPr>
          <p:cNvPr name="Group 16" id="16"/>
          <p:cNvGrpSpPr/>
          <p:nvPr/>
        </p:nvGrpSpPr>
        <p:grpSpPr>
          <a:xfrm rot="0">
            <a:off x="10772985" y="6906530"/>
            <a:ext cx="1376105" cy="328317"/>
            <a:chOff x="0" y="0"/>
            <a:chExt cx="1376109" cy="328320"/>
          </a:xfrm>
        </p:grpSpPr>
        <p:sp>
          <p:nvSpPr>
            <p:cNvPr name="Freeform 17" id="17"/>
            <p:cNvSpPr/>
            <p:nvPr/>
          </p:nvSpPr>
          <p:spPr>
            <a:xfrm flipH="false" flipV="false" rot="0">
              <a:off x="0" y="0"/>
              <a:ext cx="1376050" cy="328300"/>
            </a:xfrm>
            <a:custGeom>
              <a:avLst/>
              <a:gdLst/>
              <a:ahLst/>
              <a:cxnLst/>
              <a:rect r="r" b="b" t="t" l="l"/>
              <a:pathLst>
                <a:path h="328300" w="1376050">
                  <a:moveTo>
                    <a:pt x="0" y="0"/>
                  </a:moveTo>
                  <a:lnTo>
                    <a:pt x="0" y="328300"/>
                  </a:lnTo>
                  <a:lnTo>
                    <a:pt x="1376050" y="328300"/>
                  </a:lnTo>
                  <a:lnTo>
                    <a:pt x="1376050" y="0"/>
                  </a:lnTo>
                  <a:close/>
                </a:path>
              </a:pathLst>
            </a:custGeom>
            <a:solidFill>
              <a:srgbClr val="004B4D"/>
            </a:solidFill>
          </p:spPr>
        </p:sp>
      </p:grpSp>
      <p:grpSp>
        <p:nvGrpSpPr>
          <p:cNvPr name="Group 18" id="18"/>
          <p:cNvGrpSpPr/>
          <p:nvPr/>
        </p:nvGrpSpPr>
        <p:grpSpPr>
          <a:xfrm rot="0">
            <a:off x="12097693" y="5118287"/>
            <a:ext cx="1376105" cy="328317"/>
            <a:chOff x="0" y="0"/>
            <a:chExt cx="1376109" cy="328320"/>
          </a:xfrm>
        </p:grpSpPr>
        <p:sp>
          <p:nvSpPr>
            <p:cNvPr name="Freeform 19" id="19"/>
            <p:cNvSpPr/>
            <p:nvPr/>
          </p:nvSpPr>
          <p:spPr>
            <a:xfrm flipH="false" flipV="false" rot="0">
              <a:off x="0" y="0"/>
              <a:ext cx="1376049" cy="328300"/>
            </a:xfrm>
            <a:custGeom>
              <a:avLst/>
              <a:gdLst/>
              <a:ahLst/>
              <a:cxnLst/>
              <a:rect r="r" b="b" t="t" l="l"/>
              <a:pathLst>
                <a:path h="328300" w="1376049">
                  <a:moveTo>
                    <a:pt x="0" y="0"/>
                  </a:moveTo>
                  <a:lnTo>
                    <a:pt x="0" y="328300"/>
                  </a:lnTo>
                  <a:lnTo>
                    <a:pt x="1376049" y="328300"/>
                  </a:lnTo>
                  <a:lnTo>
                    <a:pt x="1376049" y="0"/>
                  </a:lnTo>
                  <a:close/>
                </a:path>
              </a:pathLst>
            </a:custGeom>
            <a:solidFill>
              <a:srgbClr val="004B4D"/>
            </a:solidFill>
          </p:spPr>
        </p:sp>
      </p:grpSp>
      <p:grpSp>
        <p:nvGrpSpPr>
          <p:cNvPr name="Group 20" id="20"/>
          <p:cNvGrpSpPr/>
          <p:nvPr/>
        </p:nvGrpSpPr>
        <p:grpSpPr>
          <a:xfrm rot="0">
            <a:off x="12097693" y="3783968"/>
            <a:ext cx="1257300" cy="1447800"/>
            <a:chOff x="0" y="0"/>
            <a:chExt cx="1676400" cy="1930400"/>
          </a:xfrm>
        </p:grpSpPr>
        <p:sp>
          <p:nvSpPr>
            <p:cNvPr name="Freeform 21" id="21"/>
            <p:cNvSpPr/>
            <p:nvPr/>
          </p:nvSpPr>
          <p:spPr>
            <a:xfrm flipH="false" flipV="false" rot="0">
              <a:off x="0" y="0"/>
              <a:ext cx="1676400" cy="1930400"/>
            </a:xfrm>
            <a:custGeom>
              <a:avLst/>
              <a:gdLst/>
              <a:ahLst/>
              <a:cxnLst/>
              <a:rect r="r" b="b" t="t" l="l"/>
              <a:pathLst>
                <a:path h="1930400" w="1676400">
                  <a:moveTo>
                    <a:pt x="0" y="0"/>
                  </a:moveTo>
                  <a:lnTo>
                    <a:pt x="1676400" y="0"/>
                  </a:lnTo>
                  <a:lnTo>
                    <a:pt x="1676400" y="1930400"/>
                  </a:lnTo>
                  <a:lnTo>
                    <a:pt x="0" y="1930400"/>
                  </a:lnTo>
                  <a:lnTo>
                    <a:pt x="0" y="0"/>
                  </a:lnTo>
                  <a:close/>
                </a:path>
              </a:pathLst>
            </a:custGeom>
            <a:blipFill>
              <a:blip r:embed="rId21"/>
              <a:stretch>
                <a:fillRect l="-7430" t="0" r="-7721" b="0"/>
              </a:stretch>
            </a:blipFill>
          </p:spPr>
        </p:sp>
      </p:grpSp>
      <p:grpSp>
        <p:nvGrpSpPr>
          <p:cNvPr name="Group 22" id="22"/>
          <p:cNvGrpSpPr/>
          <p:nvPr/>
        </p:nvGrpSpPr>
        <p:grpSpPr>
          <a:xfrm rot="0">
            <a:off x="13020399" y="6630676"/>
            <a:ext cx="1723692" cy="843610"/>
            <a:chOff x="0" y="0"/>
            <a:chExt cx="1723695" cy="843610"/>
          </a:xfrm>
        </p:grpSpPr>
        <p:sp>
          <p:nvSpPr>
            <p:cNvPr name="Freeform 23" id="23"/>
            <p:cNvSpPr/>
            <p:nvPr/>
          </p:nvSpPr>
          <p:spPr>
            <a:xfrm flipH="false" flipV="false" rot="0">
              <a:off x="63500" y="63500"/>
              <a:ext cx="1596648" cy="328296"/>
            </a:xfrm>
            <a:custGeom>
              <a:avLst/>
              <a:gdLst/>
              <a:ahLst/>
              <a:cxnLst/>
              <a:rect r="r" b="b" t="t" l="l"/>
              <a:pathLst>
                <a:path h="328296" w="1596648">
                  <a:moveTo>
                    <a:pt x="0" y="0"/>
                  </a:moveTo>
                  <a:lnTo>
                    <a:pt x="0" y="328296"/>
                  </a:lnTo>
                  <a:lnTo>
                    <a:pt x="1596648" y="328296"/>
                  </a:lnTo>
                  <a:lnTo>
                    <a:pt x="1596648" y="0"/>
                  </a:lnTo>
                  <a:close/>
                </a:path>
              </a:pathLst>
            </a:custGeom>
            <a:solidFill>
              <a:srgbClr val="004B4D"/>
            </a:solidFill>
          </p:spPr>
        </p:sp>
        <p:sp>
          <p:nvSpPr>
            <p:cNvPr name="Freeform 24" id="24"/>
            <p:cNvSpPr/>
            <p:nvPr/>
          </p:nvSpPr>
          <p:spPr>
            <a:xfrm flipH="false" flipV="false" rot="0">
              <a:off x="239269" y="451867"/>
              <a:ext cx="1245365" cy="328296"/>
            </a:xfrm>
            <a:custGeom>
              <a:avLst/>
              <a:gdLst/>
              <a:ahLst/>
              <a:cxnLst/>
              <a:rect r="r" b="b" t="t" l="l"/>
              <a:pathLst>
                <a:path h="328296" w="1245365">
                  <a:moveTo>
                    <a:pt x="0" y="0"/>
                  </a:moveTo>
                  <a:lnTo>
                    <a:pt x="0" y="328296"/>
                  </a:lnTo>
                  <a:lnTo>
                    <a:pt x="1245365" y="328296"/>
                  </a:lnTo>
                  <a:lnTo>
                    <a:pt x="1245365" y="0"/>
                  </a:lnTo>
                  <a:close/>
                </a:path>
              </a:pathLst>
            </a:custGeom>
            <a:solidFill>
              <a:srgbClr val="004B4D"/>
            </a:solidFill>
          </p:spPr>
        </p:sp>
      </p:grpSp>
      <p:grpSp>
        <p:nvGrpSpPr>
          <p:cNvPr name="Group 25" id="25"/>
          <p:cNvGrpSpPr/>
          <p:nvPr/>
        </p:nvGrpSpPr>
        <p:grpSpPr>
          <a:xfrm rot="0">
            <a:off x="13251942" y="5585184"/>
            <a:ext cx="1257300" cy="1104900"/>
            <a:chOff x="0" y="0"/>
            <a:chExt cx="1676400" cy="1473200"/>
          </a:xfrm>
        </p:grpSpPr>
        <p:sp>
          <p:nvSpPr>
            <p:cNvPr name="Freeform 26" id="26"/>
            <p:cNvSpPr/>
            <p:nvPr/>
          </p:nvSpPr>
          <p:spPr>
            <a:xfrm flipH="false" flipV="false" rot="0">
              <a:off x="0" y="0"/>
              <a:ext cx="1676400" cy="1473200"/>
            </a:xfrm>
            <a:custGeom>
              <a:avLst/>
              <a:gdLst/>
              <a:ahLst/>
              <a:cxnLst/>
              <a:rect r="r" b="b" t="t" l="l"/>
              <a:pathLst>
                <a:path h="1473200" w="1676400">
                  <a:moveTo>
                    <a:pt x="0" y="0"/>
                  </a:moveTo>
                  <a:lnTo>
                    <a:pt x="1676400" y="0"/>
                  </a:lnTo>
                  <a:lnTo>
                    <a:pt x="1676400" y="1473200"/>
                  </a:lnTo>
                  <a:lnTo>
                    <a:pt x="0" y="1473200"/>
                  </a:lnTo>
                  <a:lnTo>
                    <a:pt x="0" y="0"/>
                  </a:lnTo>
                  <a:close/>
                </a:path>
              </a:pathLst>
            </a:custGeom>
            <a:blipFill>
              <a:blip r:embed="rId22"/>
              <a:stretch>
                <a:fillRect l="-7428" t="-12512" r="-7723" b="-18521"/>
              </a:stretch>
            </a:blipFill>
          </p:spPr>
        </p:sp>
      </p:grpSp>
      <p:grpSp>
        <p:nvGrpSpPr>
          <p:cNvPr name="Group 27" id="27"/>
          <p:cNvGrpSpPr/>
          <p:nvPr/>
        </p:nvGrpSpPr>
        <p:grpSpPr>
          <a:xfrm rot="0">
            <a:off x="14601692" y="5048298"/>
            <a:ext cx="1297905" cy="849420"/>
            <a:chOff x="0" y="0"/>
            <a:chExt cx="1297902" cy="849427"/>
          </a:xfrm>
        </p:grpSpPr>
        <p:sp>
          <p:nvSpPr>
            <p:cNvPr name="Freeform 28" id="28"/>
            <p:cNvSpPr/>
            <p:nvPr/>
          </p:nvSpPr>
          <p:spPr>
            <a:xfrm flipH="false" flipV="false" rot="0">
              <a:off x="63500" y="63500"/>
              <a:ext cx="1170301" cy="328296"/>
            </a:xfrm>
            <a:custGeom>
              <a:avLst/>
              <a:gdLst/>
              <a:ahLst/>
              <a:cxnLst/>
              <a:rect r="r" b="b" t="t" l="l"/>
              <a:pathLst>
                <a:path h="328296" w="1170301">
                  <a:moveTo>
                    <a:pt x="0" y="0"/>
                  </a:moveTo>
                  <a:lnTo>
                    <a:pt x="0" y="328296"/>
                  </a:lnTo>
                  <a:lnTo>
                    <a:pt x="1170300" y="328296"/>
                  </a:lnTo>
                  <a:lnTo>
                    <a:pt x="1170300" y="0"/>
                  </a:lnTo>
                  <a:close/>
                </a:path>
              </a:pathLst>
            </a:custGeom>
            <a:solidFill>
              <a:srgbClr val="004B4D"/>
            </a:solidFill>
          </p:spPr>
        </p:sp>
        <p:sp>
          <p:nvSpPr>
            <p:cNvPr name="Freeform 29" id="29"/>
            <p:cNvSpPr/>
            <p:nvPr/>
          </p:nvSpPr>
          <p:spPr>
            <a:xfrm flipH="false" flipV="false" rot="0">
              <a:off x="63500" y="457582"/>
              <a:ext cx="1170301" cy="328296"/>
            </a:xfrm>
            <a:custGeom>
              <a:avLst/>
              <a:gdLst/>
              <a:ahLst/>
              <a:cxnLst/>
              <a:rect r="r" b="b" t="t" l="l"/>
              <a:pathLst>
                <a:path h="328296" w="1170301">
                  <a:moveTo>
                    <a:pt x="0" y="0"/>
                  </a:moveTo>
                  <a:lnTo>
                    <a:pt x="0" y="328296"/>
                  </a:lnTo>
                  <a:lnTo>
                    <a:pt x="1170300" y="328296"/>
                  </a:lnTo>
                  <a:lnTo>
                    <a:pt x="1170300" y="0"/>
                  </a:lnTo>
                  <a:close/>
                </a:path>
              </a:pathLst>
            </a:custGeom>
            <a:solidFill>
              <a:srgbClr val="004B4D"/>
            </a:solidFill>
          </p:spPr>
        </p:sp>
      </p:grpSp>
      <p:grpSp>
        <p:nvGrpSpPr>
          <p:cNvPr name="Group 30" id="30"/>
          <p:cNvGrpSpPr/>
          <p:nvPr/>
        </p:nvGrpSpPr>
        <p:grpSpPr>
          <a:xfrm rot="0">
            <a:off x="16167078" y="6073378"/>
            <a:ext cx="1297448" cy="849430"/>
            <a:chOff x="0" y="0"/>
            <a:chExt cx="1297457" cy="849427"/>
          </a:xfrm>
        </p:grpSpPr>
        <p:sp>
          <p:nvSpPr>
            <p:cNvPr name="Freeform 31" id="31"/>
            <p:cNvSpPr/>
            <p:nvPr/>
          </p:nvSpPr>
          <p:spPr>
            <a:xfrm flipH="false" flipV="false" rot="0">
              <a:off x="144400" y="63500"/>
              <a:ext cx="1008003" cy="328296"/>
            </a:xfrm>
            <a:custGeom>
              <a:avLst/>
              <a:gdLst/>
              <a:ahLst/>
              <a:cxnLst/>
              <a:rect r="r" b="b" t="t" l="l"/>
              <a:pathLst>
                <a:path h="328296" w="1008003">
                  <a:moveTo>
                    <a:pt x="0" y="0"/>
                  </a:moveTo>
                  <a:lnTo>
                    <a:pt x="0" y="328296"/>
                  </a:lnTo>
                  <a:lnTo>
                    <a:pt x="1008002" y="328296"/>
                  </a:lnTo>
                  <a:lnTo>
                    <a:pt x="1008002" y="0"/>
                  </a:lnTo>
                  <a:close/>
                </a:path>
              </a:pathLst>
            </a:custGeom>
            <a:solidFill>
              <a:srgbClr val="004B4D"/>
            </a:solidFill>
          </p:spPr>
        </p:sp>
        <p:sp>
          <p:nvSpPr>
            <p:cNvPr name="Freeform 32" id="32"/>
            <p:cNvSpPr/>
            <p:nvPr/>
          </p:nvSpPr>
          <p:spPr>
            <a:xfrm flipH="false" flipV="false" rot="0">
              <a:off x="63500" y="457582"/>
              <a:ext cx="1170309" cy="328296"/>
            </a:xfrm>
            <a:custGeom>
              <a:avLst/>
              <a:gdLst/>
              <a:ahLst/>
              <a:cxnLst/>
              <a:rect r="r" b="b" t="t" l="l"/>
              <a:pathLst>
                <a:path h="328296" w="1170309">
                  <a:moveTo>
                    <a:pt x="0" y="0"/>
                  </a:moveTo>
                  <a:lnTo>
                    <a:pt x="0" y="328295"/>
                  </a:lnTo>
                  <a:lnTo>
                    <a:pt x="1170310" y="328295"/>
                  </a:lnTo>
                  <a:lnTo>
                    <a:pt x="1170310" y="0"/>
                  </a:lnTo>
                  <a:close/>
                </a:path>
              </a:pathLst>
            </a:custGeom>
            <a:solidFill>
              <a:srgbClr val="004B4D"/>
            </a:solidFill>
          </p:spPr>
        </p:sp>
      </p:grpSp>
      <p:grpSp>
        <p:nvGrpSpPr>
          <p:cNvPr name="Group 33" id="33"/>
          <p:cNvGrpSpPr/>
          <p:nvPr/>
        </p:nvGrpSpPr>
        <p:grpSpPr>
          <a:xfrm rot="0">
            <a:off x="14680844" y="3890620"/>
            <a:ext cx="1381125" cy="1419225"/>
            <a:chOff x="0" y="0"/>
            <a:chExt cx="1841500" cy="1892300"/>
          </a:xfrm>
        </p:grpSpPr>
        <p:sp>
          <p:nvSpPr>
            <p:cNvPr name="Freeform 34" id="34"/>
            <p:cNvSpPr/>
            <p:nvPr/>
          </p:nvSpPr>
          <p:spPr>
            <a:xfrm flipH="false" flipV="false" rot="0">
              <a:off x="0" y="0"/>
              <a:ext cx="1841500" cy="1892300"/>
            </a:xfrm>
            <a:custGeom>
              <a:avLst/>
              <a:gdLst/>
              <a:ahLst/>
              <a:cxnLst/>
              <a:rect r="r" b="b" t="t" l="l"/>
              <a:pathLst>
                <a:path h="1892300" w="1841500">
                  <a:moveTo>
                    <a:pt x="0" y="0"/>
                  </a:moveTo>
                  <a:lnTo>
                    <a:pt x="1841500" y="0"/>
                  </a:lnTo>
                  <a:lnTo>
                    <a:pt x="1841500" y="1892300"/>
                  </a:lnTo>
                  <a:lnTo>
                    <a:pt x="0" y="1892300"/>
                  </a:lnTo>
                  <a:lnTo>
                    <a:pt x="0" y="0"/>
                  </a:lnTo>
                  <a:close/>
                </a:path>
              </a:pathLst>
            </a:custGeom>
            <a:blipFill>
              <a:blip r:embed="rId23"/>
              <a:stretch>
                <a:fillRect l="-11464" t="-10365" r="-5086" b="-3057"/>
              </a:stretch>
            </a:blipFill>
          </p:spPr>
        </p:sp>
      </p:grpSp>
      <p:grpSp>
        <p:nvGrpSpPr>
          <p:cNvPr name="Group 35" id="35"/>
          <p:cNvGrpSpPr/>
          <p:nvPr/>
        </p:nvGrpSpPr>
        <p:grpSpPr>
          <a:xfrm rot="0">
            <a:off x="16399754" y="6924104"/>
            <a:ext cx="832333" cy="328317"/>
            <a:chOff x="0" y="0"/>
            <a:chExt cx="832333" cy="328320"/>
          </a:xfrm>
        </p:grpSpPr>
        <p:sp>
          <p:nvSpPr>
            <p:cNvPr name="Freeform 36" id="36"/>
            <p:cNvSpPr/>
            <p:nvPr/>
          </p:nvSpPr>
          <p:spPr>
            <a:xfrm flipH="false" flipV="false" rot="0">
              <a:off x="0" y="0"/>
              <a:ext cx="831979" cy="328300"/>
            </a:xfrm>
            <a:custGeom>
              <a:avLst/>
              <a:gdLst/>
              <a:ahLst/>
              <a:cxnLst/>
              <a:rect r="r" b="b" t="t" l="l"/>
              <a:pathLst>
                <a:path h="328300" w="831979">
                  <a:moveTo>
                    <a:pt x="0" y="0"/>
                  </a:moveTo>
                  <a:lnTo>
                    <a:pt x="0" y="328300"/>
                  </a:lnTo>
                  <a:lnTo>
                    <a:pt x="831979" y="328300"/>
                  </a:lnTo>
                  <a:lnTo>
                    <a:pt x="831979" y="0"/>
                  </a:lnTo>
                  <a:close/>
                </a:path>
              </a:pathLst>
            </a:custGeom>
            <a:solidFill>
              <a:srgbClr val="004B4D"/>
            </a:solidFill>
          </p:spPr>
        </p:sp>
      </p:grpSp>
      <p:grpSp>
        <p:nvGrpSpPr>
          <p:cNvPr name="Group 37" id="37"/>
          <p:cNvGrpSpPr/>
          <p:nvPr/>
        </p:nvGrpSpPr>
        <p:grpSpPr>
          <a:xfrm rot="0">
            <a:off x="16172869" y="4673298"/>
            <a:ext cx="1352550" cy="1609706"/>
            <a:chOff x="0" y="0"/>
            <a:chExt cx="1803400" cy="2146275"/>
          </a:xfrm>
        </p:grpSpPr>
        <p:sp>
          <p:nvSpPr>
            <p:cNvPr name="Freeform 38" id="38"/>
            <p:cNvSpPr/>
            <p:nvPr/>
          </p:nvSpPr>
          <p:spPr>
            <a:xfrm flipH="false" flipV="false" rot="0">
              <a:off x="0" y="0"/>
              <a:ext cx="1803400" cy="2146300"/>
            </a:xfrm>
            <a:custGeom>
              <a:avLst/>
              <a:gdLst/>
              <a:ahLst/>
              <a:cxnLst/>
              <a:rect r="r" b="b" t="t" l="l"/>
              <a:pathLst>
                <a:path h="2146300" w="1803400">
                  <a:moveTo>
                    <a:pt x="0" y="0"/>
                  </a:moveTo>
                  <a:lnTo>
                    <a:pt x="1803400" y="0"/>
                  </a:lnTo>
                  <a:lnTo>
                    <a:pt x="1803400" y="2146300"/>
                  </a:lnTo>
                  <a:lnTo>
                    <a:pt x="0" y="2146300"/>
                  </a:lnTo>
                  <a:lnTo>
                    <a:pt x="0" y="0"/>
                  </a:lnTo>
                  <a:close/>
                </a:path>
              </a:pathLst>
            </a:custGeom>
            <a:blipFill>
              <a:blip r:embed="rId24"/>
              <a:stretch>
                <a:fillRect l="-7677" t="0" r="-11336" b="0"/>
              </a:stretch>
            </a:blipFill>
          </p:spPr>
        </p:sp>
      </p:grpSp>
      <p:grpSp>
        <p:nvGrpSpPr>
          <p:cNvPr name="Group 39" id="39"/>
          <p:cNvGrpSpPr/>
          <p:nvPr/>
        </p:nvGrpSpPr>
        <p:grpSpPr>
          <a:xfrm rot="0">
            <a:off x="3992670" y="0"/>
            <a:ext cx="10306050" cy="4373423"/>
            <a:chOff x="0" y="0"/>
            <a:chExt cx="13741400" cy="5831230"/>
          </a:xfrm>
        </p:grpSpPr>
        <p:sp>
          <p:nvSpPr>
            <p:cNvPr name="Freeform 40" id="40"/>
            <p:cNvSpPr/>
            <p:nvPr/>
          </p:nvSpPr>
          <p:spPr>
            <a:xfrm flipH="false" flipV="false" rot="0">
              <a:off x="0" y="0"/>
              <a:ext cx="13741400" cy="5831205"/>
            </a:xfrm>
            <a:custGeom>
              <a:avLst/>
              <a:gdLst/>
              <a:ahLst/>
              <a:cxnLst/>
              <a:rect r="r" b="b" t="t" l="l"/>
              <a:pathLst>
                <a:path h="5831205" w="13741400">
                  <a:moveTo>
                    <a:pt x="0" y="0"/>
                  </a:moveTo>
                  <a:lnTo>
                    <a:pt x="13741400" y="0"/>
                  </a:lnTo>
                  <a:lnTo>
                    <a:pt x="13741400" y="5831205"/>
                  </a:lnTo>
                  <a:lnTo>
                    <a:pt x="0" y="5831205"/>
                  </a:lnTo>
                  <a:lnTo>
                    <a:pt x="0" y="0"/>
                  </a:lnTo>
                  <a:close/>
                </a:path>
              </a:pathLst>
            </a:custGeom>
            <a:blipFill>
              <a:blip r:embed="rId25"/>
              <a:stretch>
                <a:fillRect l="0" t="-4975" r="0" b="-1"/>
              </a:stretch>
            </a:blipFill>
          </p:spPr>
        </p:sp>
      </p:grpSp>
      <p:grpSp>
        <p:nvGrpSpPr>
          <p:cNvPr name="Group 41" id="41"/>
          <p:cNvGrpSpPr/>
          <p:nvPr/>
        </p:nvGrpSpPr>
        <p:grpSpPr>
          <a:xfrm rot="0">
            <a:off x="207083" y="3171511"/>
            <a:ext cx="980742" cy="975627"/>
            <a:chOff x="0" y="0"/>
            <a:chExt cx="980745" cy="975627"/>
          </a:xfrm>
        </p:grpSpPr>
        <p:sp>
          <p:nvSpPr>
            <p:cNvPr name="Freeform 42" id="42"/>
            <p:cNvSpPr/>
            <p:nvPr/>
          </p:nvSpPr>
          <p:spPr>
            <a:xfrm flipH="false" flipV="false" rot="0">
              <a:off x="782447" y="63500"/>
              <a:ext cx="134747" cy="848615"/>
            </a:xfrm>
            <a:custGeom>
              <a:avLst/>
              <a:gdLst/>
              <a:ahLst/>
              <a:cxnLst/>
              <a:rect r="r" b="b" t="t" l="l"/>
              <a:pathLst>
                <a:path h="848615" w="134747">
                  <a:moveTo>
                    <a:pt x="0" y="848615"/>
                  </a:moveTo>
                  <a:lnTo>
                    <a:pt x="134747" y="848615"/>
                  </a:lnTo>
                  <a:lnTo>
                    <a:pt x="134747" y="0"/>
                  </a:lnTo>
                  <a:lnTo>
                    <a:pt x="0" y="0"/>
                  </a:lnTo>
                  <a:close/>
                </a:path>
              </a:pathLst>
            </a:custGeom>
            <a:solidFill>
              <a:srgbClr val="000000">
                <a:alpha val="0"/>
              </a:srgbClr>
            </a:solidFill>
          </p:spPr>
        </p:sp>
        <p:sp>
          <p:nvSpPr>
            <p:cNvPr name="Freeform 43" id="43"/>
            <p:cNvSpPr/>
            <p:nvPr/>
          </p:nvSpPr>
          <p:spPr>
            <a:xfrm flipH="false" flipV="false" rot="0">
              <a:off x="63500" y="68453"/>
              <a:ext cx="776351" cy="776352"/>
            </a:xfrm>
            <a:custGeom>
              <a:avLst/>
              <a:gdLst/>
              <a:ahLst/>
              <a:cxnLst/>
              <a:rect r="r" b="b" t="t" l="l"/>
              <a:pathLst>
                <a:path h="776352" w="776351">
                  <a:moveTo>
                    <a:pt x="0" y="776352"/>
                  </a:moveTo>
                  <a:lnTo>
                    <a:pt x="776351" y="776352"/>
                  </a:lnTo>
                  <a:lnTo>
                    <a:pt x="776351" y="0"/>
                  </a:lnTo>
                  <a:lnTo>
                    <a:pt x="0" y="0"/>
                  </a:lnTo>
                  <a:close/>
                </a:path>
              </a:pathLst>
            </a:custGeom>
            <a:solidFill>
              <a:srgbClr val="000000">
                <a:alpha val="0"/>
              </a:srgbClr>
            </a:solidFill>
          </p:spPr>
        </p:sp>
        <p:sp>
          <p:nvSpPr>
            <p:cNvPr name="Freeform 44" id="44"/>
            <p:cNvSpPr/>
            <p:nvPr/>
          </p:nvSpPr>
          <p:spPr>
            <a:xfrm flipH="false" flipV="false" rot="0">
              <a:off x="63500" y="777368"/>
              <a:ext cx="786384" cy="134747"/>
            </a:xfrm>
            <a:custGeom>
              <a:avLst/>
              <a:gdLst/>
              <a:ahLst/>
              <a:cxnLst/>
              <a:rect r="r" b="b" t="t" l="l"/>
              <a:pathLst>
                <a:path h="134747" w="786384">
                  <a:moveTo>
                    <a:pt x="0" y="134747"/>
                  </a:moveTo>
                  <a:lnTo>
                    <a:pt x="786384" y="134747"/>
                  </a:lnTo>
                  <a:lnTo>
                    <a:pt x="786384" y="0"/>
                  </a:lnTo>
                  <a:lnTo>
                    <a:pt x="0" y="0"/>
                  </a:lnTo>
                  <a:close/>
                </a:path>
              </a:pathLst>
            </a:custGeom>
            <a:solidFill>
              <a:srgbClr val="000000">
                <a:alpha val="0"/>
              </a:srgbClr>
            </a:solidFill>
          </p:spPr>
        </p:sp>
      </p:grpSp>
      <p:grpSp>
        <p:nvGrpSpPr>
          <p:cNvPr name="Group 45" id="45"/>
          <p:cNvGrpSpPr/>
          <p:nvPr/>
        </p:nvGrpSpPr>
        <p:grpSpPr>
          <a:xfrm rot="0">
            <a:off x="9068562" y="4315244"/>
            <a:ext cx="1504312" cy="1504312"/>
            <a:chOff x="0" y="0"/>
            <a:chExt cx="1504315" cy="1504315"/>
          </a:xfrm>
        </p:grpSpPr>
        <p:sp>
          <p:nvSpPr>
            <p:cNvPr name="Freeform 46" id="46"/>
            <p:cNvSpPr/>
            <p:nvPr/>
          </p:nvSpPr>
          <p:spPr>
            <a:xfrm flipH="false" flipV="false" rot="0">
              <a:off x="0" y="0"/>
              <a:ext cx="1504315" cy="1504315"/>
            </a:xfrm>
            <a:custGeom>
              <a:avLst/>
              <a:gdLst/>
              <a:ahLst/>
              <a:cxnLst/>
              <a:rect r="r" b="b" t="t" l="l"/>
              <a:pathLst>
                <a:path h="1504315" w="1504315">
                  <a:moveTo>
                    <a:pt x="0" y="1504315"/>
                  </a:moveTo>
                  <a:lnTo>
                    <a:pt x="1504315" y="1504315"/>
                  </a:lnTo>
                  <a:lnTo>
                    <a:pt x="1504315" y="0"/>
                  </a:lnTo>
                  <a:lnTo>
                    <a:pt x="0" y="0"/>
                  </a:lnTo>
                  <a:close/>
                </a:path>
              </a:pathLst>
            </a:custGeom>
            <a:solidFill>
              <a:srgbClr val="000000">
                <a:alpha val="0"/>
              </a:srgbClr>
            </a:solidFill>
          </p:spPr>
        </p:sp>
      </p:grpSp>
      <p:grpSp>
        <p:nvGrpSpPr>
          <p:cNvPr name="Group 47" id="47"/>
          <p:cNvGrpSpPr/>
          <p:nvPr/>
        </p:nvGrpSpPr>
        <p:grpSpPr>
          <a:xfrm rot="0">
            <a:off x="1215695" y="5383101"/>
            <a:ext cx="16494890" cy="4548302"/>
            <a:chOff x="0" y="0"/>
            <a:chExt cx="16494887" cy="4548302"/>
          </a:xfrm>
        </p:grpSpPr>
        <p:sp>
          <p:nvSpPr>
            <p:cNvPr name="Freeform 48" id="48"/>
            <p:cNvSpPr/>
            <p:nvPr/>
          </p:nvSpPr>
          <p:spPr>
            <a:xfrm flipH="false" flipV="false" rot="0">
              <a:off x="11551157" y="63500"/>
              <a:ext cx="38100" cy="4084702"/>
            </a:xfrm>
            <a:custGeom>
              <a:avLst/>
              <a:gdLst/>
              <a:ahLst/>
              <a:cxnLst/>
              <a:rect r="r" b="b" t="t" l="l"/>
              <a:pathLst>
                <a:path h="4084702" w="38100">
                  <a:moveTo>
                    <a:pt x="0" y="4084702"/>
                  </a:moveTo>
                  <a:lnTo>
                    <a:pt x="38100" y="4084702"/>
                  </a:lnTo>
                  <a:lnTo>
                    <a:pt x="38100" y="0"/>
                  </a:lnTo>
                  <a:lnTo>
                    <a:pt x="0" y="0"/>
                  </a:lnTo>
                  <a:close/>
                </a:path>
              </a:pathLst>
            </a:custGeom>
            <a:solidFill>
              <a:srgbClr val="000000">
                <a:alpha val="0"/>
              </a:srgbClr>
            </a:solidFill>
          </p:spPr>
        </p:sp>
        <p:sp>
          <p:nvSpPr>
            <p:cNvPr name="Freeform 49" id="49"/>
            <p:cNvSpPr/>
            <p:nvPr/>
          </p:nvSpPr>
          <p:spPr>
            <a:xfrm flipH="false" flipV="false" rot="0">
              <a:off x="9557257" y="148971"/>
              <a:ext cx="1260856" cy="1447673"/>
            </a:xfrm>
            <a:custGeom>
              <a:avLst/>
              <a:gdLst/>
              <a:ahLst/>
              <a:cxnLst/>
              <a:rect r="r" b="b" t="t" l="l"/>
              <a:pathLst>
                <a:path h="1447673" w="1260856">
                  <a:moveTo>
                    <a:pt x="0" y="1447673"/>
                  </a:moveTo>
                  <a:lnTo>
                    <a:pt x="1260856" y="1447673"/>
                  </a:lnTo>
                  <a:lnTo>
                    <a:pt x="1260856" y="0"/>
                  </a:lnTo>
                  <a:lnTo>
                    <a:pt x="0" y="0"/>
                  </a:lnTo>
                  <a:close/>
                </a:path>
              </a:pathLst>
            </a:custGeom>
            <a:solidFill>
              <a:srgbClr val="000000">
                <a:alpha val="0"/>
              </a:srgbClr>
            </a:solidFill>
          </p:spPr>
        </p:sp>
        <p:sp>
          <p:nvSpPr>
            <p:cNvPr name="Freeform 50" id="50"/>
            <p:cNvSpPr/>
            <p:nvPr/>
          </p:nvSpPr>
          <p:spPr>
            <a:xfrm flipH="false" flipV="false" rot="0">
              <a:off x="13967713" y="436499"/>
              <a:ext cx="38100" cy="2207769"/>
            </a:xfrm>
            <a:custGeom>
              <a:avLst/>
              <a:gdLst/>
              <a:ahLst/>
              <a:cxnLst/>
              <a:rect r="r" b="b" t="t" l="l"/>
              <a:pathLst>
                <a:path h="2207769" w="38100">
                  <a:moveTo>
                    <a:pt x="0" y="2207769"/>
                  </a:moveTo>
                  <a:lnTo>
                    <a:pt x="38100" y="2207769"/>
                  </a:lnTo>
                  <a:lnTo>
                    <a:pt x="38100" y="0"/>
                  </a:lnTo>
                  <a:lnTo>
                    <a:pt x="0" y="0"/>
                  </a:lnTo>
                  <a:close/>
                </a:path>
              </a:pathLst>
            </a:custGeom>
            <a:solidFill>
              <a:srgbClr val="000000">
                <a:alpha val="0"/>
              </a:srgbClr>
            </a:solidFill>
          </p:spPr>
        </p:sp>
        <p:sp>
          <p:nvSpPr>
            <p:cNvPr name="Freeform 51" id="51"/>
            <p:cNvSpPr/>
            <p:nvPr/>
          </p:nvSpPr>
          <p:spPr>
            <a:xfrm flipH="false" flipV="false" rot="0">
              <a:off x="8549132" y="614934"/>
              <a:ext cx="74930" cy="1957452"/>
            </a:xfrm>
            <a:custGeom>
              <a:avLst/>
              <a:gdLst/>
              <a:ahLst/>
              <a:cxnLst/>
              <a:rect r="r" b="b" t="t" l="l"/>
              <a:pathLst>
                <a:path h="1957452" w="74930">
                  <a:moveTo>
                    <a:pt x="0" y="1957452"/>
                  </a:moveTo>
                  <a:lnTo>
                    <a:pt x="74929" y="1957452"/>
                  </a:lnTo>
                  <a:lnTo>
                    <a:pt x="74929" y="0"/>
                  </a:lnTo>
                  <a:lnTo>
                    <a:pt x="0" y="0"/>
                  </a:lnTo>
                  <a:close/>
                </a:path>
              </a:pathLst>
            </a:custGeom>
            <a:solidFill>
              <a:srgbClr val="000000">
                <a:alpha val="0"/>
              </a:srgbClr>
            </a:solidFill>
          </p:spPr>
        </p:sp>
        <p:sp>
          <p:nvSpPr>
            <p:cNvPr name="Freeform 52" id="52"/>
            <p:cNvSpPr/>
            <p:nvPr/>
          </p:nvSpPr>
          <p:spPr>
            <a:xfrm flipH="false" flipV="false" rot="0">
              <a:off x="15642462" y="1639443"/>
              <a:ext cx="38100" cy="1013333"/>
            </a:xfrm>
            <a:custGeom>
              <a:avLst/>
              <a:gdLst/>
              <a:ahLst/>
              <a:cxnLst/>
              <a:rect r="r" b="b" t="t" l="l"/>
              <a:pathLst>
                <a:path h="1013333" w="38100">
                  <a:moveTo>
                    <a:pt x="0" y="1013334"/>
                  </a:moveTo>
                  <a:lnTo>
                    <a:pt x="38100" y="1013334"/>
                  </a:lnTo>
                  <a:lnTo>
                    <a:pt x="38100" y="0"/>
                  </a:lnTo>
                  <a:lnTo>
                    <a:pt x="0" y="0"/>
                  </a:lnTo>
                  <a:close/>
                </a:path>
              </a:pathLst>
            </a:custGeom>
            <a:solidFill>
              <a:srgbClr val="000000">
                <a:alpha val="0"/>
              </a:srgbClr>
            </a:solidFill>
          </p:spPr>
        </p:sp>
        <p:sp>
          <p:nvSpPr>
            <p:cNvPr name="Freeform 53" id="53"/>
            <p:cNvSpPr/>
            <p:nvPr/>
          </p:nvSpPr>
          <p:spPr>
            <a:xfrm flipH="false" flipV="false" rot="0">
              <a:off x="12647675" y="1766952"/>
              <a:ext cx="38100" cy="834898"/>
            </a:xfrm>
            <a:custGeom>
              <a:avLst/>
              <a:gdLst/>
              <a:ahLst/>
              <a:cxnLst/>
              <a:rect r="r" b="b" t="t" l="l"/>
              <a:pathLst>
                <a:path h="834898" w="38100">
                  <a:moveTo>
                    <a:pt x="0" y="834898"/>
                  </a:moveTo>
                  <a:lnTo>
                    <a:pt x="38100" y="834898"/>
                  </a:lnTo>
                  <a:lnTo>
                    <a:pt x="38100" y="0"/>
                  </a:lnTo>
                  <a:lnTo>
                    <a:pt x="0" y="0"/>
                  </a:lnTo>
                  <a:close/>
                </a:path>
              </a:pathLst>
            </a:custGeom>
            <a:solidFill>
              <a:srgbClr val="000000">
                <a:alpha val="0"/>
              </a:srgbClr>
            </a:solidFill>
          </p:spPr>
        </p:sp>
        <p:sp>
          <p:nvSpPr>
            <p:cNvPr name="Freeform 54" id="54"/>
            <p:cNvSpPr/>
            <p:nvPr/>
          </p:nvSpPr>
          <p:spPr>
            <a:xfrm flipH="false" flipV="false" rot="0">
              <a:off x="10227690" y="1851661"/>
              <a:ext cx="42799" cy="610235"/>
            </a:xfrm>
            <a:custGeom>
              <a:avLst/>
              <a:gdLst/>
              <a:ahLst/>
              <a:cxnLst/>
              <a:rect r="r" b="b" t="t" l="l"/>
              <a:pathLst>
                <a:path h="610235" w="42799">
                  <a:moveTo>
                    <a:pt x="0" y="610235"/>
                  </a:moveTo>
                  <a:lnTo>
                    <a:pt x="42799" y="610235"/>
                  </a:lnTo>
                  <a:lnTo>
                    <a:pt x="42799" y="0"/>
                  </a:lnTo>
                  <a:lnTo>
                    <a:pt x="0" y="0"/>
                  </a:lnTo>
                  <a:close/>
                </a:path>
              </a:pathLst>
            </a:custGeom>
            <a:solidFill>
              <a:srgbClr val="000000">
                <a:alpha val="0"/>
              </a:srgbClr>
            </a:solidFill>
          </p:spPr>
        </p:sp>
        <p:sp>
          <p:nvSpPr>
            <p:cNvPr name="Freeform 55" id="55"/>
            <p:cNvSpPr/>
            <p:nvPr/>
          </p:nvSpPr>
          <p:spPr>
            <a:xfrm flipH="false" flipV="false" rot="0">
              <a:off x="8605011" y="2526793"/>
              <a:ext cx="149988" cy="149987"/>
            </a:xfrm>
            <a:custGeom>
              <a:avLst/>
              <a:gdLst/>
              <a:ahLst/>
              <a:cxnLst/>
              <a:rect r="r" b="b" t="t" l="l"/>
              <a:pathLst>
                <a:path h="149987" w="149988">
                  <a:moveTo>
                    <a:pt x="0" y="149987"/>
                  </a:moveTo>
                  <a:lnTo>
                    <a:pt x="149988" y="149987"/>
                  </a:lnTo>
                  <a:lnTo>
                    <a:pt x="149988" y="0"/>
                  </a:lnTo>
                  <a:lnTo>
                    <a:pt x="0" y="0"/>
                  </a:lnTo>
                  <a:close/>
                </a:path>
              </a:pathLst>
            </a:custGeom>
            <a:solidFill>
              <a:srgbClr val="000000">
                <a:alpha val="0"/>
              </a:srgbClr>
            </a:solidFill>
          </p:spPr>
        </p:sp>
        <p:sp>
          <p:nvSpPr>
            <p:cNvPr name="Freeform 56" id="56"/>
            <p:cNvSpPr/>
            <p:nvPr/>
          </p:nvSpPr>
          <p:spPr>
            <a:xfrm flipH="false" flipV="false" rot="0">
              <a:off x="10187685" y="2526793"/>
              <a:ext cx="150114" cy="149987"/>
            </a:xfrm>
            <a:custGeom>
              <a:avLst/>
              <a:gdLst/>
              <a:ahLst/>
              <a:cxnLst/>
              <a:rect r="r" b="b" t="t" l="l"/>
              <a:pathLst>
                <a:path h="149987" w="150114">
                  <a:moveTo>
                    <a:pt x="0" y="149987"/>
                  </a:moveTo>
                  <a:lnTo>
                    <a:pt x="150114" y="149987"/>
                  </a:lnTo>
                  <a:lnTo>
                    <a:pt x="150114" y="0"/>
                  </a:lnTo>
                  <a:lnTo>
                    <a:pt x="0" y="0"/>
                  </a:lnTo>
                  <a:close/>
                </a:path>
              </a:pathLst>
            </a:custGeom>
            <a:solidFill>
              <a:srgbClr val="000000">
                <a:alpha val="0"/>
              </a:srgbClr>
            </a:solidFill>
          </p:spPr>
        </p:sp>
        <p:sp>
          <p:nvSpPr>
            <p:cNvPr name="Freeform 57" id="57"/>
            <p:cNvSpPr/>
            <p:nvPr/>
          </p:nvSpPr>
          <p:spPr>
            <a:xfrm flipH="false" flipV="false" rot="0">
              <a:off x="12601193" y="2569211"/>
              <a:ext cx="149987" cy="150114"/>
            </a:xfrm>
            <a:custGeom>
              <a:avLst/>
              <a:gdLst/>
              <a:ahLst/>
              <a:cxnLst/>
              <a:rect r="r" b="b" t="t" l="l"/>
              <a:pathLst>
                <a:path h="150114" w="149987">
                  <a:moveTo>
                    <a:pt x="0" y="150114"/>
                  </a:moveTo>
                  <a:lnTo>
                    <a:pt x="149987" y="150114"/>
                  </a:lnTo>
                  <a:lnTo>
                    <a:pt x="149987" y="0"/>
                  </a:lnTo>
                  <a:lnTo>
                    <a:pt x="0" y="0"/>
                  </a:lnTo>
                  <a:close/>
                </a:path>
              </a:pathLst>
            </a:custGeom>
            <a:solidFill>
              <a:srgbClr val="000000">
                <a:alpha val="0"/>
              </a:srgbClr>
            </a:solidFill>
          </p:spPr>
        </p:sp>
        <p:sp>
          <p:nvSpPr>
            <p:cNvPr name="Freeform 58" id="58"/>
            <p:cNvSpPr/>
            <p:nvPr/>
          </p:nvSpPr>
          <p:spPr>
            <a:xfrm flipH="false" flipV="false" rot="0">
              <a:off x="13911707" y="2569211"/>
              <a:ext cx="149988" cy="150114"/>
            </a:xfrm>
            <a:custGeom>
              <a:avLst/>
              <a:gdLst/>
              <a:ahLst/>
              <a:cxnLst/>
              <a:rect r="r" b="b" t="t" l="l"/>
              <a:pathLst>
                <a:path h="150114" w="149988">
                  <a:moveTo>
                    <a:pt x="0" y="150114"/>
                  </a:moveTo>
                  <a:lnTo>
                    <a:pt x="149988" y="150114"/>
                  </a:lnTo>
                  <a:lnTo>
                    <a:pt x="149988" y="0"/>
                  </a:lnTo>
                  <a:lnTo>
                    <a:pt x="0" y="0"/>
                  </a:lnTo>
                  <a:close/>
                </a:path>
              </a:pathLst>
            </a:custGeom>
            <a:solidFill>
              <a:srgbClr val="000000">
                <a:alpha val="0"/>
              </a:srgbClr>
            </a:solidFill>
          </p:spPr>
        </p:sp>
        <p:sp>
          <p:nvSpPr>
            <p:cNvPr name="Freeform 59" id="59"/>
            <p:cNvSpPr/>
            <p:nvPr/>
          </p:nvSpPr>
          <p:spPr>
            <a:xfrm flipH="false" flipV="false" rot="0">
              <a:off x="15600045" y="2569211"/>
              <a:ext cx="149988" cy="150114"/>
            </a:xfrm>
            <a:custGeom>
              <a:avLst/>
              <a:gdLst/>
              <a:ahLst/>
              <a:cxnLst/>
              <a:rect r="r" b="b" t="t" l="l"/>
              <a:pathLst>
                <a:path h="150114" w="149988">
                  <a:moveTo>
                    <a:pt x="0" y="150114"/>
                  </a:moveTo>
                  <a:lnTo>
                    <a:pt x="149987" y="150114"/>
                  </a:lnTo>
                  <a:lnTo>
                    <a:pt x="149987" y="0"/>
                  </a:lnTo>
                  <a:lnTo>
                    <a:pt x="0" y="0"/>
                  </a:lnTo>
                  <a:close/>
                </a:path>
              </a:pathLst>
            </a:custGeom>
            <a:solidFill>
              <a:srgbClr val="000000">
                <a:alpha val="0"/>
              </a:srgbClr>
            </a:solidFill>
          </p:spPr>
        </p:sp>
        <p:sp>
          <p:nvSpPr>
            <p:cNvPr name="Freeform 60" id="60"/>
            <p:cNvSpPr/>
            <p:nvPr/>
          </p:nvSpPr>
          <p:spPr>
            <a:xfrm flipH="false" flipV="false" rot="0">
              <a:off x="63500" y="2572005"/>
              <a:ext cx="16367888" cy="1912747"/>
            </a:xfrm>
            <a:custGeom>
              <a:avLst/>
              <a:gdLst/>
              <a:ahLst/>
              <a:cxnLst/>
              <a:rect r="r" b="b" t="t" l="l"/>
              <a:pathLst>
                <a:path h="1912747" w="16367888">
                  <a:moveTo>
                    <a:pt x="0" y="1912747"/>
                  </a:moveTo>
                  <a:lnTo>
                    <a:pt x="16367888" y="1912747"/>
                  </a:lnTo>
                  <a:lnTo>
                    <a:pt x="16367888" y="0"/>
                  </a:lnTo>
                  <a:lnTo>
                    <a:pt x="0" y="0"/>
                  </a:lnTo>
                  <a:close/>
                </a:path>
              </a:pathLst>
            </a:custGeom>
            <a:solidFill>
              <a:srgbClr val="000000">
                <a:alpha val="0"/>
              </a:srgbClr>
            </a:solidFill>
          </p:spPr>
        </p:sp>
        <p:sp>
          <p:nvSpPr>
            <p:cNvPr name="Freeform 61" id="61"/>
            <p:cNvSpPr/>
            <p:nvPr/>
          </p:nvSpPr>
          <p:spPr>
            <a:xfrm flipH="false" flipV="false" rot="0">
              <a:off x="11495150" y="4073145"/>
              <a:ext cx="149987" cy="150114"/>
            </a:xfrm>
            <a:custGeom>
              <a:avLst/>
              <a:gdLst/>
              <a:ahLst/>
              <a:cxnLst/>
              <a:rect r="r" b="b" t="t" l="l"/>
              <a:pathLst>
                <a:path h="150114" w="149987">
                  <a:moveTo>
                    <a:pt x="0" y="150114"/>
                  </a:moveTo>
                  <a:lnTo>
                    <a:pt x="149987" y="150114"/>
                  </a:lnTo>
                  <a:lnTo>
                    <a:pt x="149987" y="0"/>
                  </a:lnTo>
                  <a:lnTo>
                    <a:pt x="0" y="0"/>
                  </a:lnTo>
                  <a:close/>
                </a:path>
              </a:pathLst>
            </a:custGeom>
            <a:solidFill>
              <a:srgbClr val="000000">
                <a:alpha val="0"/>
              </a:srgbClr>
            </a:solidFill>
          </p:spPr>
        </p:sp>
      </p:grpSp>
      <p:sp>
        <p:nvSpPr>
          <p:cNvPr name="TextBox 62" id="62"/>
          <p:cNvSpPr txBox="true"/>
          <p:nvPr/>
        </p:nvSpPr>
        <p:spPr>
          <a:xfrm rot="0">
            <a:off x="1531534" y="3747754"/>
            <a:ext cx="1958283" cy="330013"/>
          </a:xfrm>
          <a:prstGeom prst="rect">
            <a:avLst/>
          </a:prstGeom>
        </p:spPr>
        <p:txBody>
          <a:bodyPr anchor="t" rtlCol="false" tIns="0" lIns="0" bIns="0" rIns="0">
            <a:spAutoFit/>
          </a:bodyPr>
          <a:lstStyle/>
          <a:p>
            <a:pPr algn="l">
              <a:lnSpc>
                <a:spcPts val="2658"/>
              </a:lnSpc>
            </a:pPr>
            <a:r>
              <a:rPr lang="en-US" b="true" sz="1899">
                <a:solidFill>
                  <a:srgbClr val="FFFFFF"/>
                </a:solidFill>
                <a:latin typeface="Helvetica Bold"/>
                <a:ea typeface="Helvetica Bold"/>
                <a:cs typeface="Helvetica Bold"/>
                <a:sym typeface="Helvetica Bold"/>
              </a:rPr>
              <a:t>NOTRE MISSION</a:t>
            </a:r>
          </a:p>
        </p:txBody>
      </p:sp>
      <p:sp>
        <p:nvSpPr>
          <p:cNvPr name="TextBox 63" id="63"/>
          <p:cNvSpPr txBox="true"/>
          <p:nvPr/>
        </p:nvSpPr>
        <p:spPr>
          <a:xfrm rot="0">
            <a:off x="1279198" y="4180141"/>
            <a:ext cx="4808706" cy="2393480"/>
          </a:xfrm>
          <a:prstGeom prst="rect">
            <a:avLst/>
          </a:prstGeom>
        </p:spPr>
        <p:txBody>
          <a:bodyPr anchor="t" rtlCol="false" tIns="0" lIns="0" bIns="0" rIns="0">
            <a:spAutoFit/>
          </a:bodyPr>
          <a:lstStyle/>
          <a:p>
            <a:pPr algn="l">
              <a:lnSpc>
                <a:spcPts val="2700"/>
              </a:lnSpc>
            </a:pPr>
            <a:r>
              <a:rPr lang="en-US" b="true" sz="2007">
                <a:solidFill>
                  <a:srgbClr val="004B4D"/>
                </a:solidFill>
                <a:latin typeface="Helvetica Bold"/>
                <a:ea typeface="Helvetica Bold"/>
                <a:cs typeface="Helvetica Bold"/>
                <a:sym typeface="Helvetica Bold"/>
              </a:rPr>
              <a:t>Accélérer la transition du secteur de l’immobilier en France et à l’international, pour favoriser l’émergence d’un immobilier sobre, décarboné, résilient, et respectueux du vivant, créateur de valeur et vecteur d’impact positif.</a:t>
            </a:r>
          </a:p>
        </p:txBody>
      </p:sp>
      <p:sp>
        <p:nvSpPr>
          <p:cNvPr name="TextBox 64" id="64"/>
          <p:cNvSpPr txBox="true"/>
          <p:nvPr/>
        </p:nvSpPr>
        <p:spPr>
          <a:xfrm rot="0">
            <a:off x="9489910" y="5676386"/>
            <a:ext cx="599399" cy="291789"/>
          </a:xfrm>
          <a:prstGeom prst="rect">
            <a:avLst/>
          </a:prstGeom>
        </p:spPr>
        <p:txBody>
          <a:bodyPr anchor="t" rtlCol="false" tIns="0" lIns="0" bIns="0" rIns="0">
            <a:spAutoFit/>
          </a:bodyPr>
          <a:lstStyle/>
          <a:p>
            <a:pPr algn="l">
              <a:lnSpc>
                <a:spcPts val="2379"/>
              </a:lnSpc>
            </a:pPr>
            <a:r>
              <a:rPr lang="en-US" b="true" sz="1699">
                <a:solidFill>
                  <a:srgbClr val="FFFFFF"/>
                </a:solidFill>
                <a:latin typeface="Helvetica Bold"/>
                <a:ea typeface="Helvetica Bold"/>
                <a:cs typeface="Helvetica Bold"/>
                <a:sym typeface="Helvetica Bold"/>
              </a:rPr>
              <a:t>sobre</a:t>
            </a:r>
          </a:p>
        </p:txBody>
      </p:sp>
      <p:sp>
        <p:nvSpPr>
          <p:cNvPr name="TextBox 65" id="65"/>
          <p:cNvSpPr txBox="true"/>
          <p:nvPr/>
        </p:nvSpPr>
        <p:spPr>
          <a:xfrm rot="0">
            <a:off x="10855271" y="6912835"/>
            <a:ext cx="1235716" cy="291789"/>
          </a:xfrm>
          <a:prstGeom prst="rect">
            <a:avLst/>
          </a:prstGeom>
        </p:spPr>
        <p:txBody>
          <a:bodyPr anchor="t" rtlCol="false" tIns="0" lIns="0" bIns="0" rIns="0">
            <a:spAutoFit/>
          </a:bodyPr>
          <a:lstStyle/>
          <a:p>
            <a:pPr algn="l">
              <a:lnSpc>
                <a:spcPts val="2379"/>
              </a:lnSpc>
            </a:pPr>
            <a:r>
              <a:rPr lang="en-US" b="true" sz="1699">
                <a:solidFill>
                  <a:srgbClr val="FFFFFF"/>
                </a:solidFill>
                <a:latin typeface="Helvetica Bold"/>
                <a:ea typeface="Helvetica Bold"/>
                <a:cs typeface="Helvetica Bold"/>
                <a:sym typeface="Helvetica Bold"/>
              </a:rPr>
              <a:t> décarboné </a:t>
            </a:r>
          </a:p>
        </p:txBody>
      </p:sp>
      <p:sp>
        <p:nvSpPr>
          <p:cNvPr name="TextBox 66" id="66"/>
          <p:cNvSpPr txBox="true"/>
          <p:nvPr/>
        </p:nvSpPr>
        <p:spPr>
          <a:xfrm rot="0">
            <a:off x="12371984" y="5124602"/>
            <a:ext cx="844153" cy="291789"/>
          </a:xfrm>
          <a:prstGeom prst="rect">
            <a:avLst/>
          </a:prstGeom>
        </p:spPr>
        <p:txBody>
          <a:bodyPr anchor="t" rtlCol="false" tIns="0" lIns="0" bIns="0" rIns="0">
            <a:spAutoFit/>
          </a:bodyPr>
          <a:lstStyle/>
          <a:p>
            <a:pPr algn="l">
              <a:lnSpc>
                <a:spcPts val="2379"/>
              </a:lnSpc>
            </a:pPr>
            <a:r>
              <a:rPr lang="en-US" b="true" sz="1699">
                <a:solidFill>
                  <a:srgbClr val="FFFFFF"/>
                </a:solidFill>
                <a:latin typeface="Helvetica Bold"/>
                <a:ea typeface="Helvetica Bold"/>
                <a:cs typeface="Helvetica Bold"/>
                <a:sym typeface="Helvetica Bold"/>
              </a:rPr>
              <a:t>résilient</a:t>
            </a:r>
          </a:p>
        </p:txBody>
      </p:sp>
      <p:sp>
        <p:nvSpPr>
          <p:cNvPr name="TextBox 67" id="67"/>
          <p:cNvSpPr txBox="true"/>
          <p:nvPr/>
        </p:nvSpPr>
        <p:spPr>
          <a:xfrm rot="0">
            <a:off x="13246722" y="6633801"/>
            <a:ext cx="1296724" cy="746779"/>
          </a:xfrm>
          <a:prstGeom prst="rect">
            <a:avLst/>
          </a:prstGeom>
        </p:spPr>
        <p:txBody>
          <a:bodyPr anchor="t" rtlCol="false" tIns="0" lIns="0" bIns="0" rIns="0">
            <a:spAutoFit/>
          </a:bodyPr>
          <a:lstStyle/>
          <a:p>
            <a:pPr algn="ctr">
              <a:lnSpc>
                <a:spcPts val="3057"/>
              </a:lnSpc>
            </a:pPr>
            <a:r>
              <a:rPr lang="en-US" b="true" sz="1699">
                <a:solidFill>
                  <a:srgbClr val="FFFFFF"/>
                </a:solidFill>
                <a:latin typeface="Helvetica Bold"/>
                <a:ea typeface="Helvetica Bold"/>
                <a:cs typeface="Helvetica Bold"/>
                <a:sym typeface="Helvetica Bold"/>
              </a:rPr>
              <a:t>respectueux du vivant</a:t>
            </a:r>
          </a:p>
        </p:txBody>
      </p:sp>
      <p:sp>
        <p:nvSpPr>
          <p:cNvPr name="TextBox 68" id="68"/>
          <p:cNvSpPr txBox="true"/>
          <p:nvPr/>
        </p:nvSpPr>
        <p:spPr>
          <a:xfrm rot="0">
            <a:off x="14778619" y="5041906"/>
            <a:ext cx="962139" cy="762095"/>
          </a:xfrm>
          <a:prstGeom prst="rect">
            <a:avLst/>
          </a:prstGeom>
        </p:spPr>
        <p:txBody>
          <a:bodyPr anchor="t" rtlCol="false" tIns="0" lIns="0" bIns="0" rIns="0">
            <a:spAutoFit/>
          </a:bodyPr>
          <a:lstStyle/>
          <a:p>
            <a:pPr algn="ctr">
              <a:lnSpc>
                <a:spcPts val="3103"/>
              </a:lnSpc>
            </a:pPr>
            <a:r>
              <a:rPr lang="en-US" b="true" sz="1699">
                <a:solidFill>
                  <a:srgbClr val="FFFFFF"/>
                </a:solidFill>
                <a:latin typeface="Helvetica Bold"/>
                <a:ea typeface="Helvetica Bold"/>
                <a:cs typeface="Helvetica Bold"/>
                <a:sym typeface="Helvetica Bold"/>
              </a:rPr>
              <a:t>créateur de valeur</a:t>
            </a:r>
          </a:p>
        </p:txBody>
      </p:sp>
      <p:sp>
        <p:nvSpPr>
          <p:cNvPr name="TextBox 69" id="69"/>
          <p:cNvSpPr txBox="true"/>
          <p:nvPr/>
        </p:nvSpPr>
        <p:spPr>
          <a:xfrm rot="0">
            <a:off x="16371961" y="6076502"/>
            <a:ext cx="905132" cy="1145705"/>
          </a:xfrm>
          <a:prstGeom prst="rect">
            <a:avLst/>
          </a:prstGeom>
        </p:spPr>
        <p:txBody>
          <a:bodyPr anchor="t" rtlCol="false" tIns="0" lIns="0" bIns="0" rIns="0">
            <a:spAutoFit/>
          </a:bodyPr>
          <a:lstStyle/>
          <a:p>
            <a:pPr algn="ctr">
              <a:lnSpc>
                <a:spcPts val="3098"/>
              </a:lnSpc>
            </a:pPr>
            <a:r>
              <a:rPr lang="en-US" b="true" sz="1699">
                <a:solidFill>
                  <a:srgbClr val="FFFFFF"/>
                </a:solidFill>
                <a:latin typeface="Helvetica Bold"/>
                <a:ea typeface="Helvetica Bold"/>
                <a:cs typeface="Helvetica Bold"/>
                <a:sym typeface="Helvetica Bold"/>
              </a:rPr>
              <a:t>vecteur d’impact positif</a:t>
            </a:r>
          </a:p>
        </p:txBody>
      </p:sp>
      <p:sp>
        <p:nvSpPr>
          <p:cNvPr name="TextBox 70" id="70"/>
          <p:cNvSpPr txBox="true"/>
          <p:nvPr/>
        </p:nvSpPr>
        <p:spPr>
          <a:xfrm rot="0">
            <a:off x="17037987" y="9581762"/>
            <a:ext cx="251860" cy="290069"/>
          </a:xfrm>
          <a:prstGeom prst="rect">
            <a:avLst/>
          </a:prstGeom>
        </p:spPr>
        <p:txBody>
          <a:bodyPr anchor="t" rtlCol="false" tIns="0" lIns="0" bIns="0" rIns="0" wrap="none">
            <a:spAutoFit/>
          </a:bodyPr>
          <a:lstStyle/>
          <a:p>
            <a:pPr algn="ctr">
              <a:lnSpc>
                <a:spcPts val="2427"/>
              </a:lnSpc>
              <a:spcBef>
                <a:spcPct val="0"/>
              </a:spcBef>
            </a:pPr>
            <a:r>
              <a:rPr lang="en-US" sz="1733">
                <a:solidFill>
                  <a:srgbClr val="000000"/>
                </a:solidFill>
                <a:latin typeface="Open Sans 1"/>
                <a:ea typeface="Open Sans 1"/>
                <a:cs typeface="Open Sans 1"/>
                <a:sym typeface="Open Sans 1"/>
              </a:rPr>
              <a:t>3</a:t>
            </a:r>
          </a:p>
        </p:txBody>
      </p:sp>
    </p:spTree>
  </p:cSld>
  <p:clrMapOvr>
    <a:masterClrMapping/>
  </p:clrMapOvr>
  <p:transition spd="fast">
    <p:fade/>
  </p:transition>
</p:sld>
</file>

<file path=ppt/slides/slide3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901762"/>
            <a:chOff x="0" y="0"/>
            <a:chExt cx="18288000" cy="1901762"/>
          </a:xfrm>
        </p:grpSpPr>
        <p:sp>
          <p:nvSpPr>
            <p:cNvPr name="Freeform 3" id="3"/>
            <p:cNvSpPr/>
            <p:nvPr/>
          </p:nvSpPr>
          <p:spPr>
            <a:xfrm flipH="false" flipV="false" rot="0">
              <a:off x="0" y="0"/>
              <a:ext cx="18288000" cy="1901703"/>
            </a:xfrm>
            <a:custGeom>
              <a:avLst/>
              <a:gdLst/>
              <a:ahLst/>
              <a:cxnLst/>
              <a:rect r="r" b="b" t="t" l="l"/>
              <a:pathLst>
                <a:path h="1901703" w="18288000">
                  <a:moveTo>
                    <a:pt x="0" y="0"/>
                  </a:moveTo>
                  <a:lnTo>
                    <a:pt x="0" y="1901703"/>
                  </a:lnTo>
                  <a:lnTo>
                    <a:pt x="18288000" y="1901703"/>
                  </a:lnTo>
                  <a:lnTo>
                    <a:pt x="18288000" y="0"/>
                  </a:lnTo>
                  <a:close/>
                </a:path>
              </a:pathLst>
            </a:custGeom>
            <a:solidFill>
              <a:srgbClr val="B1C9D4"/>
            </a:solidFill>
          </p:spPr>
        </p:sp>
      </p:grpSp>
      <p:grpSp>
        <p:nvGrpSpPr>
          <p:cNvPr name="Group 4" id="4"/>
          <p:cNvGrpSpPr/>
          <p:nvPr/>
        </p:nvGrpSpPr>
        <p:grpSpPr>
          <a:xfrm rot="0">
            <a:off x="210760" y="2433457"/>
            <a:ext cx="17827180" cy="4905356"/>
            <a:chOff x="0" y="0"/>
            <a:chExt cx="23769574" cy="6540475"/>
          </a:xfrm>
        </p:grpSpPr>
        <p:sp>
          <p:nvSpPr>
            <p:cNvPr name="Freeform 5" id="5"/>
            <p:cNvSpPr/>
            <p:nvPr/>
          </p:nvSpPr>
          <p:spPr>
            <a:xfrm flipH="false" flipV="false" rot="0">
              <a:off x="0" y="0"/>
              <a:ext cx="23769574" cy="6540500"/>
            </a:xfrm>
            <a:custGeom>
              <a:avLst/>
              <a:gdLst/>
              <a:ahLst/>
              <a:cxnLst/>
              <a:rect r="r" b="b" t="t" l="l"/>
              <a:pathLst>
                <a:path h="6540500" w="23769574">
                  <a:moveTo>
                    <a:pt x="0" y="0"/>
                  </a:moveTo>
                  <a:lnTo>
                    <a:pt x="23769574" y="0"/>
                  </a:lnTo>
                  <a:lnTo>
                    <a:pt x="23769574" y="6540500"/>
                  </a:lnTo>
                  <a:lnTo>
                    <a:pt x="0" y="6540500"/>
                  </a:lnTo>
                  <a:lnTo>
                    <a:pt x="0" y="0"/>
                  </a:lnTo>
                  <a:close/>
                </a:path>
              </a:pathLst>
            </a:custGeom>
            <a:blipFill>
              <a:blip r:embed="rId2"/>
              <a:stretch>
                <a:fillRect l="0" t="0" r="0" b="0"/>
              </a:stretch>
            </a:blipFill>
          </p:spPr>
        </p:sp>
      </p:grpSp>
      <p:sp>
        <p:nvSpPr>
          <p:cNvPr name="TextBox 6" id="6"/>
          <p:cNvSpPr txBox="true"/>
          <p:nvPr/>
        </p:nvSpPr>
        <p:spPr>
          <a:xfrm rot="0">
            <a:off x="370970" y="525761"/>
            <a:ext cx="14038307" cy="1189444"/>
          </a:xfrm>
          <a:prstGeom prst="rect">
            <a:avLst/>
          </a:prstGeom>
        </p:spPr>
        <p:txBody>
          <a:bodyPr anchor="t" rtlCol="false" tIns="0" lIns="0" bIns="0" rIns="0">
            <a:spAutoFit/>
          </a:bodyPr>
          <a:lstStyle/>
          <a:p>
            <a:pPr algn="l">
              <a:lnSpc>
                <a:spcPts val="9256"/>
              </a:lnSpc>
            </a:pPr>
            <a:r>
              <a:rPr lang="en-US" b="true" sz="6612">
                <a:solidFill>
                  <a:srgbClr val="FFFFFF"/>
                </a:solidFill>
                <a:latin typeface="Helvetica World Bold"/>
                <a:ea typeface="Helvetica World Bold"/>
                <a:cs typeface="Helvetica World Bold"/>
                <a:sym typeface="Helvetica World Bold"/>
              </a:rPr>
              <a:t>STRATÉGIES D’INTENSIFICATION</a:t>
            </a:r>
          </a:p>
        </p:txBody>
      </p:sp>
      <p:sp>
        <p:nvSpPr>
          <p:cNvPr name="TextBox 7" id="7"/>
          <p:cNvSpPr txBox="true"/>
          <p:nvPr/>
        </p:nvSpPr>
        <p:spPr>
          <a:xfrm rot="0">
            <a:off x="8603732" y="8427082"/>
            <a:ext cx="9576778" cy="1786680"/>
          </a:xfrm>
          <a:prstGeom prst="rect">
            <a:avLst/>
          </a:prstGeom>
        </p:spPr>
        <p:txBody>
          <a:bodyPr anchor="t" rtlCol="false" tIns="0" lIns="0" bIns="0" rIns="0">
            <a:spAutoFit/>
          </a:bodyPr>
          <a:lstStyle/>
          <a:p>
            <a:pPr algn="l">
              <a:lnSpc>
                <a:spcPts val="13907"/>
              </a:lnSpc>
            </a:pPr>
            <a:r>
              <a:rPr lang="en-US" b="true" sz="9933">
                <a:solidFill>
                  <a:srgbClr val="09A9BE"/>
                </a:solidFill>
                <a:latin typeface="Helvetica World Bold"/>
                <a:ea typeface="Helvetica World Bold"/>
                <a:cs typeface="Helvetica World Bold"/>
                <a:sym typeface="Helvetica World Bold"/>
              </a:rPr>
              <a:t>CHRONOTOPIE</a:t>
            </a:r>
          </a:p>
        </p:txBody>
      </p:sp>
      <p:sp>
        <p:nvSpPr>
          <p:cNvPr name="TextBox 8" id="8"/>
          <p:cNvSpPr txBox="true"/>
          <p:nvPr/>
        </p:nvSpPr>
        <p:spPr>
          <a:xfrm rot="0">
            <a:off x="210760" y="7495689"/>
            <a:ext cx="7505871" cy="366846"/>
          </a:xfrm>
          <a:prstGeom prst="rect">
            <a:avLst/>
          </a:prstGeom>
        </p:spPr>
        <p:txBody>
          <a:bodyPr anchor="t" rtlCol="false" tIns="0" lIns="0" bIns="0" rIns="0">
            <a:spAutoFit/>
          </a:bodyPr>
          <a:lstStyle/>
          <a:p>
            <a:pPr algn="l">
              <a:lnSpc>
                <a:spcPts val="2938"/>
              </a:lnSpc>
            </a:pPr>
            <a:r>
              <a:rPr lang="en-US" sz="2099">
                <a:solidFill>
                  <a:srgbClr val="000000"/>
                </a:solidFill>
                <a:latin typeface="Helvetica World"/>
                <a:ea typeface="Helvetica World"/>
                <a:cs typeface="Helvetica World"/>
                <a:sym typeface="Helvetica World"/>
                <a:hlinkClick r:id="rId3" tooltip="https://www.lemoniteur.fr/article/linkcity-s-associe-a-garage-pour-creer-des-espaces-25-moins-chers.2188012"/>
              </a:rPr>
              <a:t>Le GARAGE</a:t>
            </a:r>
            <a:r>
              <a:rPr lang="en-US" sz="2099">
                <a:solidFill>
                  <a:srgbClr val="000000"/>
                </a:solidFill>
                <a:latin typeface="Helvetica World"/>
                <a:ea typeface="Helvetica World"/>
                <a:cs typeface="Helvetica World"/>
                <a:sym typeface="Helvetica World"/>
              </a:rPr>
              <a:t>, Lille : accueille 4 activités différentes 7 jours sur 7</a:t>
            </a:r>
          </a:p>
        </p:txBody>
      </p:sp>
      <p:sp>
        <p:nvSpPr>
          <p:cNvPr name="TextBox 9" id="9"/>
          <p:cNvSpPr txBox="true"/>
          <p:nvPr/>
        </p:nvSpPr>
        <p:spPr>
          <a:xfrm rot="0">
            <a:off x="17259300" y="8583092"/>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30</a:t>
            </a:r>
          </a:p>
        </p:txBody>
      </p:sp>
    </p:spTree>
  </p:cSld>
  <p:clrMapOvr>
    <a:masterClrMapping/>
  </p:clrMapOvr>
  <p:transition spd="fast">
    <p:fade/>
  </p:transition>
</p:sld>
</file>

<file path=ppt/slides/slide3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901762"/>
            <a:chOff x="0" y="0"/>
            <a:chExt cx="18288000" cy="1901762"/>
          </a:xfrm>
        </p:grpSpPr>
        <p:sp>
          <p:nvSpPr>
            <p:cNvPr name="Freeform 3" id="3"/>
            <p:cNvSpPr/>
            <p:nvPr/>
          </p:nvSpPr>
          <p:spPr>
            <a:xfrm flipH="false" flipV="false" rot="0">
              <a:off x="0" y="0"/>
              <a:ext cx="18288000" cy="1901703"/>
            </a:xfrm>
            <a:custGeom>
              <a:avLst/>
              <a:gdLst/>
              <a:ahLst/>
              <a:cxnLst/>
              <a:rect r="r" b="b" t="t" l="l"/>
              <a:pathLst>
                <a:path h="1901703" w="18288000">
                  <a:moveTo>
                    <a:pt x="0" y="0"/>
                  </a:moveTo>
                  <a:lnTo>
                    <a:pt x="0" y="1901703"/>
                  </a:lnTo>
                  <a:lnTo>
                    <a:pt x="18288000" y="1901703"/>
                  </a:lnTo>
                  <a:lnTo>
                    <a:pt x="18288000" y="0"/>
                  </a:lnTo>
                  <a:close/>
                </a:path>
              </a:pathLst>
            </a:custGeom>
            <a:solidFill>
              <a:srgbClr val="B1C9D4"/>
            </a:solidFill>
          </p:spPr>
        </p:sp>
      </p:grpSp>
      <p:grpSp>
        <p:nvGrpSpPr>
          <p:cNvPr name="Group 4" id="4"/>
          <p:cNvGrpSpPr/>
          <p:nvPr/>
        </p:nvGrpSpPr>
        <p:grpSpPr>
          <a:xfrm rot="0">
            <a:off x="1406681" y="3139078"/>
            <a:ext cx="5953106" cy="5934056"/>
            <a:chOff x="0" y="0"/>
            <a:chExt cx="7937475" cy="7912075"/>
          </a:xfrm>
        </p:grpSpPr>
        <p:sp>
          <p:nvSpPr>
            <p:cNvPr name="Freeform 5" id="5"/>
            <p:cNvSpPr/>
            <p:nvPr/>
          </p:nvSpPr>
          <p:spPr>
            <a:xfrm flipH="false" flipV="false" rot="0">
              <a:off x="0" y="0"/>
              <a:ext cx="7937500" cy="7912100"/>
            </a:xfrm>
            <a:custGeom>
              <a:avLst/>
              <a:gdLst/>
              <a:ahLst/>
              <a:cxnLst/>
              <a:rect r="r" b="b" t="t" l="l"/>
              <a:pathLst>
                <a:path h="7912100" w="7937500">
                  <a:moveTo>
                    <a:pt x="0" y="0"/>
                  </a:moveTo>
                  <a:lnTo>
                    <a:pt x="7937500" y="0"/>
                  </a:lnTo>
                  <a:lnTo>
                    <a:pt x="7937500" y="7912100"/>
                  </a:lnTo>
                  <a:lnTo>
                    <a:pt x="0" y="7912100"/>
                  </a:lnTo>
                  <a:lnTo>
                    <a:pt x="0" y="0"/>
                  </a:lnTo>
                  <a:close/>
                </a:path>
              </a:pathLst>
            </a:custGeom>
            <a:blipFill>
              <a:blip r:embed="rId2"/>
              <a:stretch>
                <a:fillRect l="0" t="0" r="0" b="0"/>
              </a:stretch>
            </a:blipFill>
          </p:spPr>
        </p:sp>
      </p:grpSp>
      <p:grpSp>
        <p:nvGrpSpPr>
          <p:cNvPr name="Group 6" id="6"/>
          <p:cNvGrpSpPr/>
          <p:nvPr/>
        </p:nvGrpSpPr>
        <p:grpSpPr>
          <a:xfrm rot="0">
            <a:off x="8216979" y="3217412"/>
            <a:ext cx="9039206" cy="5772150"/>
            <a:chOff x="0" y="0"/>
            <a:chExt cx="12052275" cy="7696200"/>
          </a:xfrm>
        </p:grpSpPr>
        <p:sp>
          <p:nvSpPr>
            <p:cNvPr name="Freeform 7" id="7"/>
            <p:cNvSpPr/>
            <p:nvPr/>
          </p:nvSpPr>
          <p:spPr>
            <a:xfrm flipH="false" flipV="false" rot="0">
              <a:off x="0" y="0"/>
              <a:ext cx="12052300" cy="7696200"/>
            </a:xfrm>
            <a:custGeom>
              <a:avLst/>
              <a:gdLst/>
              <a:ahLst/>
              <a:cxnLst/>
              <a:rect r="r" b="b" t="t" l="l"/>
              <a:pathLst>
                <a:path h="7696200" w="12052300">
                  <a:moveTo>
                    <a:pt x="0" y="0"/>
                  </a:moveTo>
                  <a:lnTo>
                    <a:pt x="12052300" y="0"/>
                  </a:lnTo>
                  <a:lnTo>
                    <a:pt x="12052300" y="7696200"/>
                  </a:lnTo>
                  <a:lnTo>
                    <a:pt x="0" y="7696200"/>
                  </a:lnTo>
                  <a:lnTo>
                    <a:pt x="0" y="0"/>
                  </a:lnTo>
                  <a:close/>
                </a:path>
              </a:pathLst>
            </a:custGeom>
            <a:blipFill>
              <a:blip r:embed="rId3"/>
              <a:stretch>
                <a:fillRect l="0" t="0" r="0" b="0"/>
              </a:stretch>
            </a:blipFill>
          </p:spPr>
        </p:sp>
      </p:grpSp>
      <p:sp>
        <p:nvSpPr>
          <p:cNvPr name="TextBox 8" id="8"/>
          <p:cNvSpPr txBox="true"/>
          <p:nvPr/>
        </p:nvSpPr>
        <p:spPr>
          <a:xfrm rot="0">
            <a:off x="370970" y="525761"/>
            <a:ext cx="10679706" cy="1189444"/>
          </a:xfrm>
          <a:prstGeom prst="rect">
            <a:avLst/>
          </a:prstGeom>
        </p:spPr>
        <p:txBody>
          <a:bodyPr anchor="t" rtlCol="false" tIns="0" lIns="0" bIns="0" rIns="0">
            <a:spAutoFit/>
          </a:bodyPr>
          <a:lstStyle/>
          <a:p>
            <a:pPr algn="l">
              <a:lnSpc>
                <a:spcPts val="9256"/>
              </a:lnSpc>
            </a:pPr>
            <a:r>
              <a:rPr lang="en-US" b="true" sz="6612">
                <a:solidFill>
                  <a:srgbClr val="FFFFFF"/>
                </a:solidFill>
                <a:latin typeface="Helvetica World Bold"/>
                <a:ea typeface="Helvetica World Bold"/>
                <a:cs typeface="Helvetica World Bold"/>
                <a:sym typeface="Helvetica World Bold"/>
              </a:rPr>
              <a:t>ADAPTATION PATHWAYS</a:t>
            </a:r>
          </a:p>
        </p:txBody>
      </p:sp>
      <p:sp>
        <p:nvSpPr>
          <p:cNvPr name="TextBox 9" id="9"/>
          <p:cNvSpPr txBox="true"/>
          <p:nvPr/>
        </p:nvSpPr>
        <p:spPr>
          <a:xfrm rot="0">
            <a:off x="17259300" y="8583092"/>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31</a:t>
            </a:r>
          </a:p>
        </p:txBody>
      </p:sp>
    </p:spTree>
  </p:cSld>
  <p:clrMapOvr>
    <a:masterClrMapping/>
  </p:clrMapOvr>
  <p:transition spd="fast">
    <p:fade/>
  </p:transition>
</p:sld>
</file>

<file path=ppt/slides/slide3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901762"/>
            <a:chOff x="0" y="0"/>
            <a:chExt cx="18288000" cy="1901762"/>
          </a:xfrm>
        </p:grpSpPr>
        <p:sp>
          <p:nvSpPr>
            <p:cNvPr name="Freeform 3" id="3"/>
            <p:cNvSpPr/>
            <p:nvPr/>
          </p:nvSpPr>
          <p:spPr>
            <a:xfrm flipH="false" flipV="false" rot="0">
              <a:off x="0" y="0"/>
              <a:ext cx="18288000" cy="1901703"/>
            </a:xfrm>
            <a:custGeom>
              <a:avLst/>
              <a:gdLst/>
              <a:ahLst/>
              <a:cxnLst/>
              <a:rect r="r" b="b" t="t" l="l"/>
              <a:pathLst>
                <a:path h="1901703" w="18288000">
                  <a:moveTo>
                    <a:pt x="0" y="0"/>
                  </a:moveTo>
                  <a:lnTo>
                    <a:pt x="0" y="1901703"/>
                  </a:lnTo>
                  <a:lnTo>
                    <a:pt x="18288000" y="1901703"/>
                  </a:lnTo>
                  <a:lnTo>
                    <a:pt x="18288000" y="0"/>
                  </a:lnTo>
                  <a:close/>
                </a:path>
              </a:pathLst>
            </a:custGeom>
            <a:solidFill>
              <a:srgbClr val="B1C9D4"/>
            </a:solidFill>
          </p:spPr>
        </p:sp>
      </p:grpSp>
      <p:grpSp>
        <p:nvGrpSpPr>
          <p:cNvPr name="Group 4" id="4"/>
          <p:cNvGrpSpPr/>
          <p:nvPr/>
        </p:nvGrpSpPr>
        <p:grpSpPr>
          <a:xfrm rot="0">
            <a:off x="6539665" y="3266751"/>
            <a:ext cx="4705350" cy="6648450"/>
            <a:chOff x="0" y="0"/>
            <a:chExt cx="6273800" cy="8864600"/>
          </a:xfrm>
        </p:grpSpPr>
        <p:sp>
          <p:nvSpPr>
            <p:cNvPr name="Freeform 5" id="5"/>
            <p:cNvSpPr/>
            <p:nvPr/>
          </p:nvSpPr>
          <p:spPr>
            <a:xfrm flipH="false" flipV="false" rot="0">
              <a:off x="0" y="0"/>
              <a:ext cx="6273800" cy="8864600"/>
            </a:xfrm>
            <a:custGeom>
              <a:avLst/>
              <a:gdLst/>
              <a:ahLst/>
              <a:cxnLst/>
              <a:rect r="r" b="b" t="t" l="l"/>
              <a:pathLst>
                <a:path h="8864600" w="6273800">
                  <a:moveTo>
                    <a:pt x="0" y="0"/>
                  </a:moveTo>
                  <a:lnTo>
                    <a:pt x="6273800" y="0"/>
                  </a:lnTo>
                  <a:lnTo>
                    <a:pt x="6273800" y="8864600"/>
                  </a:lnTo>
                  <a:lnTo>
                    <a:pt x="0" y="8864600"/>
                  </a:lnTo>
                  <a:lnTo>
                    <a:pt x="0" y="0"/>
                  </a:lnTo>
                  <a:close/>
                </a:path>
              </a:pathLst>
            </a:custGeom>
            <a:blipFill>
              <a:blip r:embed="rId2"/>
              <a:stretch>
                <a:fillRect l="0" t="0" r="0" b="0"/>
              </a:stretch>
            </a:blipFill>
          </p:spPr>
        </p:sp>
      </p:grpSp>
      <p:sp>
        <p:nvSpPr>
          <p:cNvPr name="TextBox 6" id="6"/>
          <p:cNvSpPr txBox="true"/>
          <p:nvPr/>
        </p:nvSpPr>
        <p:spPr>
          <a:xfrm rot="0">
            <a:off x="370970" y="525761"/>
            <a:ext cx="13226996" cy="2491816"/>
          </a:xfrm>
          <a:prstGeom prst="rect">
            <a:avLst/>
          </a:prstGeom>
        </p:spPr>
        <p:txBody>
          <a:bodyPr anchor="t" rtlCol="false" tIns="0" lIns="0" bIns="0" rIns="0">
            <a:spAutoFit/>
          </a:bodyPr>
          <a:lstStyle/>
          <a:p>
            <a:pPr algn="l">
              <a:lnSpc>
                <a:spcPts val="9256"/>
              </a:lnSpc>
            </a:pPr>
            <a:r>
              <a:rPr lang="en-US" b="true" sz="6612">
                <a:solidFill>
                  <a:srgbClr val="FFFFFF"/>
                </a:solidFill>
                <a:latin typeface="Helvetica World Bold"/>
                <a:ea typeface="Helvetica World Bold"/>
                <a:cs typeface="Helvetica World Bold"/>
                <a:sym typeface="Helvetica World Bold"/>
              </a:rPr>
              <a:t>TRANSFORMER NOS MÉTIERS</a:t>
            </a:r>
          </a:p>
          <a:p>
            <a:pPr algn="l">
              <a:lnSpc>
                <a:spcPts val="5599"/>
              </a:lnSpc>
            </a:pPr>
            <a:r>
              <a:rPr lang="en-US" b="true" sz="3999">
                <a:solidFill>
                  <a:srgbClr val="09A9BE"/>
                </a:solidFill>
                <a:latin typeface="Helvetica World Bold"/>
                <a:ea typeface="Helvetica World Bold"/>
                <a:cs typeface="Helvetica World Bold"/>
                <a:sym typeface="Helvetica World Bold"/>
              </a:rPr>
              <a:t>PROPRIÉTAIRES, LOCATAIRES ET GESTIONNAIRES </a:t>
            </a:r>
          </a:p>
        </p:txBody>
      </p:sp>
      <p:sp>
        <p:nvSpPr>
          <p:cNvPr name="TextBox 7" id="7"/>
          <p:cNvSpPr txBox="true"/>
          <p:nvPr/>
        </p:nvSpPr>
        <p:spPr>
          <a:xfrm rot="0">
            <a:off x="17259300" y="8583092"/>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32</a:t>
            </a:r>
          </a:p>
        </p:txBody>
      </p:sp>
    </p:spTree>
  </p:cSld>
  <p:clrMapOvr>
    <a:masterClrMapping/>
  </p:clrMapOvr>
  <p:transition spd="fast">
    <p:fade/>
  </p:transition>
</p:sld>
</file>

<file path=ppt/slides/slide3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901762"/>
            <a:chOff x="0" y="0"/>
            <a:chExt cx="18288000" cy="1901762"/>
          </a:xfrm>
        </p:grpSpPr>
        <p:sp>
          <p:nvSpPr>
            <p:cNvPr name="Freeform 3" id="3"/>
            <p:cNvSpPr/>
            <p:nvPr/>
          </p:nvSpPr>
          <p:spPr>
            <a:xfrm flipH="false" flipV="false" rot="0">
              <a:off x="0" y="0"/>
              <a:ext cx="18288000" cy="1901703"/>
            </a:xfrm>
            <a:custGeom>
              <a:avLst/>
              <a:gdLst/>
              <a:ahLst/>
              <a:cxnLst/>
              <a:rect r="r" b="b" t="t" l="l"/>
              <a:pathLst>
                <a:path h="1901703" w="18288000">
                  <a:moveTo>
                    <a:pt x="0" y="0"/>
                  </a:moveTo>
                  <a:lnTo>
                    <a:pt x="0" y="1901703"/>
                  </a:lnTo>
                  <a:lnTo>
                    <a:pt x="18288000" y="1901703"/>
                  </a:lnTo>
                  <a:lnTo>
                    <a:pt x="18288000" y="0"/>
                  </a:lnTo>
                  <a:close/>
                </a:path>
              </a:pathLst>
            </a:custGeom>
            <a:solidFill>
              <a:srgbClr val="B1C9D4"/>
            </a:solidFill>
          </p:spPr>
        </p:sp>
      </p:grpSp>
      <p:grpSp>
        <p:nvGrpSpPr>
          <p:cNvPr name="Group 4" id="4"/>
          <p:cNvGrpSpPr/>
          <p:nvPr/>
        </p:nvGrpSpPr>
        <p:grpSpPr>
          <a:xfrm rot="0">
            <a:off x="4192648" y="3266751"/>
            <a:ext cx="10326719" cy="6753206"/>
            <a:chOff x="0" y="0"/>
            <a:chExt cx="13768959" cy="9004275"/>
          </a:xfrm>
        </p:grpSpPr>
        <p:sp>
          <p:nvSpPr>
            <p:cNvPr name="Freeform 5" id="5"/>
            <p:cNvSpPr/>
            <p:nvPr/>
          </p:nvSpPr>
          <p:spPr>
            <a:xfrm flipH="false" flipV="false" rot="0">
              <a:off x="0" y="0"/>
              <a:ext cx="13768960" cy="9004300"/>
            </a:xfrm>
            <a:custGeom>
              <a:avLst/>
              <a:gdLst/>
              <a:ahLst/>
              <a:cxnLst/>
              <a:rect r="r" b="b" t="t" l="l"/>
              <a:pathLst>
                <a:path h="9004300" w="13768960">
                  <a:moveTo>
                    <a:pt x="0" y="0"/>
                  </a:moveTo>
                  <a:lnTo>
                    <a:pt x="13768960" y="0"/>
                  </a:lnTo>
                  <a:lnTo>
                    <a:pt x="13768960" y="9004300"/>
                  </a:lnTo>
                  <a:lnTo>
                    <a:pt x="0" y="9004300"/>
                  </a:lnTo>
                  <a:lnTo>
                    <a:pt x="0" y="0"/>
                  </a:lnTo>
                  <a:close/>
                </a:path>
              </a:pathLst>
            </a:custGeom>
            <a:blipFill>
              <a:blip r:embed="rId2"/>
              <a:stretch>
                <a:fillRect l="0" t="0" r="0" b="0"/>
              </a:stretch>
            </a:blipFill>
          </p:spPr>
        </p:sp>
      </p:grpSp>
      <p:sp>
        <p:nvSpPr>
          <p:cNvPr name="TextBox 6" id="6"/>
          <p:cNvSpPr txBox="true"/>
          <p:nvPr/>
        </p:nvSpPr>
        <p:spPr>
          <a:xfrm rot="0">
            <a:off x="370970" y="525761"/>
            <a:ext cx="12771139" cy="2491816"/>
          </a:xfrm>
          <a:prstGeom prst="rect">
            <a:avLst/>
          </a:prstGeom>
        </p:spPr>
        <p:txBody>
          <a:bodyPr anchor="t" rtlCol="false" tIns="0" lIns="0" bIns="0" rIns="0">
            <a:spAutoFit/>
          </a:bodyPr>
          <a:lstStyle/>
          <a:p>
            <a:pPr algn="l">
              <a:lnSpc>
                <a:spcPts val="9256"/>
              </a:lnSpc>
            </a:pPr>
            <a:r>
              <a:rPr lang="en-US" b="true" sz="6612">
                <a:solidFill>
                  <a:srgbClr val="FFFFFF"/>
                </a:solidFill>
                <a:latin typeface="Helvetica World Bold"/>
                <a:ea typeface="Helvetica World Bold"/>
                <a:cs typeface="Helvetica World Bold"/>
                <a:sym typeface="Helvetica World Bold"/>
              </a:rPr>
              <a:t>TRANSFORMER NOS MÉTIERS</a:t>
            </a:r>
          </a:p>
          <a:p>
            <a:pPr algn="l">
              <a:lnSpc>
                <a:spcPts val="5599"/>
              </a:lnSpc>
            </a:pPr>
            <a:r>
              <a:rPr lang="en-US" b="true" sz="3999">
                <a:solidFill>
                  <a:srgbClr val="09A9BE"/>
                </a:solidFill>
                <a:latin typeface="Helvetica World Bold"/>
                <a:ea typeface="Helvetica World Bold"/>
                <a:cs typeface="Helvetica World Bold"/>
                <a:sym typeface="Helvetica World Bold"/>
              </a:rPr>
              <a:t>ASSUREURS, FINANCEURS</a:t>
            </a:r>
          </a:p>
        </p:txBody>
      </p:sp>
      <p:sp>
        <p:nvSpPr>
          <p:cNvPr name="TextBox 7" id="7"/>
          <p:cNvSpPr txBox="true"/>
          <p:nvPr/>
        </p:nvSpPr>
        <p:spPr>
          <a:xfrm rot="0">
            <a:off x="17259300" y="8583092"/>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33</a:t>
            </a:r>
          </a:p>
        </p:txBody>
      </p:sp>
    </p:spTree>
  </p:cSld>
  <p:clrMapOvr>
    <a:masterClrMapping/>
  </p:clrMapOvr>
  <p:transition spd="fast">
    <p:fade/>
  </p:transition>
</p:sld>
</file>

<file path=ppt/slides/slide3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901762"/>
            <a:chOff x="0" y="0"/>
            <a:chExt cx="18288000" cy="1901762"/>
          </a:xfrm>
        </p:grpSpPr>
        <p:sp>
          <p:nvSpPr>
            <p:cNvPr name="Freeform 3" id="3"/>
            <p:cNvSpPr/>
            <p:nvPr/>
          </p:nvSpPr>
          <p:spPr>
            <a:xfrm flipH="false" flipV="false" rot="0">
              <a:off x="0" y="0"/>
              <a:ext cx="18288000" cy="1901703"/>
            </a:xfrm>
            <a:custGeom>
              <a:avLst/>
              <a:gdLst/>
              <a:ahLst/>
              <a:cxnLst/>
              <a:rect r="r" b="b" t="t" l="l"/>
              <a:pathLst>
                <a:path h="1901703" w="18288000">
                  <a:moveTo>
                    <a:pt x="0" y="0"/>
                  </a:moveTo>
                  <a:lnTo>
                    <a:pt x="0" y="1901703"/>
                  </a:lnTo>
                  <a:lnTo>
                    <a:pt x="18288000" y="1901703"/>
                  </a:lnTo>
                  <a:lnTo>
                    <a:pt x="18288000" y="0"/>
                  </a:lnTo>
                  <a:close/>
                </a:path>
              </a:pathLst>
            </a:custGeom>
            <a:solidFill>
              <a:srgbClr val="B1C9D4"/>
            </a:solidFill>
          </p:spPr>
        </p:sp>
      </p:grpSp>
      <p:grpSp>
        <p:nvGrpSpPr>
          <p:cNvPr name="Group 4" id="4"/>
          <p:cNvGrpSpPr/>
          <p:nvPr/>
        </p:nvGrpSpPr>
        <p:grpSpPr>
          <a:xfrm rot="0">
            <a:off x="9659664" y="3455794"/>
            <a:ext cx="4495800" cy="6353194"/>
            <a:chOff x="0" y="0"/>
            <a:chExt cx="5994400" cy="8470925"/>
          </a:xfrm>
        </p:grpSpPr>
        <p:sp>
          <p:nvSpPr>
            <p:cNvPr name="Freeform 5" id="5"/>
            <p:cNvSpPr/>
            <p:nvPr/>
          </p:nvSpPr>
          <p:spPr>
            <a:xfrm flipH="false" flipV="false" rot="0">
              <a:off x="0" y="0"/>
              <a:ext cx="5994400" cy="8470900"/>
            </a:xfrm>
            <a:custGeom>
              <a:avLst/>
              <a:gdLst/>
              <a:ahLst/>
              <a:cxnLst/>
              <a:rect r="r" b="b" t="t" l="l"/>
              <a:pathLst>
                <a:path h="8470900" w="5994400">
                  <a:moveTo>
                    <a:pt x="0" y="0"/>
                  </a:moveTo>
                  <a:lnTo>
                    <a:pt x="5994400" y="0"/>
                  </a:lnTo>
                  <a:lnTo>
                    <a:pt x="5994400" y="8470900"/>
                  </a:lnTo>
                  <a:lnTo>
                    <a:pt x="0" y="8470900"/>
                  </a:lnTo>
                  <a:lnTo>
                    <a:pt x="0" y="0"/>
                  </a:lnTo>
                  <a:close/>
                </a:path>
              </a:pathLst>
            </a:custGeom>
            <a:blipFill>
              <a:blip r:embed="rId2"/>
              <a:stretch>
                <a:fillRect l="0" t="0" r="0" b="0"/>
              </a:stretch>
            </a:blipFill>
          </p:spPr>
        </p:sp>
      </p:grpSp>
      <p:grpSp>
        <p:nvGrpSpPr>
          <p:cNvPr name="Group 6" id="6"/>
          <p:cNvGrpSpPr/>
          <p:nvPr/>
        </p:nvGrpSpPr>
        <p:grpSpPr>
          <a:xfrm rot="0">
            <a:off x="4130802" y="3455794"/>
            <a:ext cx="4829194" cy="6353194"/>
            <a:chOff x="0" y="0"/>
            <a:chExt cx="6438925" cy="8470925"/>
          </a:xfrm>
        </p:grpSpPr>
        <p:sp>
          <p:nvSpPr>
            <p:cNvPr name="Freeform 7" id="7"/>
            <p:cNvSpPr/>
            <p:nvPr/>
          </p:nvSpPr>
          <p:spPr>
            <a:xfrm flipH="false" flipV="false" rot="0">
              <a:off x="0" y="0"/>
              <a:ext cx="6438900" cy="8470900"/>
            </a:xfrm>
            <a:custGeom>
              <a:avLst/>
              <a:gdLst/>
              <a:ahLst/>
              <a:cxnLst/>
              <a:rect r="r" b="b" t="t" l="l"/>
              <a:pathLst>
                <a:path h="8470900" w="6438900">
                  <a:moveTo>
                    <a:pt x="0" y="0"/>
                  </a:moveTo>
                  <a:lnTo>
                    <a:pt x="6438900" y="0"/>
                  </a:lnTo>
                  <a:lnTo>
                    <a:pt x="6438900" y="8470900"/>
                  </a:lnTo>
                  <a:lnTo>
                    <a:pt x="0" y="8470900"/>
                  </a:lnTo>
                  <a:lnTo>
                    <a:pt x="0" y="0"/>
                  </a:lnTo>
                  <a:close/>
                </a:path>
              </a:pathLst>
            </a:custGeom>
            <a:blipFill>
              <a:blip r:embed="rId3"/>
              <a:stretch>
                <a:fillRect l="0" t="0" r="0" b="0"/>
              </a:stretch>
            </a:blipFill>
          </p:spPr>
        </p:sp>
      </p:grpSp>
      <p:sp>
        <p:nvSpPr>
          <p:cNvPr name="TextBox 8" id="8"/>
          <p:cNvSpPr txBox="true"/>
          <p:nvPr/>
        </p:nvSpPr>
        <p:spPr>
          <a:xfrm rot="0">
            <a:off x="370970" y="525761"/>
            <a:ext cx="12771139" cy="2491816"/>
          </a:xfrm>
          <a:prstGeom prst="rect">
            <a:avLst/>
          </a:prstGeom>
        </p:spPr>
        <p:txBody>
          <a:bodyPr anchor="t" rtlCol="false" tIns="0" lIns="0" bIns="0" rIns="0">
            <a:spAutoFit/>
          </a:bodyPr>
          <a:lstStyle/>
          <a:p>
            <a:pPr algn="l">
              <a:lnSpc>
                <a:spcPts val="9256"/>
              </a:lnSpc>
            </a:pPr>
            <a:r>
              <a:rPr lang="en-US" b="true" sz="6612">
                <a:solidFill>
                  <a:srgbClr val="FFFFFF"/>
                </a:solidFill>
                <a:latin typeface="Helvetica World Bold"/>
                <a:ea typeface="Helvetica World Bold"/>
                <a:cs typeface="Helvetica World Bold"/>
                <a:sym typeface="Helvetica World Bold"/>
              </a:rPr>
              <a:t>TRANSFORMER NOS MÉTIERS</a:t>
            </a:r>
          </a:p>
          <a:p>
            <a:pPr algn="l">
              <a:lnSpc>
                <a:spcPts val="5599"/>
              </a:lnSpc>
            </a:pPr>
            <a:r>
              <a:rPr lang="en-US" b="true" sz="3999">
                <a:solidFill>
                  <a:srgbClr val="09A9BE"/>
                </a:solidFill>
                <a:latin typeface="Helvetica World Bold"/>
                <a:ea typeface="Helvetica World Bold"/>
                <a:cs typeface="Helvetica World Bold"/>
                <a:sym typeface="Helvetica World Bold"/>
              </a:rPr>
              <a:t>URBANISTES ET COLLECTIVITÉS</a:t>
            </a:r>
          </a:p>
        </p:txBody>
      </p:sp>
      <p:sp>
        <p:nvSpPr>
          <p:cNvPr name="TextBox 9" id="9"/>
          <p:cNvSpPr txBox="true"/>
          <p:nvPr/>
        </p:nvSpPr>
        <p:spPr>
          <a:xfrm rot="0">
            <a:off x="17259300" y="8583092"/>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34</a:t>
            </a:r>
          </a:p>
        </p:txBody>
      </p:sp>
    </p:spTree>
  </p:cSld>
  <p:clrMapOvr>
    <a:masterClrMapping/>
  </p:clrMapOvr>
  <p:transition spd="fast">
    <p:fade/>
  </p:transition>
</p:sld>
</file>

<file path=ppt/slides/slide35.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0">
            <a:off x="848611" y="7208196"/>
            <a:ext cx="76200" cy="76200"/>
            <a:chOff x="0" y="0"/>
            <a:chExt cx="76200" cy="76200"/>
          </a:xfrm>
        </p:grpSpPr>
        <p:sp>
          <p:nvSpPr>
            <p:cNvPr name="Freeform 3" id="3"/>
            <p:cNvSpPr/>
            <p:nvPr/>
          </p:nvSpPr>
          <p:spPr>
            <a:xfrm flipH="false" flipV="false" rot="0">
              <a:off x="0" y="0"/>
              <a:ext cx="76200" cy="76200"/>
            </a:xfrm>
            <a:custGeom>
              <a:avLst/>
              <a:gdLst/>
              <a:ahLst/>
              <a:cxnLst/>
              <a:rect r="r" b="b" t="t" l="l"/>
              <a:pathLst>
                <a:path h="76200" w="76200">
                  <a:moveTo>
                    <a:pt x="76200" y="38100"/>
                  </a:moveTo>
                  <a:cubicBezTo>
                    <a:pt x="76200" y="43180"/>
                    <a:pt x="75184" y="48006"/>
                    <a:pt x="73279" y="52705"/>
                  </a:cubicBezTo>
                  <a:cubicBezTo>
                    <a:pt x="71374" y="57404"/>
                    <a:pt x="68580" y="61468"/>
                    <a:pt x="65024" y="65024"/>
                  </a:cubicBezTo>
                  <a:cubicBezTo>
                    <a:pt x="61468" y="68580"/>
                    <a:pt x="57277" y="71374"/>
                    <a:pt x="52705" y="73279"/>
                  </a:cubicBezTo>
                  <a:cubicBezTo>
                    <a:pt x="48133" y="75184"/>
                    <a:pt x="43180" y="76200"/>
                    <a:pt x="38100" y="76200"/>
                  </a:cubicBezTo>
                  <a:cubicBezTo>
                    <a:pt x="33020" y="76200"/>
                    <a:pt x="28194" y="75184"/>
                    <a:pt x="23495" y="73279"/>
                  </a:cubicBezTo>
                  <a:cubicBezTo>
                    <a:pt x="18796" y="71374"/>
                    <a:pt x="14732" y="68580"/>
                    <a:pt x="11176" y="65024"/>
                  </a:cubicBezTo>
                  <a:cubicBezTo>
                    <a:pt x="7620" y="61468"/>
                    <a:pt x="4826" y="57277"/>
                    <a:pt x="2921" y="52705"/>
                  </a:cubicBezTo>
                  <a:cubicBezTo>
                    <a:pt x="1016" y="48133"/>
                    <a:pt x="0" y="43180"/>
                    <a:pt x="0" y="38100"/>
                  </a:cubicBezTo>
                  <a:cubicBezTo>
                    <a:pt x="0" y="33020"/>
                    <a:pt x="1016" y="28194"/>
                    <a:pt x="2921" y="23495"/>
                  </a:cubicBezTo>
                  <a:cubicBezTo>
                    <a:pt x="4826" y="18796"/>
                    <a:pt x="7620" y="14732"/>
                    <a:pt x="11176" y="11176"/>
                  </a:cubicBezTo>
                  <a:cubicBezTo>
                    <a:pt x="14732" y="7620"/>
                    <a:pt x="18923" y="4826"/>
                    <a:pt x="23495" y="2921"/>
                  </a:cubicBezTo>
                  <a:cubicBezTo>
                    <a:pt x="28067" y="1016"/>
                    <a:pt x="33020" y="0"/>
                    <a:pt x="38100" y="0"/>
                  </a:cubicBezTo>
                  <a:cubicBezTo>
                    <a:pt x="43180" y="0"/>
                    <a:pt x="48006" y="1016"/>
                    <a:pt x="52705" y="2921"/>
                  </a:cubicBezTo>
                  <a:cubicBezTo>
                    <a:pt x="57404" y="4826"/>
                    <a:pt x="61468" y="7620"/>
                    <a:pt x="65024" y="11176"/>
                  </a:cubicBezTo>
                  <a:cubicBezTo>
                    <a:pt x="68580" y="14732"/>
                    <a:pt x="71374" y="18923"/>
                    <a:pt x="73279" y="23495"/>
                  </a:cubicBezTo>
                  <a:cubicBezTo>
                    <a:pt x="75184" y="28067"/>
                    <a:pt x="76200" y="33020"/>
                    <a:pt x="76200" y="38100"/>
                  </a:cubicBezTo>
                  <a:close/>
                </a:path>
              </a:pathLst>
            </a:custGeom>
            <a:solidFill>
              <a:srgbClr val="000000"/>
            </a:solidFill>
          </p:spPr>
        </p:sp>
      </p:grpSp>
      <p:grpSp>
        <p:nvGrpSpPr>
          <p:cNvPr name="Group 4" id="4"/>
          <p:cNvGrpSpPr/>
          <p:nvPr/>
        </p:nvGrpSpPr>
        <p:grpSpPr>
          <a:xfrm rot="0">
            <a:off x="848611" y="7522521"/>
            <a:ext cx="76200" cy="76200"/>
            <a:chOff x="0" y="0"/>
            <a:chExt cx="76200" cy="76200"/>
          </a:xfrm>
        </p:grpSpPr>
        <p:sp>
          <p:nvSpPr>
            <p:cNvPr name="Freeform 5" id="5"/>
            <p:cNvSpPr/>
            <p:nvPr/>
          </p:nvSpPr>
          <p:spPr>
            <a:xfrm flipH="false" flipV="false" rot="0">
              <a:off x="0" y="0"/>
              <a:ext cx="76200" cy="76200"/>
            </a:xfrm>
            <a:custGeom>
              <a:avLst/>
              <a:gdLst/>
              <a:ahLst/>
              <a:cxnLst/>
              <a:rect r="r" b="b" t="t" l="l"/>
              <a:pathLst>
                <a:path h="76200" w="76200">
                  <a:moveTo>
                    <a:pt x="76200" y="38100"/>
                  </a:moveTo>
                  <a:cubicBezTo>
                    <a:pt x="76200" y="43180"/>
                    <a:pt x="75184" y="48006"/>
                    <a:pt x="73279" y="52705"/>
                  </a:cubicBezTo>
                  <a:cubicBezTo>
                    <a:pt x="71374" y="57404"/>
                    <a:pt x="68580" y="61468"/>
                    <a:pt x="65024" y="65024"/>
                  </a:cubicBezTo>
                  <a:cubicBezTo>
                    <a:pt x="61468" y="68580"/>
                    <a:pt x="57277" y="71374"/>
                    <a:pt x="52705" y="73279"/>
                  </a:cubicBezTo>
                  <a:cubicBezTo>
                    <a:pt x="48133" y="75184"/>
                    <a:pt x="43180" y="76200"/>
                    <a:pt x="38100" y="76200"/>
                  </a:cubicBezTo>
                  <a:cubicBezTo>
                    <a:pt x="33020" y="76200"/>
                    <a:pt x="28194" y="75184"/>
                    <a:pt x="23495" y="73279"/>
                  </a:cubicBezTo>
                  <a:cubicBezTo>
                    <a:pt x="18796" y="71374"/>
                    <a:pt x="14732" y="68580"/>
                    <a:pt x="11176" y="65024"/>
                  </a:cubicBezTo>
                  <a:cubicBezTo>
                    <a:pt x="7620" y="61468"/>
                    <a:pt x="4826" y="57277"/>
                    <a:pt x="2921" y="52705"/>
                  </a:cubicBezTo>
                  <a:cubicBezTo>
                    <a:pt x="1016" y="48133"/>
                    <a:pt x="0" y="43180"/>
                    <a:pt x="0" y="38100"/>
                  </a:cubicBezTo>
                  <a:cubicBezTo>
                    <a:pt x="0" y="33020"/>
                    <a:pt x="1016" y="28194"/>
                    <a:pt x="2921" y="23495"/>
                  </a:cubicBezTo>
                  <a:cubicBezTo>
                    <a:pt x="4826" y="18796"/>
                    <a:pt x="7620" y="14732"/>
                    <a:pt x="11176" y="11176"/>
                  </a:cubicBezTo>
                  <a:cubicBezTo>
                    <a:pt x="14732" y="7620"/>
                    <a:pt x="18923" y="4826"/>
                    <a:pt x="23495" y="2921"/>
                  </a:cubicBezTo>
                  <a:cubicBezTo>
                    <a:pt x="28067" y="1016"/>
                    <a:pt x="33020" y="0"/>
                    <a:pt x="38100" y="0"/>
                  </a:cubicBezTo>
                  <a:cubicBezTo>
                    <a:pt x="43180" y="0"/>
                    <a:pt x="48006" y="1016"/>
                    <a:pt x="52705" y="2921"/>
                  </a:cubicBezTo>
                  <a:cubicBezTo>
                    <a:pt x="57404" y="4826"/>
                    <a:pt x="61468" y="7620"/>
                    <a:pt x="65024" y="11176"/>
                  </a:cubicBezTo>
                  <a:cubicBezTo>
                    <a:pt x="68580" y="14732"/>
                    <a:pt x="71374" y="18923"/>
                    <a:pt x="73279" y="23495"/>
                  </a:cubicBezTo>
                  <a:cubicBezTo>
                    <a:pt x="75184" y="28067"/>
                    <a:pt x="76200" y="33020"/>
                    <a:pt x="76200" y="38100"/>
                  </a:cubicBezTo>
                  <a:close/>
                </a:path>
              </a:pathLst>
            </a:custGeom>
            <a:solidFill>
              <a:srgbClr val="000000"/>
            </a:solidFill>
          </p:spPr>
        </p:sp>
      </p:grpSp>
      <p:grpSp>
        <p:nvGrpSpPr>
          <p:cNvPr name="Group 6" id="6"/>
          <p:cNvGrpSpPr/>
          <p:nvPr/>
        </p:nvGrpSpPr>
        <p:grpSpPr>
          <a:xfrm rot="0">
            <a:off x="848611" y="7836846"/>
            <a:ext cx="76200" cy="76200"/>
            <a:chOff x="0" y="0"/>
            <a:chExt cx="76200" cy="76200"/>
          </a:xfrm>
        </p:grpSpPr>
        <p:sp>
          <p:nvSpPr>
            <p:cNvPr name="Freeform 7" id="7"/>
            <p:cNvSpPr/>
            <p:nvPr/>
          </p:nvSpPr>
          <p:spPr>
            <a:xfrm flipH="false" flipV="false" rot="0">
              <a:off x="0" y="0"/>
              <a:ext cx="76200" cy="76200"/>
            </a:xfrm>
            <a:custGeom>
              <a:avLst/>
              <a:gdLst/>
              <a:ahLst/>
              <a:cxnLst/>
              <a:rect r="r" b="b" t="t" l="l"/>
              <a:pathLst>
                <a:path h="76200" w="76200">
                  <a:moveTo>
                    <a:pt x="76200" y="38100"/>
                  </a:moveTo>
                  <a:cubicBezTo>
                    <a:pt x="76200" y="43180"/>
                    <a:pt x="75184" y="48006"/>
                    <a:pt x="73279" y="52705"/>
                  </a:cubicBezTo>
                  <a:cubicBezTo>
                    <a:pt x="71374" y="57404"/>
                    <a:pt x="68580" y="61468"/>
                    <a:pt x="65024" y="65024"/>
                  </a:cubicBezTo>
                  <a:cubicBezTo>
                    <a:pt x="61468" y="68580"/>
                    <a:pt x="57277" y="71374"/>
                    <a:pt x="52705" y="73279"/>
                  </a:cubicBezTo>
                  <a:cubicBezTo>
                    <a:pt x="48133" y="75184"/>
                    <a:pt x="43180" y="76200"/>
                    <a:pt x="38100" y="76200"/>
                  </a:cubicBezTo>
                  <a:cubicBezTo>
                    <a:pt x="33020" y="76200"/>
                    <a:pt x="28194" y="75184"/>
                    <a:pt x="23495" y="73279"/>
                  </a:cubicBezTo>
                  <a:cubicBezTo>
                    <a:pt x="18796" y="71374"/>
                    <a:pt x="14732" y="68580"/>
                    <a:pt x="11176" y="65024"/>
                  </a:cubicBezTo>
                  <a:cubicBezTo>
                    <a:pt x="7620" y="61468"/>
                    <a:pt x="4826" y="57277"/>
                    <a:pt x="2921" y="52705"/>
                  </a:cubicBezTo>
                  <a:cubicBezTo>
                    <a:pt x="1016" y="48133"/>
                    <a:pt x="0" y="43180"/>
                    <a:pt x="0" y="38100"/>
                  </a:cubicBezTo>
                  <a:cubicBezTo>
                    <a:pt x="0" y="33020"/>
                    <a:pt x="1016" y="28194"/>
                    <a:pt x="2921" y="23495"/>
                  </a:cubicBezTo>
                  <a:cubicBezTo>
                    <a:pt x="4826" y="18796"/>
                    <a:pt x="7620" y="14732"/>
                    <a:pt x="11176" y="11176"/>
                  </a:cubicBezTo>
                  <a:cubicBezTo>
                    <a:pt x="14732" y="7620"/>
                    <a:pt x="18923" y="4826"/>
                    <a:pt x="23495" y="2921"/>
                  </a:cubicBezTo>
                  <a:cubicBezTo>
                    <a:pt x="28067" y="1016"/>
                    <a:pt x="33020" y="0"/>
                    <a:pt x="38100" y="0"/>
                  </a:cubicBezTo>
                  <a:cubicBezTo>
                    <a:pt x="43180" y="0"/>
                    <a:pt x="48006" y="1016"/>
                    <a:pt x="52705" y="2921"/>
                  </a:cubicBezTo>
                  <a:cubicBezTo>
                    <a:pt x="57404" y="4826"/>
                    <a:pt x="61468" y="7620"/>
                    <a:pt x="65024" y="11176"/>
                  </a:cubicBezTo>
                  <a:cubicBezTo>
                    <a:pt x="68580" y="14732"/>
                    <a:pt x="71374" y="18923"/>
                    <a:pt x="73279" y="23495"/>
                  </a:cubicBezTo>
                  <a:cubicBezTo>
                    <a:pt x="75184" y="28067"/>
                    <a:pt x="76200" y="33020"/>
                    <a:pt x="76200" y="38100"/>
                  </a:cubicBezTo>
                  <a:close/>
                </a:path>
              </a:pathLst>
            </a:custGeom>
            <a:solidFill>
              <a:srgbClr val="000000"/>
            </a:solidFill>
          </p:spPr>
        </p:sp>
      </p:grpSp>
      <p:grpSp>
        <p:nvGrpSpPr>
          <p:cNvPr name="Group 8" id="8"/>
          <p:cNvGrpSpPr/>
          <p:nvPr/>
        </p:nvGrpSpPr>
        <p:grpSpPr>
          <a:xfrm rot="0">
            <a:off x="848611" y="8151171"/>
            <a:ext cx="76200" cy="76200"/>
            <a:chOff x="0" y="0"/>
            <a:chExt cx="76200" cy="76200"/>
          </a:xfrm>
        </p:grpSpPr>
        <p:sp>
          <p:nvSpPr>
            <p:cNvPr name="Freeform 9" id="9"/>
            <p:cNvSpPr/>
            <p:nvPr/>
          </p:nvSpPr>
          <p:spPr>
            <a:xfrm flipH="false" flipV="false" rot="0">
              <a:off x="0" y="0"/>
              <a:ext cx="76200" cy="76200"/>
            </a:xfrm>
            <a:custGeom>
              <a:avLst/>
              <a:gdLst/>
              <a:ahLst/>
              <a:cxnLst/>
              <a:rect r="r" b="b" t="t" l="l"/>
              <a:pathLst>
                <a:path h="76200" w="76200">
                  <a:moveTo>
                    <a:pt x="76200" y="38100"/>
                  </a:moveTo>
                  <a:cubicBezTo>
                    <a:pt x="76200" y="43180"/>
                    <a:pt x="75184" y="48006"/>
                    <a:pt x="73279" y="52705"/>
                  </a:cubicBezTo>
                  <a:cubicBezTo>
                    <a:pt x="71374" y="57404"/>
                    <a:pt x="68580" y="61468"/>
                    <a:pt x="65024" y="65024"/>
                  </a:cubicBezTo>
                  <a:cubicBezTo>
                    <a:pt x="61468" y="68580"/>
                    <a:pt x="57277" y="71374"/>
                    <a:pt x="52705" y="73279"/>
                  </a:cubicBezTo>
                  <a:cubicBezTo>
                    <a:pt x="48133" y="75184"/>
                    <a:pt x="43180" y="76200"/>
                    <a:pt x="38100" y="76200"/>
                  </a:cubicBezTo>
                  <a:cubicBezTo>
                    <a:pt x="33020" y="76200"/>
                    <a:pt x="28194" y="75184"/>
                    <a:pt x="23495" y="73279"/>
                  </a:cubicBezTo>
                  <a:cubicBezTo>
                    <a:pt x="18796" y="71374"/>
                    <a:pt x="14732" y="68580"/>
                    <a:pt x="11176" y="65024"/>
                  </a:cubicBezTo>
                  <a:cubicBezTo>
                    <a:pt x="7620" y="61468"/>
                    <a:pt x="4826" y="57277"/>
                    <a:pt x="2921" y="52705"/>
                  </a:cubicBezTo>
                  <a:cubicBezTo>
                    <a:pt x="1016" y="48133"/>
                    <a:pt x="0" y="43180"/>
                    <a:pt x="0" y="38100"/>
                  </a:cubicBezTo>
                  <a:cubicBezTo>
                    <a:pt x="0" y="33020"/>
                    <a:pt x="1016" y="28194"/>
                    <a:pt x="2921" y="23495"/>
                  </a:cubicBezTo>
                  <a:cubicBezTo>
                    <a:pt x="4826" y="18796"/>
                    <a:pt x="7620" y="14732"/>
                    <a:pt x="11176" y="11176"/>
                  </a:cubicBezTo>
                  <a:cubicBezTo>
                    <a:pt x="14732" y="7620"/>
                    <a:pt x="18923" y="4826"/>
                    <a:pt x="23495" y="2921"/>
                  </a:cubicBezTo>
                  <a:cubicBezTo>
                    <a:pt x="28067" y="1016"/>
                    <a:pt x="33020" y="0"/>
                    <a:pt x="38100" y="0"/>
                  </a:cubicBezTo>
                  <a:cubicBezTo>
                    <a:pt x="43180" y="0"/>
                    <a:pt x="48006" y="1016"/>
                    <a:pt x="52705" y="2921"/>
                  </a:cubicBezTo>
                  <a:cubicBezTo>
                    <a:pt x="57404" y="4826"/>
                    <a:pt x="61468" y="7620"/>
                    <a:pt x="65024" y="11176"/>
                  </a:cubicBezTo>
                  <a:cubicBezTo>
                    <a:pt x="68580" y="14732"/>
                    <a:pt x="71374" y="18923"/>
                    <a:pt x="73279" y="23495"/>
                  </a:cubicBezTo>
                  <a:cubicBezTo>
                    <a:pt x="75184" y="28067"/>
                    <a:pt x="76200" y="33020"/>
                    <a:pt x="76200" y="38100"/>
                  </a:cubicBezTo>
                  <a:close/>
                </a:path>
              </a:pathLst>
            </a:custGeom>
            <a:solidFill>
              <a:srgbClr val="000000"/>
            </a:solidFill>
          </p:spPr>
        </p:sp>
      </p:grpSp>
      <p:grpSp>
        <p:nvGrpSpPr>
          <p:cNvPr name="Group 10" id="10"/>
          <p:cNvGrpSpPr/>
          <p:nvPr/>
        </p:nvGrpSpPr>
        <p:grpSpPr>
          <a:xfrm rot="0">
            <a:off x="848611" y="8465496"/>
            <a:ext cx="76200" cy="76200"/>
            <a:chOff x="0" y="0"/>
            <a:chExt cx="76200" cy="76200"/>
          </a:xfrm>
        </p:grpSpPr>
        <p:sp>
          <p:nvSpPr>
            <p:cNvPr name="Freeform 11" id="11"/>
            <p:cNvSpPr/>
            <p:nvPr/>
          </p:nvSpPr>
          <p:spPr>
            <a:xfrm flipH="false" flipV="false" rot="0">
              <a:off x="0" y="0"/>
              <a:ext cx="76200" cy="76200"/>
            </a:xfrm>
            <a:custGeom>
              <a:avLst/>
              <a:gdLst/>
              <a:ahLst/>
              <a:cxnLst/>
              <a:rect r="r" b="b" t="t" l="l"/>
              <a:pathLst>
                <a:path h="76200" w="76200">
                  <a:moveTo>
                    <a:pt x="76200" y="38100"/>
                  </a:moveTo>
                  <a:cubicBezTo>
                    <a:pt x="76200" y="43180"/>
                    <a:pt x="75184" y="48006"/>
                    <a:pt x="73279" y="52705"/>
                  </a:cubicBezTo>
                  <a:cubicBezTo>
                    <a:pt x="71374" y="57404"/>
                    <a:pt x="68580" y="61468"/>
                    <a:pt x="65024" y="65024"/>
                  </a:cubicBezTo>
                  <a:cubicBezTo>
                    <a:pt x="61468" y="68580"/>
                    <a:pt x="57277" y="71374"/>
                    <a:pt x="52705" y="73279"/>
                  </a:cubicBezTo>
                  <a:cubicBezTo>
                    <a:pt x="48133" y="75184"/>
                    <a:pt x="43180" y="76200"/>
                    <a:pt x="38100" y="76200"/>
                  </a:cubicBezTo>
                  <a:cubicBezTo>
                    <a:pt x="33020" y="76200"/>
                    <a:pt x="28194" y="75184"/>
                    <a:pt x="23495" y="73279"/>
                  </a:cubicBezTo>
                  <a:cubicBezTo>
                    <a:pt x="18796" y="71374"/>
                    <a:pt x="14732" y="68580"/>
                    <a:pt x="11176" y="65024"/>
                  </a:cubicBezTo>
                  <a:cubicBezTo>
                    <a:pt x="7620" y="61468"/>
                    <a:pt x="4826" y="57277"/>
                    <a:pt x="2921" y="52705"/>
                  </a:cubicBezTo>
                  <a:cubicBezTo>
                    <a:pt x="1016" y="48133"/>
                    <a:pt x="0" y="43180"/>
                    <a:pt x="0" y="38100"/>
                  </a:cubicBezTo>
                  <a:cubicBezTo>
                    <a:pt x="0" y="33020"/>
                    <a:pt x="1016" y="28194"/>
                    <a:pt x="2921" y="23495"/>
                  </a:cubicBezTo>
                  <a:cubicBezTo>
                    <a:pt x="4826" y="18796"/>
                    <a:pt x="7620" y="14732"/>
                    <a:pt x="11176" y="11176"/>
                  </a:cubicBezTo>
                  <a:cubicBezTo>
                    <a:pt x="14732" y="7620"/>
                    <a:pt x="18923" y="4826"/>
                    <a:pt x="23495" y="2921"/>
                  </a:cubicBezTo>
                  <a:cubicBezTo>
                    <a:pt x="28067" y="1016"/>
                    <a:pt x="33020" y="0"/>
                    <a:pt x="38100" y="0"/>
                  </a:cubicBezTo>
                  <a:cubicBezTo>
                    <a:pt x="43180" y="0"/>
                    <a:pt x="48006" y="1016"/>
                    <a:pt x="52705" y="2921"/>
                  </a:cubicBezTo>
                  <a:cubicBezTo>
                    <a:pt x="57404" y="4826"/>
                    <a:pt x="61468" y="7620"/>
                    <a:pt x="65024" y="11176"/>
                  </a:cubicBezTo>
                  <a:cubicBezTo>
                    <a:pt x="68580" y="14732"/>
                    <a:pt x="71374" y="18923"/>
                    <a:pt x="73279" y="23495"/>
                  </a:cubicBezTo>
                  <a:cubicBezTo>
                    <a:pt x="75184" y="28067"/>
                    <a:pt x="76200" y="33020"/>
                    <a:pt x="76200" y="38100"/>
                  </a:cubicBezTo>
                  <a:close/>
                </a:path>
              </a:pathLst>
            </a:custGeom>
            <a:solidFill>
              <a:srgbClr val="000000"/>
            </a:solidFill>
          </p:spPr>
        </p:sp>
      </p:grpSp>
      <p:grpSp>
        <p:nvGrpSpPr>
          <p:cNvPr name="Group 12" id="12"/>
          <p:cNvGrpSpPr/>
          <p:nvPr/>
        </p:nvGrpSpPr>
        <p:grpSpPr>
          <a:xfrm rot="0">
            <a:off x="5862628" y="3702129"/>
            <a:ext cx="76200" cy="76200"/>
            <a:chOff x="0" y="0"/>
            <a:chExt cx="76200" cy="76200"/>
          </a:xfrm>
        </p:grpSpPr>
        <p:sp>
          <p:nvSpPr>
            <p:cNvPr name="Freeform 13" id="13"/>
            <p:cNvSpPr/>
            <p:nvPr/>
          </p:nvSpPr>
          <p:spPr>
            <a:xfrm flipH="false" flipV="false" rot="0">
              <a:off x="0" y="0"/>
              <a:ext cx="76200" cy="76200"/>
            </a:xfrm>
            <a:custGeom>
              <a:avLst/>
              <a:gdLst/>
              <a:ahLst/>
              <a:cxnLst/>
              <a:rect r="r" b="b" t="t" l="l"/>
              <a:pathLst>
                <a:path h="76200" w="76200">
                  <a:moveTo>
                    <a:pt x="76200" y="38100"/>
                  </a:moveTo>
                  <a:cubicBezTo>
                    <a:pt x="76200" y="43180"/>
                    <a:pt x="75184" y="48006"/>
                    <a:pt x="73279" y="52705"/>
                  </a:cubicBezTo>
                  <a:cubicBezTo>
                    <a:pt x="71374" y="57404"/>
                    <a:pt x="68580" y="61468"/>
                    <a:pt x="65024" y="65024"/>
                  </a:cubicBezTo>
                  <a:cubicBezTo>
                    <a:pt x="61468" y="68580"/>
                    <a:pt x="57277" y="71374"/>
                    <a:pt x="52705" y="73279"/>
                  </a:cubicBezTo>
                  <a:cubicBezTo>
                    <a:pt x="48133" y="75184"/>
                    <a:pt x="43180" y="76200"/>
                    <a:pt x="38100" y="76200"/>
                  </a:cubicBezTo>
                  <a:cubicBezTo>
                    <a:pt x="33020" y="76200"/>
                    <a:pt x="28194" y="75184"/>
                    <a:pt x="23495" y="73279"/>
                  </a:cubicBezTo>
                  <a:cubicBezTo>
                    <a:pt x="18796" y="71374"/>
                    <a:pt x="14732" y="68580"/>
                    <a:pt x="11176" y="65024"/>
                  </a:cubicBezTo>
                  <a:cubicBezTo>
                    <a:pt x="7620" y="61468"/>
                    <a:pt x="4826" y="57277"/>
                    <a:pt x="2921" y="52705"/>
                  </a:cubicBezTo>
                  <a:cubicBezTo>
                    <a:pt x="1016" y="48133"/>
                    <a:pt x="0" y="43180"/>
                    <a:pt x="0" y="38100"/>
                  </a:cubicBezTo>
                  <a:cubicBezTo>
                    <a:pt x="0" y="33020"/>
                    <a:pt x="1016" y="28194"/>
                    <a:pt x="2921" y="23495"/>
                  </a:cubicBezTo>
                  <a:cubicBezTo>
                    <a:pt x="4826" y="18796"/>
                    <a:pt x="7620" y="14732"/>
                    <a:pt x="11176" y="11176"/>
                  </a:cubicBezTo>
                  <a:cubicBezTo>
                    <a:pt x="14732" y="7620"/>
                    <a:pt x="18923" y="4826"/>
                    <a:pt x="23495" y="2921"/>
                  </a:cubicBezTo>
                  <a:cubicBezTo>
                    <a:pt x="28067" y="1016"/>
                    <a:pt x="33020" y="0"/>
                    <a:pt x="38100" y="0"/>
                  </a:cubicBezTo>
                  <a:cubicBezTo>
                    <a:pt x="43180" y="0"/>
                    <a:pt x="48006" y="1016"/>
                    <a:pt x="52705" y="2921"/>
                  </a:cubicBezTo>
                  <a:cubicBezTo>
                    <a:pt x="57404" y="4826"/>
                    <a:pt x="61468" y="7620"/>
                    <a:pt x="65024" y="11176"/>
                  </a:cubicBezTo>
                  <a:cubicBezTo>
                    <a:pt x="68580" y="14732"/>
                    <a:pt x="71374" y="18923"/>
                    <a:pt x="73279" y="23495"/>
                  </a:cubicBezTo>
                  <a:cubicBezTo>
                    <a:pt x="75184" y="28067"/>
                    <a:pt x="76200" y="33020"/>
                    <a:pt x="76200" y="38100"/>
                  </a:cubicBezTo>
                  <a:close/>
                </a:path>
              </a:pathLst>
            </a:custGeom>
            <a:solidFill>
              <a:srgbClr val="000000"/>
            </a:solidFill>
          </p:spPr>
        </p:sp>
      </p:grpSp>
      <p:grpSp>
        <p:nvGrpSpPr>
          <p:cNvPr name="Group 14" id="14"/>
          <p:cNvGrpSpPr/>
          <p:nvPr/>
        </p:nvGrpSpPr>
        <p:grpSpPr>
          <a:xfrm rot="0">
            <a:off x="5862628" y="4016454"/>
            <a:ext cx="76200" cy="76200"/>
            <a:chOff x="0" y="0"/>
            <a:chExt cx="76200" cy="76200"/>
          </a:xfrm>
        </p:grpSpPr>
        <p:sp>
          <p:nvSpPr>
            <p:cNvPr name="Freeform 15" id="15"/>
            <p:cNvSpPr/>
            <p:nvPr/>
          </p:nvSpPr>
          <p:spPr>
            <a:xfrm flipH="false" flipV="false" rot="0">
              <a:off x="0" y="0"/>
              <a:ext cx="76200" cy="76200"/>
            </a:xfrm>
            <a:custGeom>
              <a:avLst/>
              <a:gdLst/>
              <a:ahLst/>
              <a:cxnLst/>
              <a:rect r="r" b="b" t="t" l="l"/>
              <a:pathLst>
                <a:path h="76200" w="76200">
                  <a:moveTo>
                    <a:pt x="76200" y="38100"/>
                  </a:moveTo>
                  <a:cubicBezTo>
                    <a:pt x="76200" y="43180"/>
                    <a:pt x="75184" y="48006"/>
                    <a:pt x="73279" y="52705"/>
                  </a:cubicBezTo>
                  <a:cubicBezTo>
                    <a:pt x="71374" y="57404"/>
                    <a:pt x="68580" y="61468"/>
                    <a:pt x="65024" y="65024"/>
                  </a:cubicBezTo>
                  <a:cubicBezTo>
                    <a:pt x="61468" y="68580"/>
                    <a:pt x="57277" y="71374"/>
                    <a:pt x="52705" y="73279"/>
                  </a:cubicBezTo>
                  <a:cubicBezTo>
                    <a:pt x="48133" y="75184"/>
                    <a:pt x="43180" y="76200"/>
                    <a:pt x="38100" y="76200"/>
                  </a:cubicBezTo>
                  <a:cubicBezTo>
                    <a:pt x="33020" y="76200"/>
                    <a:pt x="28194" y="75184"/>
                    <a:pt x="23495" y="73279"/>
                  </a:cubicBezTo>
                  <a:cubicBezTo>
                    <a:pt x="18796" y="71374"/>
                    <a:pt x="14732" y="68580"/>
                    <a:pt x="11176" y="65024"/>
                  </a:cubicBezTo>
                  <a:cubicBezTo>
                    <a:pt x="7620" y="61468"/>
                    <a:pt x="4826" y="57277"/>
                    <a:pt x="2921" y="52705"/>
                  </a:cubicBezTo>
                  <a:cubicBezTo>
                    <a:pt x="1016" y="48133"/>
                    <a:pt x="0" y="43180"/>
                    <a:pt x="0" y="38100"/>
                  </a:cubicBezTo>
                  <a:cubicBezTo>
                    <a:pt x="0" y="33020"/>
                    <a:pt x="1016" y="28194"/>
                    <a:pt x="2921" y="23495"/>
                  </a:cubicBezTo>
                  <a:cubicBezTo>
                    <a:pt x="4826" y="18796"/>
                    <a:pt x="7620" y="14732"/>
                    <a:pt x="11176" y="11176"/>
                  </a:cubicBezTo>
                  <a:cubicBezTo>
                    <a:pt x="14732" y="7620"/>
                    <a:pt x="18923" y="4826"/>
                    <a:pt x="23495" y="2921"/>
                  </a:cubicBezTo>
                  <a:cubicBezTo>
                    <a:pt x="28067" y="1016"/>
                    <a:pt x="33020" y="0"/>
                    <a:pt x="38100" y="0"/>
                  </a:cubicBezTo>
                  <a:cubicBezTo>
                    <a:pt x="43180" y="0"/>
                    <a:pt x="48006" y="1016"/>
                    <a:pt x="52705" y="2921"/>
                  </a:cubicBezTo>
                  <a:cubicBezTo>
                    <a:pt x="57404" y="4826"/>
                    <a:pt x="61468" y="7620"/>
                    <a:pt x="65024" y="11176"/>
                  </a:cubicBezTo>
                  <a:cubicBezTo>
                    <a:pt x="68580" y="14732"/>
                    <a:pt x="71374" y="18923"/>
                    <a:pt x="73279" y="23495"/>
                  </a:cubicBezTo>
                  <a:cubicBezTo>
                    <a:pt x="75184" y="28067"/>
                    <a:pt x="76200" y="33020"/>
                    <a:pt x="76200" y="38100"/>
                  </a:cubicBezTo>
                  <a:close/>
                </a:path>
              </a:pathLst>
            </a:custGeom>
            <a:solidFill>
              <a:srgbClr val="000000"/>
            </a:solidFill>
          </p:spPr>
        </p:sp>
      </p:grpSp>
      <p:grpSp>
        <p:nvGrpSpPr>
          <p:cNvPr name="Group 16" id="16"/>
          <p:cNvGrpSpPr/>
          <p:nvPr/>
        </p:nvGrpSpPr>
        <p:grpSpPr>
          <a:xfrm rot="0">
            <a:off x="5862628" y="4330779"/>
            <a:ext cx="76200" cy="76200"/>
            <a:chOff x="0" y="0"/>
            <a:chExt cx="76200" cy="76200"/>
          </a:xfrm>
        </p:grpSpPr>
        <p:sp>
          <p:nvSpPr>
            <p:cNvPr name="Freeform 17" id="17"/>
            <p:cNvSpPr/>
            <p:nvPr/>
          </p:nvSpPr>
          <p:spPr>
            <a:xfrm flipH="false" flipV="false" rot="0">
              <a:off x="0" y="0"/>
              <a:ext cx="76200" cy="76200"/>
            </a:xfrm>
            <a:custGeom>
              <a:avLst/>
              <a:gdLst/>
              <a:ahLst/>
              <a:cxnLst/>
              <a:rect r="r" b="b" t="t" l="l"/>
              <a:pathLst>
                <a:path h="76200" w="76200">
                  <a:moveTo>
                    <a:pt x="76200" y="38100"/>
                  </a:moveTo>
                  <a:cubicBezTo>
                    <a:pt x="76200" y="43180"/>
                    <a:pt x="75184" y="48006"/>
                    <a:pt x="73279" y="52705"/>
                  </a:cubicBezTo>
                  <a:cubicBezTo>
                    <a:pt x="71374" y="57404"/>
                    <a:pt x="68580" y="61468"/>
                    <a:pt x="65024" y="65024"/>
                  </a:cubicBezTo>
                  <a:cubicBezTo>
                    <a:pt x="61468" y="68580"/>
                    <a:pt x="57277" y="71374"/>
                    <a:pt x="52705" y="73279"/>
                  </a:cubicBezTo>
                  <a:cubicBezTo>
                    <a:pt x="48133" y="75184"/>
                    <a:pt x="43180" y="76200"/>
                    <a:pt x="38100" y="76200"/>
                  </a:cubicBezTo>
                  <a:cubicBezTo>
                    <a:pt x="33020" y="76200"/>
                    <a:pt x="28194" y="75184"/>
                    <a:pt x="23495" y="73279"/>
                  </a:cubicBezTo>
                  <a:cubicBezTo>
                    <a:pt x="18796" y="71374"/>
                    <a:pt x="14732" y="68580"/>
                    <a:pt x="11176" y="65024"/>
                  </a:cubicBezTo>
                  <a:cubicBezTo>
                    <a:pt x="7620" y="61468"/>
                    <a:pt x="4826" y="57277"/>
                    <a:pt x="2921" y="52705"/>
                  </a:cubicBezTo>
                  <a:cubicBezTo>
                    <a:pt x="1016" y="48133"/>
                    <a:pt x="0" y="43180"/>
                    <a:pt x="0" y="38100"/>
                  </a:cubicBezTo>
                  <a:cubicBezTo>
                    <a:pt x="0" y="33020"/>
                    <a:pt x="1016" y="28194"/>
                    <a:pt x="2921" y="23495"/>
                  </a:cubicBezTo>
                  <a:cubicBezTo>
                    <a:pt x="4826" y="18796"/>
                    <a:pt x="7620" y="14732"/>
                    <a:pt x="11176" y="11176"/>
                  </a:cubicBezTo>
                  <a:cubicBezTo>
                    <a:pt x="14732" y="7620"/>
                    <a:pt x="18923" y="4826"/>
                    <a:pt x="23495" y="2921"/>
                  </a:cubicBezTo>
                  <a:cubicBezTo>
                    <a:pt x="28067" y="1016"/>
                    <a:pt x="33020" y="0"/>
                    <a:pt x="38100" y="0"/>
                  </a:cubicBezTo>
                  <a:cubicBezTo>
                    <a:pt x="43180" y="0"/>
                    <a:pt x="48006" y="1016"/>
                    <a:pt x="52705" y="2921"/>
                  </a:cubicBezTo>
                  <a:cubicBezTo>
                    <a:pt x="57404" y="4826"/>
                    <a:pt x="61468" y="7620"/>
                    <a:pt x="65024" y="11176"/>
                  </a:cubicBezTo>
                  <a:cubicBezTo>
                    <a:pt x="68580" y="14732"/>
                    <a:pt x="71374" y="18923"/>
                    <a:pt x="73279" y="23495"/>
                  </a:cubicBezTo>
                  <a:cubicBezTo>
                    <a:pt x="75184" y="28067"/>
                    <a:pt x="76200" y="33020"/>
                    <a:pt x="76200" y="38100"/>
                  </a:cubicBezTo>
                  <a:close/>
                </a:path>
              </a:pathLst>
            </a:custGeom>
            <a:solidFill>
              <a:srgbClr val="000000"/>
            </a:solidFill>
          </p:spPr>
        </p:sp>
      </p:grpSp>
      <p:grpSp>
        <p:nvGrpSpPr>
          <p:cNvPr name="Group 18" id="18"/>
          <p:cNvGrpSpPr/>
          <p:nvPr/>
        </p:nvGrpSpPr>
        <p:grpSpPr>
          <a:xfrm rot="0">
            <a:off x="5862628" y="4645104"/>
            <a:ext cx="76200" cy="76200"/>
            <a:chOff x="0" y="0"/>
            <a:chExt cx="76200" cy="76200"/>
          </a:xfrm>
        </p:grpSpPr>
        <p:sp>
          <p:nvSpPr>
            <p:cNvPr name="Freeform 19" id="19"/>
            <p:cNvSpPr/>
            <p:nvPr/>
          </p:nvSpPr>
          <p:spPr>
            <a:xfrm flipH="false" flipV="false" rot="0">
              <a:off x="0" y="0"/>
              <a:ext cx="76200" cy="76200"/>
            </a:xfrm>
            <a:custGeom>
              <a:avLst/>
              <a:gdLst/>
              <a:ahLst/>
              <a:cxnLst/>
              <a:rect r="r" b="b" t="t" l="l"/>
              <a:pathLst>
                <a:path h="76200" w="76200">
                  <a:moveTo>
                    <a:pt x="76200" y="38100"/>
                  </a:moveTo>
                  <a:cubicBezTo>
                    <a:pt x="76200" y="43180"/>
                    <a:pt x="75184" y="48006"/>
                    <a:pt x="73279" y="52705"/>
                  </a:cubicBezTo>
                  <a:cubicBezTo>
                    <a:pt x="71374" y="57404"/>
                    <a:pt x="68580" y="61468"/>
                    <a:pt x="65024" y="65024"/>
                  </a:cubicBezTo>
                  <a:cubicBezTo>
                    <a:pt x="61468" y="68580"/>
                    <a:pt x="57277" y="71374"/>
                    <a:pt x="52705" y="73279"/>
                  </a:cubicBezTo>
                  <a:cubicBezTo>
                    <a:pt x="48133" y="75184"/>
                    <a:pt x="43180" y="76200"/>
                    <a:pt x="38100" y="76200"/>
                  </a:cubicBezTo>
                  <a:cubicBezTo>
                    <a:pt x="33020" y="76200"/>
                    <a:pt x="28194" y="75184"/>
                    <a:pt x="23495" y="73279"/>
                  </a:cubicBezTo>
                  <a:cubicBezTo>
                    <a:pt x="18796" y="71374"/>
                    <a:pt x="14732" y="68580"/>
                    <a:pt x="11176" y="65024"/>
                  </a:cubicBezTo>
                  <a:cubicBezTo>
                    <a:pt x="7620" y="61468"/>
                    <a:pt x="4826" y="57277"/>
                    <a:pt x="2921" y="52705"/>
                  </a:cubicBezTo>
                  <a:cubicBezTo>
                    <a:pt x="1016" y="48133"/>
                    <a:pt x="0" y="43180"/>
                    <a:pt x="0" y="38100"/>
                  </a:cubicBezTo>
                  <a:cubicBezTo>
                    <a:pt x="0" y="33020"/>
                    <a:pt x="1016" y="28194"/>
                    <a:pt x="2921" y="23495"/>
                  </a:cubicBezTo>
                  <a:cubicBezTo>
                    <a:pt x="4826" y="18796"/>
                    <a:pt x="7620" y="14732"/>
                    <a:pt x="11176" y="11176"/>
                  </a:cubicBezTo>
                  <a:cubicBezTo>
                    <a:pt x="14732" y="7620"/>
                    <a:pt x="18923" y="4826"/>
                    <a:pt x="23495" y="2921"/>
                  </a:cubicBezTo>
                  <a:cubicBezTo>
                    <a:pt x="28067" y="1016"/>
                    <a:pt x="33020" y="0"/>
                    <a:pt x="38100" y="0"/>
                  </a:cubicBezTo>
                  <a:cubicBezTo>
                    <a:pt x="43180" y="0"/>
                    <a:pt x="48006" y="1016"/>
                    <a:pt x="52705" y="2921"/>
                  </a:cubicBezTo>
                  <a:cubicBezTo>
                    <a:pt x="57404" y="4826"/>
                    <a:pt x="61468" y="7620"/>
                    <a:pt x="65024" y="11176"/>
                  </a:cubicBezTo>
                  <a:cubicBezTo>
                    <a:pt x="68580" y="14732"/>
                    <a:pt x="71374" y="18923"/>
                    <a:pt x="73279" y="23495"/>
                  </a:cubicBezTo>
                  <a:cubicBezTo>
                    <a:pt x="75184" y="28067"/>
                    <a:pt x="76200" y="33020"/>
                    <a:pt x="76200" y="38100"/>
                  </a:cubicBezTo>
                  <a:close/>
                </a:path>
              </a:pathLst>
            </a:custGeom>
            <a:solidFill>
              <a:srgbClr val="000000"/>
            </a:solidFill>
          </p:spPr>
        </p:sp>
      </p:grpSp>
      <p:grpSp>
        <p:nvGrpSpPr>
          <p:cNvPr name="Group 20" id="20"/>
          <p:cNvGrpSpPr/>
          <p:nvPr/>
        </p:nvGrpSpPr>
        <p:grpSpPr>
          <a:xfrm rot="0">
            <a:off x="5862628" y="4959429"/>
            <a:ext cx="76200" cy="76200"/>
            <a:chOff x="0" y="0"/>
            <a:chExt cx="76200" cy="76200"/>
          </a:xfrm>
        </p:grpSpPr>
        <p:sp>
          <p:nvSpPr>
            <p:cNvPr name="Freeform 21" id="21"/>
            <p:cNvSpPr/>
            <p:nvPr/>
          </p:nvSpPr>
          <p:spPr>
            <a:xfrm flipH="false" flipV="false" rot="0">
              <a:off x="0" y="0"/>
              <a:ext cx="76200" cy="76200"/>
            </a:xfrm>
            <a:custGeom>
              <a:avLst/>
              <a:gdLst/>
              <a:ahLst/>
              <a:cxnLst/>
              <a:rect r="r" b="b" t="t" l="l"/>
              <a:pathLst>
                <a:path h="76200" w="76200">
                  <a:moveTo>
                    <a:pt x="76200" y="38100"/>
                  </a:moveTo>
                  <a:cubicBezTo>
                    <a:pt x="76200" y="43180"/>
                    <a:pt x="75184" y="48006"/>
                    <a:pt x="73279" y="52705"/>
                  </a:cubicBezTo>
                  <a:cubicBezTo>
                    <a:pt x="71374" y="57404"/>
                    <a:pt x="68580" y="61468"/>
                    <a:pt x="65024" y="65024"/>
                  </a:cubicBezTo>
                  <a:cubicBezTo>
                    <a:pt x="61468" y="68580"/>
                    <a:pt x="57277" y="71374"/>
                    <a:pt x="52705" y="73279"/>
                  </a:cubicBezTo>
                  <a:cubicBezTo>
                    <a:pt x="48133" y="75184"/>
                    <a:pt x="43180" y="76200"/>
                    <a:pt x="38100" y="76200"/>
                  </a:cubicBezTo>
                  <a:cubicBezTo>
                    <a:pt x="33020" y="76200"/>
                    <a:pt x="28194" y="75184"/>
                    <a:pt x="23495" y="73279"/>
                  </a:cubicBezTo>
                  <a:cubicBezTo>
                    <a:pt x="18796" y="71374"/>
                    <a:pt x="14732" y="68580"/>
                    <a:pt x="11176" y="65024"/>
                  </a:cubicBezTo>
                  <a:cubicBezTo>
                    <a:pt x="7620" y="61468"/>
                    <a:pt x="4826" y="57277"/>
                    <a:pt x="2921" y="52705"/>
                  </a:cubicBezTo>
                  <a:cubicBezTo>
                    <a:pt x="1016" y="48133"/>
                    <a:pt x="0" y="43180"/>
                    <a:pt x="0" y="38100"/>
                  </a:cubicBezTo>
                  <a:cubicBezTo>
                    <a:pt x="0" y="33020"/>
                    <a:pt x="1016" y="28194"/>
                    <a:pt x="2921" y="23495"/>
                  </a:cubicBezTo>
                  <a:cubicBezTo>
                    <a:pt x="4826" y="18796"/>
                    <a:pt x="7620" y="14732"/>
                    <a:pt x="11176" y="11176"/>
                  </a:cubicBezTo>
                  <a:cubicBezTo>
                    <a:pt x="14732" y="7620"/>
                    <a:pt x="18923" y="4826"/>
                    <a:pt x="23495" y="2921"/>
                  </a:cubicBezTo>
                  <a:cubicBezTo>
                    <a:pt x="28067" y="1016"/>
                    <a:pt x="33020" y="0"/>
                    <a:pt x="38100" y="0"/>
                  </a:cubicBezTo>
                  <a:cubicBezTo>
                    <a:pt x="43180" y="0"/>
                    <a:pt x="48006" y="1016"/>
                    <a:pt x="52705" y="2921"/>
                  </a:cubicBezTo>
                  <a:cubicBezTo>
                    <a:pt x="57404" y="4826"/>
                    <a:pt x="61468" y="7620"/>
                    <a:pt x="65024" y="11176"/>
                  </a:cubicBezTo>
                  <a:cubicBezTo>
                    <a:pt x="68580" y="14732"/>
                    <a:pt x="71374" y="18923"/>
                    <a:pt x="73279" y="23495"/>
                  </a:cubicBezTo>
                  <a:cubicBezTo>
                    <a:pt x="75184" y="28067"/>
                    <a:pt x="76200" y="33020"/>
                    <a:pt x="76200" y="38100"/>
                  </a:cubicBezTo>
                  <a:close/>
                </a:path>
              </a:pathLst>
            </a:custGeom>
            <a:solidFill>
              <a:srgbClr val="000000"/>
            </a:solidFill>
          </p:spPr>
        </p:sp>
      </p:grpSp>
      <p:grpSp>
        <p:nvGrpSpPr>
          <p:cNvPr name="Group 22" id="22"/>
          <p:cNvGrpSpPr/>
          <p:nvPr/>
        </p:nvGrpSpPr>
        <p:grpSpPr>
          <a:xfrm rot="0">
            <a:off x="9046335" y="6977143"/>
            <a:ext cx="76200" cy="76200"/>
            <a:chOff x="0" y="0"/>
            <a:chExt cx="76200" cy="76200"/>
          </a:xfrm>
        </p:grpSpPr>
        <p:sp>
          <p:nvSpPr>
            <p:cNvPr name="Freeform 23" id="23"/>
            <p:cNvSpPr/>
            <p:nvPr/>
          </p:nvSpPr>
          <p:spPr>
            <a:xfrm flipH="false" flipV="false" rot="0">
              <a:off x="0" y="0"/>
              <a:ext cx="76200" cy="76200"/>
            </a:xfrm>
            <a:custGeom>
              <a:avLst/>
              <a:gdLst/>
              <a:ahLst/>
              <a:cxnLst/>
              <a:rect r="r" b="b" t="t" l="l"/>
              <a:pathLst>
                <a:path h="76200" w="76200">
                  <a:moveTo>
                    <a:pt x="76200" y="38100"/>
                  </a:moveTo>
                  <a:cubicBezTo>
                    <a:pt x="76200" y="43180"/>
                    <a:pt x="75184" y="48006"/>
                    <a:pt x="73279" y="52705"/>
                  </a:cubicBezTo>
                  <a:cubicBezTo>
                    <a:pt x="71374" y="57404"/>
                    <a:pt x="68580" y="61468"/>
                    <a:pt x="65024" y="65024"/>
                  </a:cubicBezTo>
                  <a:cubicBezTo>
                    <a:pt x="61468" y="68580"/>
                    <a:pt x="57277" y="71374"/>
                    <a:pt x="52705" y="73279"/>
                  </a:cubicBezTo>
                  <a:cubicBezTo>
                    <a:pt x="48133" y="75184"/>
                    <a:pt x="43180" y="76200"/>
                    <a:pt x="38100" y="76200"/>
                  </a:cubicBezTo>
                  <a:cubicBezTo>
                    <a:pt x="33020" y="76200"/>
                    <a:pt x="28194" y="75184"/>
                    <a:pt x="23495" y="73279"/>
                  </a:cubicBezTo>
                  <a:cubicBezTo>
                    <a:pt x="18796" y="71374"/>
                    <a:pt x="14732" y="68580"/>
                    <a:pt x="11176" y="65024"/>
                  </a:cubicBezTo>
                  <a:cubicBezTo>
                    <a:pt x="7620" y="61468"/>
                    <a:pt x="4826" y="57277"/>
                    <a:pt x="2921" y="52705"/>
                  </a:cubicBezTo>
                  <a:cubicBezTo>
                    <a:pt x="1016" y="48133"/>
                    <a:pt x="0" y="43180"/>
                    <a:pt x="0" y="38100"/>
                  </a:cubicBezTo>
                  <a:cubicBezTo>
                    <a:pt x="0" y="33020"/>
                    <a:pt x="1016" y="28194"/>
                    <a:pt x="2921" y="23495"/>
                  </a:cubicBezTo>
                  <a:cubicBezTo>
                    <a:pt x="4826" y="18796"/>
                    <a:pt x="7620" y="14732"/>
                    <a:pt x="11176" y="11176"/>
                  </a:cubicBezTo>
                  <a:cubicBezTo>
                    <a:pt x="14732" y="7620"/>
                    <a:pt x="18923" y="4826"/>
                    <a:pt x="23495" y="2921"/>
                  </a:cubicBezTo>
                  <a:cubicBezTo>
                    <a:pt x="28067" y="1016"/>
                    <a:pt x="33020" y="0"/>
                    <a:pt x="38100" y="0"/>
                  </a:cubicBezTo>
                  <a:cubicBezTo>
                    <a:pt x="43180" y="0"/>
                    <a:pt x="48006" y="1016"/>
                    <a:pt x="52705" y="2921"/>
                  </a:cubicBezTo>
                  <a:cubicBezTo>
                    <a:pt x="57404" y="4826"/>
                    <a:pt x="61468" y="7620"/>
                    <a:pt x="65024" y="11176"/>
                  </a:cubicBezTo>
                  <a:cubicBezTo>
                    <a:pt x="68580" y="14732"/>
                    <a:pt x="71374" y="18923"/>
                    <a:pt x="73279" y="23495"/>
                  </a:cubicBezTo>
                  <a:cubicBezTo>
                    <a:pt x="75184" y="28067"/>
                    <a:pt x="76200" y="33020"/>
                    <a:pt x="76200" y="38100"/>
                  </a:cubicBezTo>
                  <a:close/>
                </a:path>
              </a:pathLst>
            </a:custGeom>
            <a:solidFill>
              <a:srgbClr val="000000"/>
            </a:solidFill>
          </p:spPr>
        </p:sp>
      </p:grpSp>
      <p:grpSp>
        <p:nvGrpSpPr>
          <p:cNvPr name="Group 24" id="24"/>
          <p:cNvGrpSpPr/>
          <p:nvPr/>
        </p:nvGrpSpPr>
        <p:grpSpPr>
          <a:xfrm rot="0">
            <a:off x="9071867" y="7541571"/>
            <a:ext cx="76200" cy="76200"/>
            <a:chOff x="0" y="0"/>
            <a:chExt cx="76200" cy="76200"/>
          </a:xfrm>
        </p:grpSpPr>
        <p:sp>
          <p:nvSpPr>
            <p:cNvPr name="Freeform 25" id="25"/>
            <p:cNvSpPr/>
            <p:nvPr/>
          </p:nvSpPr>
          <p:spPr>
            <a:xfrm flipH="false" flipV="false" rot="0">
              <a:off x="0" y="0"/>
              <a:ext cx="76200" cy="76200"/>
            </a:xfrm>
            <a:custGeom>
              <a:avLst/>
              <a:gdLst/>
              <a:ahLst/>
              <a:cxnLst/>
              <a:rect r="r" b="b" t="t" l="l"/>
              <a:pathLst>
                <a:path h="76200" w="76200">
                  <a:moveTo>
                    <a:pt x="76200" y="38100"/>
                  </a:moveTo>
                  <a:cubicBezTo>
                    <a:pt x="76200" y="43180"/>
                    <a:pt x="75184" y="48006"/>
                    <a:pt x="73279" y="52705"/>
                  </a:cubicBezTo>
                  <a:cubicBezTo>
                    <a:pt x="71374" y="57404"/>
                    <a:pt x="68580" y="61468"/>
                    <a:pt x="65024" y="65024"/>
                  </a:cubicBezTo>
                  <a:cubicBezTo>
                    <a:pt x="61468" y="68580"/>
                    <a:pt x="57277" y="71374"/>
                    <a:pt x="52705" y="73279"/>
                  </a:cubicBezTo>
                  <a:cubicBezTo>
                    <a:pt x="48133" y="75184"/>
                    <a:pt x="43180" y="76200"/>
                    <a:pt x="38100" y="76200"/>
                  </a:cubicBezTo>
                  <a:cubicBezTo>
                    <a:pt x="33020" y="76200"/>
                    <a:pt x="28194" y="75184"/>
                    <a:pt x="23495" y="73279"/>
                  </a:cubicBezTo>
                  <a:cubicBezTo>
                    <a:pt x="18796" y="71374"/>
                    <a:pt x="14732" y="68580"/>
                    <a:pt x="11176" y="65024"/>
                  </a:cubicBezTo>
                  <a:cubicBezTo>
                    <a:pt x="7620" y="61468"/>
                    <a:pt x="4826" y="57277"/>
                    <a:pt x="2921" y="52705"/>
                  </a:cubicBezTo>
                  <a:cubicBezTo>
                    <a:pt x="1016" y="48133"/>
                    <a:pt x="0" y="43180"/>
                    <a:pt x="0" y="38100"/>
                  </a:cubicBezTo>
                  <a:cubicBezTo>
                    <a:pt x="0" y="33020"/>
                    <a:pt x="1016" y="28194"/>
                    <a:pt x="2921" y="23495"/>
                  </a:cubicBezTo>
                  <a:cubicBezTo>
                    <a:pt x="4826" y="18796"/>
                    <a:pt x="7620" y="14732"/>
                    <a:pt x="11176" y="11176"/>
                  </a:cubicBezTo>
                  <a:cubicBezTo>
                    <a:pt x="14732" y="7620"/>
                    <a:pt x="18923" y="4826"/>
                    <a:pt x="23495" y="2921"/>
                  </a:cubicBezTo>
                  <a:cubicBezTo>
                    <a:pt x="28067" y="1016"/>
                    <a:pt x="33020" y="0"/>
                    <a:pt x="38100" y="0"/>
                  </a:cubicBezTo>
                  <a:cubicBezTo>
                    <a:pt x="43180" y="0"/>
                    <a:pt x="48006" y="1016"/>
                    <a:pt x="52705" y="2921"/>
                  </a:cubicBezTo>
                  <a:cubicBezTo>
                    <a:pt x="57404" y="4826"/>
                    <a:pt x="61468" y="7620"/>
                    <a:pt x="65024" y="11176"/>
                  </a:cubicBezTo>
                  <a:cubicBezTo>
                    <a:pt x="68580" y="14732"/>
                    <a:pt x="71374" y="18923"/>
                    <a:pt x="73279" y="23495"/>
                  </a:cubicBezTo>
                  <a:cubicBezTo>
                    <a:pt x="75184" y="28067"/>
                    <a:pt x="76200" y="33020"/>
                    <a:pt x="76200" y="38100"/>
                  </a:cubicBezTo>
                  <a:close/>
                </a:path>
              </a:pathLst>
            </a:custGeom>
            <a:solidFill>
              <a:srgbClr val="000000"/>
            </a:solidFill>
          </p:spPr>
        </p:sp>
      </p:grpSp>
      <p:grpSp>
        <p:nvGrpSpPr>
          <p:cNvPr name="Group 26" id="26"/>
          <p:cNvGrpSpPr/>
          <p:nvPr/>
        </p:nvGrpSpPr>
        <p:grpSpPr>
          <a:xfrm rot="0">
            <a:off x="9071867" y="7855896"/>
            <a:ext cx="76200" cy="76200"/>
            <a:chOff x="0" y="0"/>
            <a:chExt cx="76200" cy="76200"/>
          </a:xfrm>
        </p:grpSpPr>
        <p:sp>
          <p:nvSpPr>
            <p:cNvPr name="Freeform 27" id="27"/>
            <p:cNvSpPr/>
            <p:nvPr/>
          </p:nvSpPr>
          <p:spPr>
            <a:xfrm flipH="false" flipV="false" rot="0">
              <a:off x="0" y="0"/>
              <a:ext cx="76200" cy="76200"/>
            </a:xfrm>
            <a:custGeom>
              <a:avLst/>
              <a:gdLst/>
              <a:ahLst/>
              <a:cxnLst/>
              <a:rect r="r" b="b" t="t" l="l"/>
              <a:pathLst>
                <a:path h="76200" w="76200">
                  <a:moveTo>
                    <a:pt x="76200" y="38100"/>
                  </a:moveTo>
                  <a:cubicBezTo>
                    <a:pt x="76200" y="43180"/>
                    <a:pt x="75184" y="48006"/>
                    <a:pt x="73279" y="52705"/>
                  </a:cubicBezTo>
                  <a:cubicBezTo>
                    <a:pt x="71374" y="57404"/>
                    <a:pt x="68580" y="61468"/>
                    <a:pt x="65024" y="65024"/>
                  </a:cubicBezTo>
                  <a:cubicBezTo>
                    <a:pt x="61468" y="68580"/>
                    <a:pt x="57277" y="71374"/>
                    <a:pt x="52705" y="73279"/>
                  </a:cubicBezTo>
                  <a:cubicBezTo>
                    <a:pt x="48133" y="75184"/>
                    <a:pt x="43180" y="76200"/>
                    <a:pt x="38100" y="76200"/>
                  </a:cubicBezTo>
                  <a:cubicBezTo>
                    <a:pt x="33020" y="76200"/>
                    <a:pt x="28194" y="75184"/>
                    <a:pt x="23495" y="73279"/>
                  </a:cubicBezTo>
                  <a:cubicBezTo>
                    <a:pt x="18796" y="71374"/>
                    <a:pt x="14732" y="68580"/>
                    <a:pt x="11176" y="65024"/>
                  </a:cubicBezTo>
                  <a:cubicBezTo>
                    <a:pt x="7620" y="61468"/>
                    <a:pt x="4826" y="57277"/>
                    <a:pt x="2921" y="52705"/>
                  </a:cubicBezTo>
                  <a:cubicBezTo>
                    <a:pt x="1016" y="48133"/>
                    <a:pt x="0" y="43180"/>
                    <a:pt x="0" y="38100"/>
                  </a:cubicBezTo>
                  <a:cubicBezTo>
                    <a:pt x="0" y="33020"/>
                    <a:pt x="1016" y="28194"/>
                    <a:pt x="2921" y="23495"/>
                  </a:cubicBezTo>
                  <a:cubicBezTo>
                    <a:pt x="4826" y="18796"/>
                    <a:pt x="7620" y="14732"/>
                    <a:pt x="11176" y="11176"/>
                  </a:cubicBezTo>
                  <a:cubicBezTo>
                    <a:pt x="14732" y="7620"/>
                    <a:pt x="18923" y="4826"/>
                    <a:pt x="23495" y="2921"/>
                  </a:cubicBezTo>
                  <a:cubicBezTo>
                    <a:pt x="28067" y="1016"/>
                    <a:pt x="33020" y="0"/>
                    <a:pt x="38100" y="0"/>
                  </a:cubicBezTo>
                  <a:cubicBezTo>
                    <a:pt x="43180" y="0"/>
                    <a:pt x="48006" y="1016"/>
                    <a:pt x="52705" y="2921"/>
                  </a:cubicBezTo>
                  <a:cubicBezTo>
                    <a:pt x="57404" y="4826"/>
                    <a:pt x="61468" y="7620"/>
                    <a:pt x="65024" y="11176"/>
                  </a:cubicBezTo>
                  <a:cubicBezTo>
                    <a:pt x="68580" y="14732"/>
                    <a:pt x="71374" y="18923"/>
                    <a:pt x="73279" y="23495"/>
                  </a:cubicBezTo>
                  <a:cubicBezTo>
                    <a:pt x="75184" y="28067"/>
                    <a:pt x="76200" y="33020"/>
                    <a:pt x="76200" y="38100"/>
                  </a:cubicBezTo>
                  <a:close/>
                </a:path>
              </a:pathLst>
            </a:custGeom>
            <a:solidFill>
              <a:srgbClr val="000000"/>
            </a:solidFill>
          </p:spPr>
        </p:sp>
      </p:grpSp>
      <p:grpSp>
        <p:nvGrpSpPr>
          <p:cNvPr name="Group 28" id="28"/>
          <p:cNvGrpSpPr/>
          <p:nvPr/>
        </p:nvGrpSpPr>
        <p:grpSpPr>
          <a:xfrm rot="0">
            <a:off x="9071867" y="8484546"/>
            <a:ext cx="76200" cy="76200"/>
            <a:chOff x="0" y="0"/>
            <a:chExt cx="76200" cy="76200"/>
          </a:xfrm>
        </p:grpSpPr>
        <p:sp>
          <p:nvSpPr>
            <p:cNvPr name="Freeform 29" id="29"/>
            <p:cNvSpPr/>
            <p:nvPr/>
          </p:nvSpPr>
          <p:spPr>
            <a:xfrm flipH="false" flipV="false" rot="0">
              <a:off x="0" y="0"/>
              <a:ext cx="76200" cy="76200"/>
            </a:xfrm>
            <a:custGeom>
              <a:avLst/>
              <a:gdLst/>
              <a:ahLst/>
              <a:cxnLst/>
              <a:rect r="r" b="b" t="t" l="l"/>
              <a:pathLst>
                <a:path h="76200" w="76200">
                  <a:moveTo>
                    <a:pt x="76200" y="38100"/>
                  </a:moveTo>
                  <a:cubicBezTo>
                    <a:pt x="76200" y="43180"/>
                    <a:pt x="75184" y="48006"/>
                    <a:pt x="73279" y="52705"/>
                  </a:cubicBezTo>
                  <a:cubicBezTo>
                    <a:pt x="71374" y="57404"/>
                    <a:pt x="68580" y="61468"/>
                    <a:pt x="65024" y="65024"/>
                  </a:cubicBezTo>
                  <a:cubicBezTo>
                    <a:pt x="61468" y="68580"/>
                    <a:pt x="57277" y="71374"/>
                    <a:pt x="52705" y="73279"/>
                  </a:cubicBezTo>
                  <a:cubicBezTo>
                    <a:pt x="48133" y="75184"/>
                    <a:pt x="43180" y="76200"/>
                    <a:pt x="38100" y="76200"/>
                  </a:cubicBezTo>
                  <a:cubicBezTo>
                    <a:pt x="33020" y="76200"/>
                    <a:pt x="28194" y="75184"/>
                    <a:pt x="23495" y="73279"/>
                  </a:cubicBezTo>
                  <a:cubicBezTo>
                    <a:pt x="18796" y="71374"/>
                    <a:pt x="14732" y="68580"/>
                    <a:pt x="11176" y="65024"/>
                  </a:cubicBezTo>
                  <a:cubicBezTo>
                    <a:pt x="7620" y="61468"/>
                    <a:pt x="4826" y="57277"/>
                    <a:pt x="2921" y="52705"/>
                  </a:cubicBezTo>
                  <a:cubicBezTo>
                    <a:pt x="1016" y="48133"/>
                    <a:pt x="0" y="43180"/>
                    <a:pt x="0" y="38100"/>
                  </a:cubicBezTo>
                  <a:cubicBezTo>
                    <a:pt x="0" y="33020"/>
                    <a:pt x="1016" y="28194"/>
                    <a:pt x="2921" y="23495"/>
                  </a:cubicBezTo>
                  <a:cubicBezTo>
                    <a:pt x="4826" y="18796"/>
                    <a:pt x="7620" y="14732"/>
                    <a:pt x="11176" y="11176"/>
                  </a:cubicBezTo>
                  <a:cubicBezTo>
                    <a:pt x="14732" y="7620"/>
                    <a:pt x="18923" y="4826"/>
                    <a:pt x="23495" y="2921"/>
                  </a:cubicBezTo>
                  <a:cubicBezTo>
                    <a:pt x="28067" y="1016"/>
                    <a:pt x="33020" y="0"/>
                    <a:pt x="38100" y="0"/>
                  </a:cubicBezTo>
                  <a:cubicBezTo>
                    <a:pt x="43180" y="0"/>
                    <a:pt x="48006" y="1016"/>
                    <a:pt x="52705" y="2921"/>
                  </a:cubicBezTo>
                  <a:cubicBezTo>
                    <a:pt x="57404" y="4826"/>
                    <a:pt x="61468" y="7620"/>
                    <a:pt x="65024" y="11176"/>
                  </a:cubicBezTo>
                  <a:cubicBezTo>
                    <a:pt x="68580" y="14732"/>
                    <a:pt x="71374" y="18923"/>
                    <a:pt x="73279" y="23495"/>
                  </a:cubicBezTo>
                  <a:cubicBezTo>
                    <a:pt x="75184" y="28067"/>
                    <a:pt x="76200" y="33020"/>
                    <a:pt x="76200" y="38100"/>
                  </a:cubicBezTo>
                  <a:close/>
                </a:path>
              </a:pathLst>
            </a:custGeom>
            <a:solidFill>
              <a:srgbClr val="000000"/>
            </a:solidFill>
          </p:spPr>
        </p:sp>
      </p:grpSp>
      <p:grpSp>
        <p:nvGrpSpPr>
          <p:cNvPr name="Group 30" id="30"/>
          <p:cNvGrpSpPr/>
          <p:nvPr/>
        </p:nvGrpSpPr>
        <p:grpSpPr>
          <a:xfrm rot="0">
            <a:off x="9071867" y="8798871"/>
            <a:ext cx="76200" cy="76200"/>
            <a:chOff x="0" y="0"/>
            <a:chExt cx="76200" cy="76200"/>
          </a:xfrm>
        </p:grpSpPr>
        <p:sp>
          <p:nvSpPr>
            <p:cNvPr name="Freeform 31" id="31"/>
            <p:cNvSpPr/>
            <p:nvPr/>
          </p:nvSpPr>
          <p:spPr>
            <a:xfrm flipH="false" flipV="false" rot="0">
              <a:off x="0" y="0"/>
              <a:ext cx="76200" cy="76200"/>
            </a:xfrm>
            <a:custGeom>
              <a:avLst/>
              <a:gdLst/>
              <a:ahLst/>
              <a:cxnLst/>
              <a:rect r="r" b="b" t="t" l="l"/>
              <a:pathLst>
                <a:path h="76200" w="76200">
                  <a:moveTo>
                    <a:pt x="76200" y="38100"/>
                  </a:moveTo>
                  <a:cubicBezTo>
                    <a:pt x="76200" y="43180"/>
                    <a:pt x="75184" y="48006"/>
                    <a:pt x="73279" y="52705"/>
                  </a:cubicBezTo>
                  <a:cubicBezTo>
                    <a:pt x="71374" y="57404"/>
                    <a:pt x="68580" y="61468"/>
                    <a:pt x="65024" y="65024"/>
                  </a:cubicBezTo>
                  <a:cubicBezTo>
                    <a:pt x="61468" y="68580"/>
                    <a:pt x="57277" y="71374"/>
                    <a:pt x="52705" y="73279"/>
                  </a:cubicBezTo>
                  <a:cubicBezTo>
                    <a:pt x="48133" y="75184"/>
                    <a:pt x="43180" y="76200"/>
                    <a:pt x="38100" y="76200"/>
                  </a:cubicBezTo>
                  <a:cubicBezTo>
                    <a:pt x="33020" y="76200"/>
                    <a:pt x="28194" y="75184"/>
                    <a:pt x="23495" y="73279"/>
                  </a:cubicBezTo>
                  <a:cubicBezTo>
                    <a:pt x="18796" y="71374"/>
                    <a:pt x="14732" y="68580"/>
                    <a:pt x="11176" y="65024"/>
                  </a:cubicBezTo>
                  <a:cubicBezTo>
                    <a:pt x="7620" y="61468"/>
                    <a:pt x="4826" y="57277"/>
                    <a:pt x="2921" y="52705"/>
                  </a:cubicBezTo>
                  <a:cubicBezTo>
                    <a:pt x="1016" y="48133"/>
                    <a:pt x="0" y="43180"/>
                    <a:pt x="0" y="38100"/>
                  </a:cubicBezTo>
                  <a:cubicBezTo>
                    <a:pt x="0" y="33020"/>
                    <a:pt x="1016" y="28194"/>
                    <a:pt x="2921" y="23495"/>
                  </a:cubicBezTo>
                  <a:cubicBezTo>
                    <a:pt x="4826" y="18796"/>
                    <a:pt x="7620" y="14732"/>
                    <a:pt x="11176" y="11176"/>
                  </a:cubicBezTo>
                  <a:cubicBezTo>
                    <a:pt x="14732" y="7620"/>
                    <a:pt x="18923" y="4826"/>
                    <a:pt x="23495" y="2921"/>
                  </a:cubicBezTo>
                  <a:cubicBezTo>
                    <a:pt x="28067" y="1016"/>
                    <a:pt x="33020" y="0"/>
                    <a:pt x="38100" y="0"/>
                  </a:cubicBezTo>
                  <a:cubicBezTo>
                    <a:pt x="43180" y="0"/>
                    <a:pt x="48006" y="1016"/>
                    <a:pt x="52705" y="2921"/>
                  </a:cubicBezTo>
                  <a:cubicBezTo>
                    <a:pt x="57404" y="4826"/>
                    <a:pt x="61468" y="7620"/>
                    <a:pt x="65024" y="11176"/>
                  </a:cubicBezTo>
                  <a:cubicBezTo>
                    <a:pt x="68580" y="14732"/>
                    <a:pt x="71374" y="18923"/>
                    <a:pt x="73279" y="23495"/>
                  </a:cubicBezTo>
                  <a:cubicBezTo>
                    <a:pt x="75184" y="28067"/>
                    <a:pt x="76200" y="33020"/>
                    <a:pt x="76200" y="38100"/>
                  </a:cubicBezTo>
                  <a:close/>
                </a:path>
              </a:pathLst>
            </a:custGeom>
            <a:solidFill>
              <a:srgbClr val="000000"/>
            </a:solidFill>
          </p:spPr>
        </p:sp>
      </p:grpSp>
      <p:grpSp>
        <p:nvGrpSpPr>
          <p:cNvPr name="Group 32" id="32"/>
          <p:cNvGrpSpPr/>
          <p:nvPr/>
        </p:nvGrpSpPr>
        <p:grpSpPr>
          <a:xfrm rot="0">
            <a:off x="9071867" y="9113196"/>
            <a:ext cx="76200" cy="76200"/>
            <a:chOff x="0" y="0"/>
            <a:chExt cx="76200" cy="76200"/>
          </a:xfrm>
        </p:grpSpPr>
        <p:sp>
          <p:nvSpPr>
            <p:cNvPr name="Freeform 33" id="33"/>
            <p:cNvSpPr/>
            <p:nvPr/>
          </p:nvSpPr>
          <p:spPr>
            <a:xfrm flipH="false" flipV="false" rot="0">
              <a:off x="0" y="0"/>
              <a:ext cx="76200" cy="76200"/>
            </a:xfrm>
            <a:custGeom>
              <a:avLst/>
              <a:gdLst/>
              <a:ahLst/>
              <a:cxnLst/>
              <a:rect r="r" b="b" t="t" l="l"/>
              <a:pathLst>
                <a:path h="76200" w="76200">
                  <a:moveTo>
                    <a:pt x="76200" y="38100"/>
                  </a:moveTo>
                  <a:cubicBezTo>
                    <a:pt x="76200" y="43180"/>
                    <a:pt x="75184" y="48006"/>
                    <a:pt x="73279" y="52705"/>
                  </a:cubicBezTo>
                  <a:cubicBezTo>
                    <a:pt x="71374" y="57404"/>
                    <a:pt x="68580" y="61468"/>
                    <a:pt x="65024" y="65024"/>
                  </a:cubicBezTo>
                  <a:cubicBezTo>
                    <a:pt x="61468" y="68580"/>
                    <a:pt x="57277" y="71374"/>
                    <a:pt x="52705" y="73279"/>
                  </a:cubicBezTo>
                  <a:cubicBezTo>
                    <a:pt x="48133" y="75184"/>
                    <a:pt x="43180" y="76200"/>
                    <a:pt x="38100" y="76200"/>
                  </a:cubicBezTo>
                  <a:cubicBezTo>
                    <a:pt x="33020" y="76200"/>
                    <a:pt x="28194" y="75184"/>
                    <a:pt x="23495" y="73279"/>
                  </a:cubicBezTo>
                  <a:cubicBezTo>
                    <a:pt x="18796" y="71374"/>
                    <a:pt x="14732" y="68580"/>
                    <a:pt x="11176" y="65024"/>
                  </a:cubicBezTo>
                  <a:cubicBezTo>
                    <a:pt x="7620" y="61468"/>
                    <a:pt x="4826" y="57277"/>
                    <a:pt x="2921" y="52705"/>
                  </a:cubicBezTo>
                  <a:cubicBezTo>
                    <a:pt x="1016" y="48133"/>
                    <a:pt x="0" y="43180"/>
                    <a:pt x="0" y="38100"/>
                  </a:cubicBezTo>
                  <a:cubicBezTo>
                    <a:pt x="0" y="33020"/>
                    <a:pt x="1016" y="28194"/>
                    <a:pt x="2921" y="23495"/>
                  </a:cubicBezTo>
                  <a:cubicBezTo>
                    <a:pt x="4826" y="18796"/>
                    <a:pt x="7620" y="14732"/>
                    <a:pt x="11176" y="11176"/>
                  </a:cubicBezTo>
                  <a:cubicBezTo>
                    <a:pt x="14732" y="7620"/>
                    <a:pt x="18923" y="4826"/>
                    <a:pt x="23495" y="2921"/>
                  </a:cubicBezTo>
                  <a:cubicBezTo>
                    <a:pt x="28067" y="1016"/>
                    <a:pt x="33020" y="0"/>
                    <a:pt x="38100" y="0"/>
                  </a:cubicBezTo>
                  <a:cubicBezTo>
                    <a:pt x="43180" y="0"/>
                    <a:pt x="48006" y="1016"/>
                    <a:pt x="52705" y="2921"/>
                  </a:cubicBezTo>
                  <a:cubicBezTo>
                    <a:pt x="57404" y="4826"/>
                    <a:pt x="61468" y="7620"/>
                    <a:pt x="65024" y="11176"/>
                  </a:cubicBezTo>
                  <a:cubicBezTo>
                    <a:pt x="68580" y="14732"/>
                    <a:pt x="71374" y="18923"/>
                    <a:pt x="73279" y="23495"/>
                  </a:cubicBezTo>
                  <a:cubicBezTo>
                    <a:pt x="75184" y="28067"/>
                    <a:pt x="76200" y="33020"/>
                    <a:pt x="76200" y="38100"/>
                  </a:cubicBezTo>
                  <a:close/>
                </a:path>
              </a:pathLst>
            </a:custGeom>
            <a:solidFill>
              <a:srgbClr val="000000"/>
            </a:solidFill>
          </p:spPr>
        </p:sp>
      </p:grpSp>
      <p:grpSp>
        <p:nvGrpSpPr>
          <p:cNvPr name="Group 34" id="34"/>
          <p:cNvGrpSpPr/>
          <p:nvPr/>
        </p:nvGrpSpPr>
        <p:grpSpPr>
          <a:xfrm rot="0">
            <a:off x="0" y="0"/>
            <a:ext cx="18288000" cy="1901762"/>
            <a:chOff x="0" y="0"/>
            <a:chExt cx="18288000" cy="1901762"/>
          </a:xfrm>
        </p:grpSpPr>
        <p:sp>
          <p:nvSpPr>
            <p:cNvPr name="Freeform 35" id="35"/>
            <p:cNvSpPr/>
            <p:nvPr/>
          </p:nvSpPr>
          <p:spPr>
            <a:xfrm flipH="false" flipV="false" rot="0">
              <a:off x="0" y="0"/>
              <a:ext cx="18288000" cy="1901703"/>
            </a:xfrm>
            <a:custGeom>
              <a:avLst/>
              <a:gdLst/>
              <a:ahLst/>
              <a:cxnLst/>
              <a:rect r="r" b="b" t="t" l="l"/>
              <a:pathLst>
                <a:path h="1901703" w="18288000">
                  <a:moveTo>
                    <a:pt x="0" y="0"/>
                  </a:moveTo>
                  <a:lnTo>
                    <a:pt x="0" y="1901703"/>
                  </a:lnTo>
                  <a:lnTo>
                    <a:pt x="18288000" y="1901703"/>
                  </a:lnTo>
                  <a:lnTo>
                    <a:pt x="18288000" y="0"/>
                  </a:lnTo>
                  <a:close/>
                </a:path>
              </a:pathLst>
            </a:custGeom>
            <a:solidFill>
              <a:srgbClr val="B1C9D4"/>
            </a:solidFill>
          </p:spPr>
        </p:sp>
      </p:grpSp>
      <p:sp>
        <p:nvSpPr>
          <p:cNvPr name="TextBox 36" id="36"/>
          <p:cNvSpPr txBox="true"/>
          <p:nvPr/>
        </p:nvSpPr>
        <p:spPr>
          <a:xfrm rot="0">
            <a:off x="370970" y="525761"/>
            <a:ext cx="10406615" cy="1189444"/>
          </a:xfrm>
          <a:prstGeom prst="rect">
            <a:avLst/>
          </a:prstGeom>
        </p:spPr>
        <p:txBody>
          <a:bodyPr anchor="t" rtlCol="false" tIns="0" lIns="0" bIns="0" rIns="0">
            <a:spAutoFit/>
          </a:bodyPr>
          <a:lstStyle/>
          <a:p>
            <a:pPr algn="l">
              <a:lnSpc>
                <a:spcPts val="9256"/>
              </a:lnSpc>
            </a:pPr>
            <a:r>
              <a:rPr lang="en-US" b="true" sz="6612">
                <a:solidFill>
                  <a:srgbClr val="FFFFFF"/>
                </a:solidFill>
                <a:latin typeface="Helvetica World Bold"/>
                <a:ea typeface="Helvetica World Bold"/>
                <a:cs typeface="Helvetica World Bold"/>
                <a:sym typeface="Helvetica World Bold"/>
              </a:rPr>
              <a:t>UN NOUVEL IMMOBILIER</a:t>
            </a:r>
          </a:p>
        </p:txBody>
      </p:sp>
      <p:sp>
        <p:nvSpPr>
          <p:cNvPr name="TextBox 37" id="37"/>
          <p:cNvSpPr txBox="true"/>
          <p:nvPr/>
        </p:nvSpPr>
        <p:spPr>
          <a:xfrm rot="0">
            <a:off x="667636" y="6271479"/>
            <a:ext cx="5196059" cy="472354"/>
          </a:xfrm>
          <a:prstGeom prst="rect">
            <a:avLst/>
          </a:prstGeom>
        </p:spPr>
        <p:txBody>
          <a:bodyPr anchor="t" rtlCol="false" tIns="0" lIns="0" bIns="0" rIns="0">
            <a:spAutoFit/>
          </a:bodyPr>
          <a:lstStyle/>
          <a:p>
            <a:pPr algn="l">
              <a:lnSpc>
                <a:spcPts val="3639"/>
              </a:lnSpc>
            </a:pPr>
            <a:r>
              <a:rPr lang="en-US" b="true" sz="2599">
                <a:solidFill>
                  <a:srgbClr val="139CAF"/>
                </a:solidFill>
                <a:latin typeface="Helvetica World Bold"/>
                <a:ea typeface="Helvetica World Bold"/>
                <a:cs typeface="Helvetica World Bold"/>
                <a:sym typeface="Helvetica World Bold"/>
              </a:rPr>
              <a:t>Changements de comportement</a:t>
            </a:r>
          </a:p>
        </p:txBody>
      </p:sp>
      <p:sp>
        <p:nvSpPr>
          <p:cNvPr name="TextBox 38" id="38"/>
          <p:cNvSpPr txBox="true"/>
          <p:nvPr/>
        </p:nvSpPr>
        <p:spPr>
          <a:xfrm rot="0">
            <a:off x="776916" y="6773609"/>
            <a:ext cx="56931" cy="321345"/>
          </a:xfrm>
          <a:prstGeom prst="rect">
            <a:avLst/>
          </a:prstGeom>
        </p:spPr>
        <p:txBody>
          <a:bodyPr anchor="t" rtlCol="false" tIns="0" lIns="0" bIns="0" rIns="0">
            <a:spAutoFit/>
          </a:bodyPr>
          <a:lstStyle/>
          <a:p>
            <a:pPr algn="l">
              <a:lnSpc>
                <a:spcPts val="2520"/>
              </a:lnSpc>
            </a:pPr>
            <a:r>
              <a:rPr lang="en-US" sz="1800">
                <a:solidFill>
                  <a:srgbClr val="000000"/>
                </a:solidFill>
                <a:latin typeface="Helvetica World"/>
                <a:ea typeface="Helvetica World"/>
                <a:cs typeface="Helvetica World"/>
                <a:sym typeface="Helvetica World"/>
              </a:rPr>
              <a:t> </a:t>
            </a:r>
          </a:p>
        </p:txBody>
      </p:sp>
      <p:sp>
        <p:nvSpPr>
          <p:cNvPr name="TextBox 39" id="39"/>
          <p:cNvSpPr txBox="true"/>
          <p:nvPr/>
        </p:nvSpPr>
        <p:spPr>
          <a:xfrm rot="0">
            <a:off x="5681653" y="2699356"/>
            <a:ext cx="3594916" cy="850487"/>
          </a:xfrm>
          <a:prstGeom prst="rect">
            <a:avLst/>
          </a:prstGeom>
        </p:spPr>
        <p:txBody>
          <a:bodyPr anchor="t" rtlCol="false" tIns="0" lIns="0" bIns="0" rIns="0">
            <a:spAutoFit/>
          </a:bodyPr>
          <a:lstStyle/>
          <a:p>
            <a:pPr algn="l">
              <a:lnSpc>
                <a:spcPts val="3639"/>
              </a:lnSpc>
            </a:pPr>
            <a:r>
              <a:rPr lang="en-US" b="true" sz="2599">
                <a:solidFill>
                  <a:srgbClr val="139CAF"/>
                </a:solidFill>
                <a:latin typeface="Helvetica World Bold"/>
                <a:ea typeface="Helvetica World Bold"/>
                <a:cs typeface="Helvetica World Bold"/>
                <a:sym typeface="Helvetica World Bold"/>
              </a:rPr>
              <a:t>Nouveaux imaginaires</a:t>
            </a:r>
          </a:p>
          <a:p>
            <a:pPr algn="l">
              <a:lnSpc>
                <a:spcPts val="2518"/>
              </a:lnSpc>
            </a:pPr>
            <a:r>
              <a:rPr lang="en-US" sz="1799">
                <a:solidFill>
                  <a:srgbClr val="000000"/>
                </a:solidFill>
                <a:latin typeface="Helvetica World"/>
                <a:ea typeface="Helvetica World"/>
                <a:cs typeface="Helvetica World"/>
                <a:sym typeface="Helvetica World"/>
              </a:rPr>
              <a:t>Passer :</a:t>
            </a:r>
          </a:p>
        </p:txBody>
      </p:sp>
      <p:sp>
        <p:nvSpPr>
          <p:cNvPr name="TextBox 40" id="40"/>
          <p:cNvSpPr txBox="true"/>
          <p:nvPr/>
        </p:nvSpPr>
        <p:spPr>
          <a:xfrm rot="0">
            <a:off x="8890892" y="6271479"/>
            <a:ext cx="5010931" cy="472354"/>
          </a:xfrm>
          <a:prstGeom prst="rect">
            <a:avLst/>
          </a:prstGeom>
        </p:spPr>
        <p:txBody>
          <a:bodyPr anchor="t" rtlCol="false" tIns="0" lIns="0" bIns="0" rIns="0">
            <a:spAutoFit/>
          </a:bodyPr>
          <a:lstStyle/>
          <a:p>
            <a:pPr algn="l">
              <a:lnSpc>
                <a:spcPts val="3639"/>
              </a:lnSpc>
            </a:pPr>
            <a:r>
              <a:rPr lang="en-US" b="true" sz="2599">
                <a:solidFill>
                  <a:srgbClr val="139CAF"/>
                </a:solidFill>
                <a:latin typeface="Helvetica World Bold"/>
                <a:ea typeface="Helvetica World Bold"/>
                <a:cs typeface="Helvetica World Bold"/>
                <a:sym typeface="Helvetica World Bold"/>
              </a:rPr>
              <a:t>Politiques publiques à explorer</a:t>
            </a:r>
          </a:p>
        </p:txBody>
      </p:sp>
      <p:sp>
        <p:nvSpPr>
          <p:cNvPr name="TextBox 41" id="41"/>
          <p:cNvSpPr txBox="true"/>
          <p:nvPr/>
        </p:nvSpPr>
        <p:spPr>
          <a:xfrm rot="0">
            <a:off x="13232101" y="6773609"/>
            <a:ext cx="56931" cy="321345"/>
          </a:xfrm>
          <a:prstGeom prst="rect">
            <a:avLst/>
          </a:prstGeom>
        </p:spPr>
        <p:txBody>
          <a:bodyPr anchor="t" rtlCol="false" tIns="0" lIns="0" bIns="0" rIns="0">
            <a:spAutoFit/>
          </a:bodyPr>
          <a:lstStyle/>
          <a:p>
            <a:pPr algn="l">
              <a:lnSpc>
                <a:spcPts val="2520"/>
              </a:lnSpc>
            </a:pPr>
            <a:r>
              <a:rPr lang="en-US" sz="1800">
                <a:solidFill>
                  <a:srgbClr val="000000"/>
                </a:solidFill>
                <a:latin typeface="Helvetica World"/>
                <a:ea typeface="Helvetica World"/>
                <a:cs typeface="Helvetica World"/>
                <a:sym typeface="Helvetica World"/>
              </a:rPr>
              <a:t> </a:t>
            </a:r>
          </a:p>
        </p:txBody>
      </p:sp>
      <p:sp>
        <p:nvSpPr>
          <p:cNvPr name="TextBox 42" id="42"/>
          <p:cNvSpPr txBox="true"/>
          <p:nvPr/>
        </p:nvSpPr>
        <p:spPr>
          <a:xfrm rot="0">
            <a:off x="6070244" y="3581924"/>
            <a:ext cx="6028382" cy="1569006"/>
          </a:xfrm>
          <a:prstGeom prst="rect">
            <a:avLst/>
          </a:prstGeom>
        </p:spPr>
        <p:txBody>
          <a:bodyPr anchor="t" rtlCol="false" tIns="0" lIns="0" bIns="0" rIns="0">
            <a:spAutoFit/>
          </a:bodyPr>
          <a:lstStyle/>
          <a:p>
            <a:pPr algn="l">
              <a:lnSpc>
                <a:spcPts val="2475"/>
              </a:lnSpc>
            </a:pPr>
            <a:r>
              <a:rPr lang="en-US" sz="1799">
                <a:solidFill>
                  <a:srgbClr val="000000"/>
                </a:solidFill>
                <a:latin typeface="Helvetica World"/>
                <a:ea typeface="Helvetica World"/>
                <a:cs typeface="Helvetica World"/>
                <a:sym typeface="Helvetica World"/>
              </a:rPr>
              <a:t>De l’actif immobilier au bâtiment-service ;</a:t>
            </a:r>
          </a:p>
          <a:p>
            <a:pPr algn="l">
              <a:lnSpc>
                <a:spcPts val="2475"/>
              </a:lnSpc>
            </a:pPr>
            <a:r>
              <a:rPr lang="en-US" sz="1799">
                <a:solidFill>
                  <a:srgbClr val="000000"/>
                </a:solidFill>
                <a:latin typeface="Helvetica World"/>
                <a:ea typeface="Helvetica World"/>
                <a:cs typeface="Helvetica World"/>
                <a:sym typeface="Helvetica World"/>
              </a:rPr>
              <a:t>Du bâtiment performant au bâtiment capable ;</a:t>
            </a:r>
          </a:p>
          <a:p>
            <a:pPr algn="l">
              <a:lnSpc>
                <a:spcPts val="2475"/>
              </a:lnSpc>
            </a:pPr>
            <a:r>
              <a:rPr lang="en-US" sz="1799">
                <a:solidFill>
                  <a:srgbClr val="000000"/>
                </a:solidFill>
                <a:latin typeface="Helvetica World"/>
                <a:ea typeface="Helvetica World"/>
                <a:cs typeface="Helvetica World"/>
                <a:sym typeface="Helvetica World"/>
              </a:rPr>
              <a:t>Du neuf désirable à l’existant transformé et désirable ;</a:t>
            </a:r>
          </a:p>
          <a:p>
            <a:pPr algn="l">
              <a:lnSpc>
                <a:spcPts val="2475"/>
              </a:lnSpc>
            </a:pPr>
            <a:r>
              <a:rPr lang="en-US" sz="1799">
                <a:solidFill>
                  <a:srgbClr val="000000"/>
                </a:solidFill>
                <a:latin typeface="Helvetica World"/>
                <a:ea typeface="Helvetica World"/>
                <a:cs typeface="Helvetica World"/>
                <a:sym typeface="Helvetica World"/>
              </a:rPr>
              <a:t>De la propriété fermée au commun climatique ;</a:t>
            </a:r>
          </a:p>
          <a:p>
            <a:pPr algn="l">
              <a:lnSpc>
                <a:spcPts val="2475"/>
              </a:lnSpc>
            </a:pPr>
            <a:r>
              <a:rPr lang="en-US" sz="1799">
                <a:solidFill>
                  <a:srgbClr val="000000"/>
                </a:solidFill>
                <a:latin typeface="Helvetica World"/>
                <a:ea typeface="Helvetica World"/>
                <a:cs typeface="Helvetica World"/>
                <a:sym typeface="Helvetica World"/>
              </a:rPr>
              <a:t>Du confort standardisé au confort sobre, passif et adaptatif.</a:t>
            </a:r>
          </a:p>
        </p:txBody>
      </p:sp>
      <p:sp>
        <p:nvSpPr>
          <p:cNvPr name="TextBox 43" id="43"/>
          <p:cNvSpPr txBox="true"/>
          <p:nvPr/>
        </p:nvSpPr>
        <p:spPr>
          <a:xfrm rot="0">
            <a:off x="667636" y="6773609"/>
            <a:ext cx="2318280" cy="321345"/>
          </a:xfrm>
          <a:prstGeom prst="rect">
            <a:avLst/>
          </a:prstGeom>
        </p:spPr>
        <p:txBody>
          <a:bodyPr anchor="t" rtlCol="false" tIns="0" lIns="0" bIns="0" rIns="0">
            <a:spAutoFit/>
          </a:bodyPr>
          <a:lstStyle/>
          <a:p>
            <a:pPr algn="l">
              <a:lnSpc>
                <a:spcPts val="2520"/>
              </a:lnSpc>
            </a:pPr>
            <a:r>
              <a:rPr lang="en-US" sz="1800">
                <a:solidFill>
                  <a:srgbClr val="000000"/>
                </a:solidFill>
                <a:latin typeface="Helvetica World"/>
                <a:ea typeface="Helvetica World"/>
                <a:cs typeface="Helvetica World"/>
                <a:sym typeface="Helvetica World"/>
              </a:rPr>
              <a:t>Il</a:t>
            </a:r>
            <a:r>
              <a:rPr lang="en-US" sz="1800">
                <a:solidFill>
                  <a:srgbClr val="FFFFFF"/>
                </a:solidFill>
                <a:latin typeface="Helvetica World"/>
                <a:ea typeface="Helvetica World"/>
                <a:cs typeface="Helvetica World"/>
                <a:sym typeface="Helvetica World"/>
              </a:rPr>
              <a:t> </a:t>
            </a:r>
            <a:r>
              <a:rPr lang="en-US" sz="1800">
                <a:solidFill>
                  <a:srgbClr val="000000"/>
                </a:solidFill>
                <a:latin typeface="Helvetica World"/>
                <a:ea typeface="Helvetica World"/>
                <a:cs typeface="Helvetica World"/>
                <a:sym typeface="Helvetica World"/>
              </a:rPr>
              <a:t>s’agit</a:t>
            </a:r>
            <a:r>
              <a:rPr lang="en-US" sz="1800">
                <a:solidFill>
                  <a:srgbClr val="FFFFFF"/>
                </a:solidFill>
                <a:latin typeface="Helvetica World"/>
                <a:ea typeface="Helvetica World"/>
                <a:cs typeface="Helvetica World"/>
                <a:sym typeface="Helvetica World"/>
              </a:rPr>
              <a:t> </a:t>
            </a:r>
            <a:r>
              <a:rPr lang="en-US" sz="1800">
                <a:solidFill>
                  <a:srgbClr val="000000"/>
                </a:solidFill>
                <a:latin typeface="Helvetica World"/>
                <a:ea typeface="Helvetica World"/>
                <a:cs typeface="Helvetica World"/>
                <a:sym typeface="Helvetica World"/>
              </a:rPr>
              <a:t>d’apprendre</a:t>
            </a:r>
            <a:r>
              <a:rPr lang="en-US" sz="1800">
                <a:solidFill>
                  <a:srgbClr val="FFFFFF"/>
                </a:solidFill>
                <a:latin typeface="Helvetica World"/>
                <a:ea typeface="Helvetica World"/>
                <a:cs typeface="Helvetica World"/>
                <a:sym typeface="Helvetica World"/>
              </a:rPr>
              <a:t> </a:t>
            </a:r>
            <a:r>
              <a:rPr lang="en-US" sz="1800">
                <a:solidFill>
                  <a:srgbClr val="000000"/>
                </a:solidFill>
                <a:latin typeface="Helvetica World"/>
                <a:ea typeface="Helvetica World"/>
                <a:cs typeface="Helvetica World"/>
                <a:sym typeface="Helvetica World"/>
              </a:rPr>
              <a:t>à</a:t>
            </a:r>
            <a:r>
              <a:rPr lang="en-US" sz="1800">
                <a:solidFill>
                  <a:srgbClr val="FFFFFF"/>
                </a:solidFill>
                <a:latin typeface="Helvetica World"/>
                <a:ea typeface="Helvetica World"/>
                <a:cs typeface="Helvetica World"/>
                <a:sym typeface="Helvetica World"/>
              </a:rPr>
              <a:t> </a:t>
            </a:r>
            <a:r>
              <a:rPr lang="en-US" sz="1800">
                <a:solidFill>
                  <a:srgbClr val="000000"/>
                </a:solidFill>
                <a:latin typeface="Helvetica World"/>
                <a:ea typeface="Helvetica World"/>
                <a:cs typeface="Helvetica World"/>
                <a:sym typeface="Helvetica World"/>
              </a:rPr>
              <a:t>:</a:t>
            </a:r>
          </a:p>
        </p:txBody>
      </p:sp>
      <p:sp>
        <p:nvSpPr>
          <p:cNvPr name="TextBox 44" id="44"/>
          <p:cNvSpPr txBox="true"/>
          <p:nvPr/>
        </p:nvSpPr>
        <p:spPr>
          <a:xfrm rot="0">
            <a:off x="1056227" y="7097458"/>
            <a:ext cx="6423498" cy="1569120"/>
          </a:xfrm>
          <a:prstGeom prst="rect">
            <a:avLst/>
          </a:prstGeom>
        </p:spPr>
        <p:txBody>
          <a:bodyPr anchor="t" rtlCol="false" tIns="0" lIns="0" bIns="0" rIns="0">
            <a:spAutoFit/>
          </a:bodyPr>
          <a:lstStyle/>
          <a:p>
            <a:pPr algn="just">
              <a:lnSpc>
                <a:spcPts val="2475"/>
              </a:lnSpc>
            </a:pPr>
            <a:r>
              <a:rPr lang="en-US" sz="1800">
                <a:solidFill>
                  <a:srgbClr val="000000"/>
                </a:solidFill>
                <a:latin typeface="Helvetica World"/>
                <a:ea typeface="Helvetica World"/>
                <a:cs typeface="Helvetica World"/>
                <a:sym typeface="Helvetica World"/>
              </a:rPr>
              <a:t>Partager les espaces ;</a:t>
            </a:r>
          </a:p>
          <a:p>
            <a:pPr algn="just">
              <a:lnSpc>
                <a:spcPts val="2475"/>
              </a:lnSpc>
            </a:pPr>
            <a:r>
              <a:rPr lang="en-US" sz="1800">
                <a:solidFill>
                  <a:srgbClr val="000000"/>
                </a:solidFill>
                <a:latin typeface="Helvetica World"/>
                <a:ea typeface="Helvetica World"/>
                <a:cs typeface="Helvetica World"/>
                <a:sym typeface="Helvetica World"/>
              </a:rPr>
              <a:t>Accepter des usages plus flexibles ;</a:t>
            </a:r>
          </a:p>
          <a:p>
            <a:pPr algn="just">
              <a:lnSpc>
                <a:spcPts val="2475"/>
              </a:lnSpc>
            </a:pPr>
            <a:r>
              <a:rPr lang="en-US" sz="1800">
                <a:solidFill>
                  <a:srgbClr val="000000"/>
                </a:solidFill>
                <a:latin typeface="Helvetica World"/>
                <a:ea typeface="Helvetica World"/>
                <a:cs typeface="Helvetica World"/>
                <a:sym typeface="Helvetica World"/>
              </a:rPr>
              <a:t>Décaler certains horaires ;</a:t>
            </a:r>
          </a:p>
          <a:p>
            <a:pPr algn="just">
              <a:lnSpc>
                <a:spcPts val="2475"/>
              </a:lnSpc>
            </a:pPr>
            <a:r>
              <a:rPr lang="en-US" sz="1800">
                <a:solidFill>
                  <a:srgbClr val="000000"/>
                </a:solidFill>
                <a:latin typeface="Helvetica World"/>
                <a:ea typeface="Helvetica World"/>
                <a:cs typeface="Helvetica World"/>
                <a:sym typeface="Helvetica World"/>
              </a:rPr>
              <a:t>Piloter l’occupation réelle ;</a:t>
            </a:r>
          </a:p>
          <a:p>
            <a:pPr algn="just">
              <a:lnSpc>
                <a:spcPts val="2475"/>
              </a:lnSpc>
            </a:pPr>
            <a:r>
              <a:rPr lang="en-US" sz="1800">
                <a:solidFill>
                  <a:srgbClr val="000000"/>
                </a:solidFill>
                <a:latin typeface="Helvetica World"/>
                <a:ea typeface="Helvetica World"/>
                <a:cs typeface="Helvetica World"/>
                <a:sym typeface="Helvetica World"/>
              </a:rPr>
              <a:t>Valoriser les surfaces évitées autant que les surfaces produites</a:t>
            </a:r>
          </a:p>
        </p:txBody>
      </p:sp>
      <p:sp>
        <p:nvSpPr>
          <p:cNvPr name="TextBox 45" id="45"/>
          <p:cNvSpPr txBox="true"/>
          <p:nvPr/>
        </p:nvSpPr>
        <p:spPr>
          <a:xfrm rot="0">
            <a:off x="9279484" y="6783134"/>
            <a:ext cx="7789402" cy="2512095"/>
          </a:xfrm>
          <a:prstGeom prst="rect">
            <a:avLst/>
          </a:prstGeom>
        </p:spPr>
        <p:txBody>
          <a:bodyPr anchor="t" rtlCol="false" tIns="0" lIns="0" bIns="0" rIns="0">
            <a:spAutoFit/>
          </a:bodyPr>
          <a:lstStyle/>
          <a:p>
            <a:pPr algn="l">
              <a:lnSpc>
                <a:spcPts val="2475"/>
              </a:lnSpc>
            </a:pPr>
            <a:r>
              <a:rPr lang="en-US" sz="1800">
                <a:solidFill>
                  <a:srgbClr val="000000"/>
                </a:solidFill>
                <a:latin typeface="Helvetica World"/>
                <a:ea typeface="Helvetica World"/>
                <a:cs typeface="Helvetica World"/>
                <a:sym typeface="Helvetica World"/>
              </a:rPr>
              <a:t>Conditionner l’ouverture de foncier neufàundiagnostic d’intensification de l’existant ;</a:t>
            </a:r>
          </a:p>
          <a:p>
            <a:pPr algn="l">
              <a:lnSpc>
                <a:spcPts val="2475"/>
              </a:lnSpc>
            </a:pPr>
            <a:r>
              <a:rPr lang="en-US" sz="1800">
                <a:solidFill>
                  <a:srgbClr val="000000"/>
                </a:solidFill>
                <a:latin typeface="Helvetica World"/>
                <a:ea typeface="Helvetica World"/>
                <a:cs typeface="Helvetica World"/>
                <a:sym typeface="Helvetica World"/>
              </a:rPr>
              <a:t>Intégrer les usages dans les plans d’adaptation ;</a:t>
            </a:r>
          </a:p>
          <a:p>
            <a:pPr algn="l">
              <a:lnSpc>
                <a:spcPts val="2475"/>
              </a:lnSpc>
            </a:pPr>
            <a:r>
              <a:rPr lang="en-US" sz="1800">
                <a:solidFill>
                  <a:srgbClr val="000000"/>
                </a:solidFill>
                <a:latin typeface="Helvetica World"/>
                <a:ea typeface="Helvetica World"/>
                <a:cs typeface="Helvetica World"/>
                <a:sym typeface="Helvetica World"/>
              </a:rPr>
              <a:t>Faciliter les usages hybrides dans les PLU, les normes ERP et les cadres assurantiels ;</a:t>
            </a:r>
          </a:p>
          <a:p>
            <a:pPr algn="l">
              <a:lnSpc>
                <a:spcPts val="2475"/>
              </a:lnSpc>
            </a:pPr>
            <a:r>
              <a:rPr lang="en-US" sz="1800">
                <a:solidFill>
                  <a:srgbClr val="000000"/>
                </a:solidFill>
                <a:latin typeface="Helvetica World"/>
                <a:ea typeface="Helvetica World"/>
                <a:cs typeface="Helvetica World"/>
                <a:sym typeface="Helvetica World"/>
              </a:rPr>
              <a:t>Financer davantage la transformation, la réversibilité et l’adaptation passive ; Créer des indicateurs d’intensité adaptée pour les bâtiments tertiaires ;</a:t>
            </a:r>
          </a:p>
          <a:p>
            <a:pPr algn="l">
              <a:lnSpc>
                <a:spcPts val="2475"/>
              </a:lnSpc>
            </a:pPr>
            <a:r>
              <a:rPr lang="en-US" sz="1800">
                <a:solidFill>
                  <a:srgbClr val="000000"/>
                </a:solidFill>
                <a:latin typeface="Helvetica World"/>
                <a:ea typeface="Helvetica World"/>
                <a:cs typeface="Helvetica World"/>
                <a:sym typeface="Helvetica World"/>
              </a:rPr>
              <a:t>Faire des bâtiments publics des démonstrateurs de sobriété et de résilience.</a:t>
            </a:r>
          </a:p>
        </p:txBody>
      </p:sp>
      <p:sp>
        <p:nvSpPr>
          <p:cNvPr name="TextBox 46" id="46"/>
          <p:cNvSpPr txBox="true"/>
          <p:nvPr/>
        </p:nvSpPr>
        <p:spPr>
          <a:xfrm rot="0">
            <a:off x="17259300" y="8583092"/>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35</a:t>
            </a:r>
          </a:p>
        </p:txBody>
      </p:sp>
    </p:spTree>
  </p:cSld>
  <p:clrMapOvr>
    <a:masterClrMapping/>
  </p:clrMapOvr>
  <p:transition spd="fast">
    <p:fade/>
  </p:transition>
</p:sld>
</file>

<file path=ppt/slides/slide3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3552" cy="10287000"/>
            <a:chOff x="0" y="0"/>
            <a:chExt cx="24378069" cy="13716000"/>
          </a:xfrm>
        </p:grpSpPr>
        <p:sp>
          <p:nvSpPr>
            <p:cNvPr name="Freeform 3" id="3"/>
            <p:cNvSpPr/>
            <p:nvPr/>
          </p:nvSpPr>
          <p:spPr>
            <a:xfrm flipH="false" flipV="false" rot="0">
              <a:off x="0" y="0"/>
              <a:ext cx="24378031" cy="13716000"/>
            </a:xfrm>
            <a:custGeom>
              <a:avLst/>
              <a:gdLst/>
              <a:ahLst/>
              <a:cxnLst/>
              <a:rect r="r" b="b" t="t" l="l"/>
              <a:pathLst>
                <a:path h="13716000" w="24378031">
                  <a:moveTo>
                    <a:pt x="0" y="0"/>
                  </a:moveTo>
                  <a:lnTo>
                    <a:pt x="24378031" y="0"/>
                  </a:lnTo>
                  <a:lnTo>
                    <a:pt x="24378031" y="13716000"/>
                  </a:lnTo>
                  <a:lnTo>
                    <a:pt x="0" y="13716000"/>
                  </a:lnTo>
                  <a:lnTo>
                    <a:pt x="0" y="0"/>
                  </a:lnTo>
                  <a:close/>
                </a:path>
              </a:pathLst>
            </a:custGeom>
            <a:blipFill>
              <a:blip r:embed="rId2"/>
              <a:stretch>
                <a:fillRect l="-8" t="0" r="-2" b="0"/>
              </a:stretch>
            </a:blipFill>
          </p:spPr>
        </p:sp>
      </p:grpSp>
      <p:grpSp>
        <p:nvGrpSpPr>
          <p:cNvPr name="Group 4" id="4"/>
          <p:cNvGrpSpPr/>
          <p:nvPr/>
        </p:nvGrpSpPr>
        <p:grpSpPr>
          <a:xfrm rot="0">
            <a:off x="5306992" y="1104024"/>
            <a:ext cx="8229600" cy="8229600"/>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FFFF"/>
            </a:solidFill>
          </p:spPr>
        </p:sp>
        <p:sp>
          <p:nvSpPr>
            <p:cNvPr name="TextBox 6" id="6"/>
            <p:cNvSpPr txBox="true"/>
            <p:nvPr/>
          </p:nvSpPr>
          <p:spPr>
            <a:xfrm>
              <a:off x="76200" y="38100"/>
              <a:ext cx="660400" cy="698500"/>
            </a:xfrm>
            <a:prstGeom prst="rect">
              <a:avLst/>
            </a:prstGeom>
          </p:spPr>
          <p:txBody>
            <a:bodyPr anchor="ctr" rtlCol="false" tIns="50800" lIns="50800" bIns="50800" rIns="50800"/>
            <a:lstStyle/>
            <a:p>
              <a:pPr algn="ctr">
                <a:lnSpc>
                  <a:spcPts val="3051"/>
                </a:lnSpc>
              </a:pPr>
            </a:p>
          </p:txBody>
        </p:sp>
      </p:grpSp>
      <p:grpSp>
        <p:nvGrpSpPr>
          <p:cNvPr name="Group 7" id="7"/>
          <p:cNvGrpSpPr/>
          <p:nvPr/>
        </p:nvGrpSpPr>
        <p:grpSpPr>
          <a:xfrm rot="0">
            <a:off x="7385735" y="1976986"/>
            <a:ext cx="4064898" cy="1814265"/>
            <a:chOff x="0" y="0"/>
            <a:chExt cx="4495800" cy="2006587"/>
          </a:xfrm>
        </p:grpSpPr>
        <p:sp>
          <p:nvSpPr>
            <p:cNvPr name="Freeform 8" id="8"/>
            <p:cNvSpPr/>
            <p:nvPr/>
          </p:nvSpPr>
          <p:spPr>
            <a:xfrm flipH="false" flipV="false" rot="0">
              <a:off x="0" y="0"/>
              <a:ext cx="4495800" cy="2006600"/>
            </a:xfrm>
            <a:custGeom>
              <a:avLst/>
              <a:gdLst/>
              <a:ahLst/>
              <a:cxnLst/>
              <a:rect r="r" b="b" t="t" l="l"/>
              <a:pathLst>
                <a:path h="2006600" w="4495800">
                  <a:moveTo>
                    <a:pt x="0" y="0"/>
                  </a:moveTo>
                  <a:lnTo>
                    <a:pt x="4495800" y="0"/>
                  </a:lnTo>
                  <a:lnTo>
                    <a:pt x="4495800" y="2006600"/>
                  </a:lnTo>
                  <a:lnTo>
                    <a:pt x="0" y="2006600"/>
                  </a:lnTo>
                  <a:lnTo>
                    <a:pt x="0" y="0"/>
                  </a:lnTo>
                  <a:close/>
                </a:path>
              </a:pathLst>
            </a:custGeom>
            <a:blipFill>
              <a:blip r:embed="rId3"/>
              <a:stretch>
                <a:fillRect l="0" t="0" r="0" b="0"/>
              </a:stretch>
            </a:blipFill>
          </p:spPr>
        </p:sp>
      </p:grpSp>
      <p:sp>
        <p:nvSpPr>
          <p:cNvPr name="TextBox 9" id="9"/>
          <p:cNvSpPr txBox="true"/>
          <p:nvPr/>
        </p:nvSpPr>
        <p:spPr>
          <a:xfrm rot="0">
            <a:off x="6195236" y="3981751"/>
            <a:ext cx="6445895" cy="595987"/>
          </a:xfrm>
          <a:prstGeom prst="rect">
            <a:avLst/>
          </a:prstGeom>
        </p:spPr>
        <p:txBody>
          <a:bodyPr anchor="t" rtlCol="false" tIns="0" lIns="0" bIns="0" rIns="0">
            <a:spAutoFit/>
          </a:bodyPr>
          <a:lstStyle/>
          <a:p>
            <a:pPr algn="l">
              <a:lnSpc>
                <a:spcPts val="4425"/>
              </a:lnSpc>
            </a:pPr>
            <a:r>
              <a:rPr lang="en-US" b="true" sz="3160">
                <a:solidFill>
                  <a:srgbClr val="09A9BE"/>
                </a:solidFill>
                <a:latin typeface="Helvetica World Bold"/>
                <a:ea typeface="Helvetica World Bold"/>
                <a:cs typeface="Helvetica World Bold"/>
                <a:sym typeface="Helvetica World Bold"/>
              </a:rPr>
              <a:t>MERCI POUR VOTRE ATTENTION</a:t>
            </a:r>
          </a:p>
        </p:txBody>
      </p:sp>
      <p:sp>
        <p:nvSpPr>
          <p:cNvPr name="TextBox 10" id="10"/>
          <p:cNvSpPr txBox="true"/>
          <p:nvPr/>
        </p:nvSpPr>
        <p:spPr>
          <a:xfrm rot="0">
            <a:off x="6760219" y="4777763"/>
            <a:ext cx="5315930" cy="1947086"/>
          </a:xfrm>
          <a:prstGeom prst="rect">
            <a:avLst/>
          </a:prstGeom>
        </p:spPr>
        <p:txBody>
          <a:bodyPr anchor="t" rtlCol="false" tIns="0" lIns="0" bIns="0" rIns="0">
            <a:spAutoFit/>
          </a:bodyPr>
          <a:lstStyle/>
          <a:p>
            <a:pPr algn="ctr">
              <a:lnSpc>
                <a:spcPts val="2921"/>
              </a:lnSpc>
            </a:pPr>
            <a:r>
              <a:rPr lang="en-US" b="true" sz="1960">
                <a:solidFill>
                  <a:srgbClr val="004B4E"/>
                </a:solidFill>
                <a:latin typeface="Helvetica World Bold"/>
                <a:ea typeface="Helvetica World Bold"/>
                <a:cs typeface="Helvetica World Bold"/>
                <a:sym typeface="Helvetica World Bold"/>
              </a:rPr>
              <a:t>www.o-immobilierdurable.fr </a:t>
            </a:r>
          </a:p>
          <a:p>
            <a:pPr algn="ctr">
              <a:lnSpc>
                <a:spcPts val="2921"/>
              </a:lnSpc>
            </a:pPr>
            <a:r>
              <a:rPr lang="en-US" b="true" sz="1960">
                <a:solidFill>
                  <a:srgbClr val="004B4E"/>
                </a:solidFill>
                <a:latin typeface="Helvetica World Bold"/>
                <a:ea typeface="Helvetica World Bold"/>
                <a:cs typeface="Helvetica World Bold"/>
                <a:sym typeface="Helvetica World Bold"/>
              </a:rPr>
              <a:t>www.taloen.fr </a:t>
            </a:r>
          </a:p>
          <a:p>
            <a:pPr algn="ctr">
              <a:lnSpc>
                <a:spcPts val="2921"/>
              </a:lnSpc>
            </a:pPr>
            <a:r>
              <a:rPr lang="en-US" b="true" sz="1960">
                <a:solidFill>
                  <a:srgbClr val="004B4E"/>
                </a:solidFill>
                <a:latin typeface="Helvetica World Bold"/>
                <a:ea typeface="Helvetica World Bold"/>
                <a:cs typeface="Helvetica World Bold"/>
                <a:sym typeface="Helvetica World Bold"/>
              </a:rPr>
              <a:t>www.biodiversity-implusion-group.fr www.oid-label-id.com </a:t>
            </a:r>
          </a:p>
          <a:p>
            <a:pPr algn="ctr">
              <a:lnSpc>
                <a:spcPts val="2921"/>
              </a:lnSpc>
            </a:pPr>
            <a:r>
              <a:rPr lang="en-US" b="true" sz="1960">
                <a:solidFill>
                  <a:srgbClr val="004B4E"/>
                </a:solidFill>
                <a:latin typeface="Helvetica World Bold"/>
                <a:ea typeface="Helvetica World Bold"/>
                <a:cs typeface="Helvetica World Bold"/>
                <a:sym typeface="Helvetica World Bold"/>
              </a:rPr>
              <a:t>www.r4re.resilience-for-real-estate.com</a:t>
            </a:r>
          </a:p>
        </p:txBody>
      </p:sp>
      <p:sp>
        <p:nvSpPr>
          <p:cNvPr name="TextBox 11" id="11"/>
          <p:cNvSpPr txBox="true"/>
          <p:nvPr/>
        </p:nvSpPr>
        <p:spPr>
          <a:xfrm rot="0">
            <a:off x="6944109" y="6829425"/>
            <a:ext cx="4948149" cy="775511"/>
          </a:xfrm>
          <a:prstGeom prst="rect">
            <a:avLst/>
          </a:prstGeom>
        </p:spPr>
        <p:txBody>
          <a:bodyPr anchor="t" rtlCol="false" tIns="0" lIns="0" bIns="0" rIns="0">
            <a:spAutoFit/>
          </a:bodyPr>
          <a:lstStyle/>
          <a:p>
            <a:pPr algn="ctr">
              <a:lnSpc>
                <a:spcPts val="2921"/>
              </a:lnSpc>
            </a:pPr>
            <a:r>
              <a:rPr lang="en-US" b="true" sz="1960">
                <a:solidFill>
                  <a:srgbClr val="09A9BE"/>
                </a:solidFill>
                <a:latin typeface="Helvetica World Bold"/>
                <a:ea typeface="Helvetica World Bold"/>
                <a:cs typeface="Helvetica World Bold"/>
                <a:sym typeface="Helvetica World Bold"/>
              </a:rPr>
              <a:t>contact@o-immobilierdurable.fr victor.pianet@o-immobilierdurable.fr</a:t>
            </a:r>
          </a:p>
        </p:txBody>
      </p:sp>
      <p:sp>
        <p:nvSpPr>
          <p:cNvPr name="TextBox 12" id="12"/>
          <p:cNvSpPr txBox="true"/>
          <p:nvPr/>
        </p:nvSpPr>
        <p:spPr>
          <a:xfrm rot="0">
            <a:off x="17259300" y="8583092"/>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36</a:t>
            </a:r>
          </a:p>
        </p:txBody>
      </p:sp>
    </p:spTree>
  </p:cSld>
  <p:clrMapOvr>
    <a:masterClrMapping/>
  </p:clrMapOvr>
  <p:transition spd="fast">
    <p:fade/>
  </p:transition>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37544" y="254470"/>
            <a:ext cx="1062857" cy="1057285"/>
          </a:xfrm>
          <a:custGeom>
            <a:avLst/>
            <a:gdLst/>
            <a:ahLst/>
            <a:cxnLst/>
            <a:rect r="r" b="b" t="t" l="l"/>
            <a:pathLst>
              <a:path h="1057285" w="1062857">
                <a:moveTo>
                  <a:pt x="0" y="0"/>
                </a:moveTo>
                <a:lnTo>
                  <a:pt x="1062857" y="0"/>
                </a:lnTo>
                <a:lnTo>
                  <a:pt x="1062857" y="1057284"/>
                </a:lnTo>
                <a:lnTo>
                  <a:pt x="0" y="105728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7206167" y="1699593"/>
            <a:ext cx="7399211" cy="8539858"/>
          </a:xfrm>
          <a:custGeom>
            <a:avLst/>
            <a:gdLst/>
            <a:ahLst/>
            <a:cxnLst/>
            <a:rect r="r" b="b" t="t" l="l"/>
            <a:pathLst>
              <a:path h="8539858" w="7399211">
                <a:moveTo>
                  <a:pt x="0" y="0"/>
                </a:moveTo>
                <a:lnTo>
                  <a:pt x="7399211" y="0"/>
                </a:lnTo>
                <a:lnTo>
                  <a:pt x="7399211" y="8539858"/>
                </a:lnTo>
                <a:lnTo>
                  <a:pt x="0" y="85398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6558934" y="1925755"/>
            <a:ext cx="6096000" cy="5981700"/>
            <a:chOff x="0" y="0"/>
            <a:chExt cx="8128000" cy="7975600"/>
          </a:xfrm>
        </p:grpSpPr>
        <p:sp>
          <p:nvSpPr>
            <p:cNvPr name="Freeform 5" id="5"/>
            <p:cNvSpPr/>
            <p:nvPr/>
          </p:nvSpPr>
          <p:spPr>
            <a:xfrm flipH="false" flipV="false" rot="0">
              <a:off x="0" y="0"/>
              <a:ext cx="8128000" cy="7975600"/>
            </a:xfrm>
            <a:custGeom>
              <a:avLst/>
              <a:gdLst/>
              <a:ahLst/>
              <a:cxnLst/>
              <a:rect r="r" b="b" t="t" l="l"/>
              <a:pathLst>
                <a:path h="7975600" w="8128000">
                  <a:moveTo>
                    <a:pt x="0" y="0"/>
                  </a:moveTo>
                  <a:lnTo>
                    <a:pt x="8128000" y="0"/>
                  </a:lnTo>
                  <a:lnTo>
                    <a:pt x="8128000" y="7975600"/>
                  </a:lnTo>
                  <a:lnTo>
                    <a:pt x="0" y="7975600"/>
                  </a:lnTo>
                  <a:lnTo>
                    <a:pt x="0" y="0"/>
                  </a:lnTo>
                  <a:close/>
                </a:path>
              </a:pathLst>
            </a:custGeom>
            <a:blipFill>
              <a:blip r:embed="rId6"/>
              <a:stretch>
                <a:fillRect l="0" t="0" r="0" b="0"/>
              </a:stretch>
            </a:blipFill>
          </p:spPr>
        </p:sp>
      </p:grpSp>
      <p:grpSp>
        <p:nvGrpSpPr>
          <p:cNvPr name="Group 6" id="6"/>
          <p:cNvGrpSpPr/>
          <p:nvPr/>
        </p:nvGrpSpPr>
        <p:grpSpPr>
          <a:xfrm rot="0">
            <a:off x="1423787" y="830275"/>
            <a:ext cx="2759612" cy="423034"/>
            <a:chOff x="0" y="0"/>
            <a:chExt cx="2759608" cy="423024"/>
          </a:xfrm>
        </p:grpSpPr>
        <p:sp>
          <p:nvSpPr>
            <p:cNvPr name="Freeform 7" id="7"/>
            <p:cNvSpPr/>
            <p:nvPr/>
          </p:nvSpPr>
          <p:spPr>
            <a:xfrm flipH="false" flipV="false" rot="0">
              <a:off x="0" y="0"/>
              <a:ext cx="2759581" cy="423031"/>
            </a:xfrm>
            <a:custGeom>
              <a:avLst/>
              <a:gdLst/>
              <a:ahLst/>
              <a:cxnLst/>
              <a:rect r="r" b="b" t="t" l="l"/>
              <a:pathLst>
                <a:path h="423031" w="2759581">
                  <a:moveTo>
                    <a:pt x="0" y="0"/>
                  </a:moveTo>
                  <a:lnTo>
                    <a:pt x="0" y="423031"/>
                  </a:lnTo>
                  <a:lnTo>
                    <a:pt x="2759581" y="423031"/>
                  </a:lnTo>
                  <a:lnTo>
                    <a:pt x="2759581" y="0"/>
                  </a:lnTo>
                  <a:close/>
                </a:path>
              </a:pathLst>
            </a:custGeom>
            <a:solidFill>
              <a:srgbClr val="004B4D"/>
            </a:solidFill>
          </p:spPr>
        </p:sp>
      </p:grpSp>
      <p:grpSp>
        <p:nvGrpSpPr>
          <p:cNvPr name="Group 8" id="8"/>
          <p:cNvGrpSpPr/>
          <p:nvPr/>
        </p:nvGrpSpPr>
        <p:grpSpPr>
          <a:xfrm rot="0">
            <a:off x="2175539" y="4728724"/>
            <a:ext cx="2057400" cy="4762500"/>
            <a:chOff x="0" y="0"/>
            <a:chExt cx="2743200" cy="6350000"/>
          </a:xfrm>
        </p:grpSpPr>
        <p:sp>
          <p:nvSpPr>
            <p:cNvPr name="Freeform 9" id="9"/>
            <p:cNvSpPr/>
            <p:nvPr/>
          </p:nvSpPr>
          <p:spPr>
            <a:xfrm flipH="false" flipV="false" rot="0">
              <a:off x="0" y="0"/>
              <a:ext cx="2743200" cy="6350000"/>
            </a:xfrm>
            <a:custGeom>
              <a:avLst/>
              <a:gdLst/>
              <a:ahLst/>
              <a:cxnLst/>
              <a:rect r="r" b="b" t="t" l="l"/>
              <a:pathLst>
                <a:path h="6350000" w="2743200">
                  <a:moveTo>
                    <a:pt x="0" y="0"/>
                  </a:moveTo>
                  <a:lnTo>
                    <a:pt x="2743200" y="0"/>
                  </a:lnTo>
                  <a:lnTo>
                    <a:pt x="2743200" y="6350000"/>
                  </a:lnTo>
                  <a:lnTo>
                    <a:pt x="0" y="6350000"/>
                  </a:lnTo>
                  <a:lnTo>
                    <a:pt x="0" y="0"/>
                  </a:lnTo>
                  <a:close/>
                </a:path>
              </a:pathLst>
            </a:custGeom>
            <a:blipFill>
              <a:blip r:embed="rId7"/>
              <a:stretch>
                <a:fillRect l="0" t="0" r="0" b="0"/>
              </a:stretch>
            </a:blipFill>
          </p:spPr>
        </p:sp>
      </p:grpSp>
      <p:grpSp>
        <p:nvGrpSpPr>
          <p:cNvPr name="Group 10" id="10"/>
          <p:cNvGrpSpPr/>
          <p:nvPr/>
        </p:nvGrpSpPr>
        <p:grpSpPr>
          <a:xfrm rot="0">
            <a:off x="14666462" y="84344"/>
            <a:ext cx="2828925" cy="4248150"/>
            <a:chOff x="0" y="0"/>
            <a:chExt cx="3771900" cy="5664200"/>
          </a:xfrm>
        </p:grpSpPr>
        <p:sp>
          <p:nvSpPr>
            <p:cNvPr name="Freeform 11" id="11"/>
            <p:cNvSpPr/>
            <p:nvPr/>
          </p:nvSpPr>
          <p:spPr>
            <a:xfrm flipH="false" flipV="false" rot="0">
              <a:off x="0" y="0"/>
              <a:ext cx="3771900" cy="5664200"/>
            </a:xfrm>
            <a:custGeom>
              <a:avLst/>
              <a:gdLst/>
              <a:ahLst/>
              <a:cxnLst/>
              <a:rect r="r" b="b" t="t" l="l"/>
              <a:pathLst>
                <a:path h="5664200" w="3771900">
                  <a:moveTo>
                    <a:pt x="0" y="0"/>
                  </a:moveTo>
                  <a:lnTo>
                    <a:pt x="3771900" y="0"/>
                  </a:lnTo>
                  <a:lnTo>
                    <a:pt x="3771900" y="5664200"/>
                  </a:lnTo>
                  <a:lnTo>
                    <a:pt x="0" y="5664200"/>
                  </a:lnTo>
                  <a:lnTo>
                    <a:pt x="0" y="0"/>
                  </a:lnTo>
                  <a:close/>
                </a:path>
              </a:pathLst>
            </a:custGeom>
            <a:blipFill>
              <a:blip r:embed="rId8"/>
              <a:stretch>
                <a:fillRect l="0" t="0" r="0" b="0"/>
              </a:stretch>
            </a:blipFill>
          </p:spPr>
        </p:sp>
      </p:grpSp>
      <p:sp>
        <p:nvSpPr>
          <p:cNvPr name="Freeform 12" id="12"/>
          <p:cNvSpPr/>
          <p:nvPr/>
        </p:nvSpPr>
        <p:spPr>
          <a:xfrm flipH="false" flipV="false" rot="0">
            <a:off x="6425594" y="5467121"/>
            <a:ext cx="167659" cy="167659"/>
          </a:xfrm>
          <a:custGeom>
            <a:avLst/>
            <a:gdLst/>
            <a:ahLst/>
            <a:cxnLst/>
            <a:rect r="r" b="b" t="t" l="l"/>
            <a:pathLst>
              <a:path h="167659" w="167659">
                <a:moveTo>
                  <a:pt x="0" y="0"/>
                </a:moveTo>
                <a:lnTo>
                  <a:pt x="167659" y="0"/>
                </a:lnTo>
                <a:lnTo>
                  <a:pt x="167659" y="167659"/>
                </a:lnTo>
                <a:lnTo>
                  <a:pt x="0" y="16765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3" id="13"/>
          <p:cNvSpPr/>
          <p:nvPr/>
        </p:nvSpPr>
        <p:spPr>
          <a:xfrm flipH="false" flipV="false" rot="0">
            <a:off x="6593243" y="4350039"/>
            <a:ext cx="167659" cy="167659"/>
          </a:xfrm>
          <a:custGeom>
            <a:avLst/>
            <a:gdLst/>
            <a:ahLst/>
            <a:cxnLst/>
            <a:rect r="r" b="b" t="t" l="l"/>
            <a:pathLst>
              <a:path h="167659" w="167659">
                <a:moveTo>
                  <a:pt x="0" y="0"/>
                </a:moveTo>
                <a:lnTo>
                  <a:pt x="167659" y="0"/>
                </a:lnTo>
                <a:lnTo>
                  <a:pt x="167659" y="167659"/>
                </a:lnTo>
                <a:lnTo>
                  <a:pt x="0" y="167659"/>
                </a:lnTo>
                <a:lnTo>
                  <a:pt x="0" y="0"/>
                </a:lnTo>
                <a:close/>
              </a:path>
            </a:pathLst>
          </a:custGeom>
          <a:blipFill>
            <a:blip r:embed="rId9">
              <a:extLst>
                <a:ext uri="{96DAC541-7B7A-43D3-8B79-37D633B846F1}">
                  <asvg:svgBlip xmlns:asvg="http://schemas.microsoft.com/office/drawing/2016/SVG/main" r:embed="rId11"/>
                </a:ext>
              </a:extLst>
            </a:blip>
            <a:stretch>
              <a:fillRect l="0" t="0" r="0" b="0"/>
            </a:stretch>
          </a:blipFill>
        </p:spPr>
      </p:sp>
      <p:sp>
        <p:nvSpPr>
          <p:cNvPr name="Freeform 14" id="14"/>
          <p:cNvSpPr/>
          <p:nvPr/>
        </p:nvSpPr>
        <p:spPr>
          <a:xfrm flipH="false" flipV="false" rot="0">
            <a:off x="6861248" y="6539522"/>
            <a:ext cx="167659" cy="167659"/>
          </a:xfrm>
          <a:custGeom>
            <a:avLst/>
            <a:gdLst/>
            <a:ahLst/>
            <a:cxnLst/>
            <a:rect r="r" b="b" t="t" l="l"/>
            <a:pathLst>
              <a:path h="167659" w="167659">
                <a:moveTo>
                  <a:pt x="0" y="0"/>
                </a:moveTo>
                <a:lnTo>
                  <a:pt x="167659" y="0"/>
                </a:lnTo>
                <a:lnTo>
                  <a:pt x="167659" y="167659"/>
                </a:lnTo>
                <a:lnTo>
                  <a:pt x="0" y="167659"/>
                </a:lnTo>
                <a:lnTo>
                  <a:pt x="0" y="0"/>
                </a:lnTo>
                <a:close/>
              </a:path>
            </a:pathLst>
          </a:custGeom>
          <a:blipFill>
            <a:blip r:embed="rId9">
              <a:extLst>
                <a:ext uri="{96DAC541-7B7A-43D3-8B79-37D633B846F1}">
                  <asvg:svgBlip xmlns:asvg="http://schemas.microsoft.com/office/drawing/2016/SVG/main" r:embed="rId12"/>
                </a:ext>
              </a:extLst>
            </a:blip>
            <a:stretch>
              <a:fillRect l="0" t="0" r="0" b="0"/>
            </a:stretch>
          </a:blipFill>
        </p:spPr>
      </p:sp>
      <p:sp>
        <p:nvSpPr>
          <p:cNvPr name="Freeform 15" id="15"/>
          <p:cNvSpPr/>
          <p:nvPr/>
        </p:nvSpPr>
        <p:spPr>
          <a:xfrm flipH="false" flipV="false" rot="0">
            <a:off x="7495775" y="7272814"/>
            <a:ext cx="148704" cy="148704"/>
          </a:xfrm>
          <a:custGeom>
            <a:avLst/>
            <a:gdLst/>
            <a:ahLst/>
            <a:cxnLst/>
            <a:rect r="r" b="b" t="t" l="l"/>
            <a:pathLst>
              <a:path h="148704" w="148704">
                <a:moveTo>
                  <a:pt x="0" y="0"/>
                </a:moveTo>
                <a:lnTo>
                  <a:pt x="148704" y="0"/>
                </a:lnTo>
                <a:lnTo>
                  <a:pt x="148704" y="148704"/>
                </a:lnTo>
                <a:lnTo>
                  <a:pt x="0" y="148704"/>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6" id="16"/>
          <p:cNvSpPr/>
          <p:nvPr/>
        </p:nvSpPr>
        <p:spPr>
          <a:xfrm flipH="false" flipV="false" rot="0">
            <a:off x="10835640" y="2014728"/>
            <a:ext cx="192024" cy="192024"/>
          </a:xfrm>
          <a:custGeom>
            <a:avLst/>
            <a:gdLst/>
            <a:ahLst/>
            <a:cxnLst/>
            <a:rect r="r" b="b" t="t" l="l"/>
            <a:pathLst>
              <a:path h="192024" w="192024">
                <a:moveTo>
                  <a:pt x="0" y="0"/>
                </a:moveTo>
                <a:lnTo>
                  <a:pt x="192024" y="0"/>
                </a:lnTo>
                <a:lnTo>
                  <a:pt x="192024" y="192024"/>
                </a:lnTo>
                <a:lnTo>
                  <a:pt x="0" y="192024"/>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7" id="17"/>
          <p:cNvSpPr/>
          <p:nvPr/>
        </p:nvSpPr>
        <p:spPr>
          <a:xfrm flipH="false" flipV="false" rot="0">
            <a:off x="11838432" y="2673096"/>
            <a:ext cx="192024" cy="195072"/>
          </a:xfrm>
          <a:custGeom>
            <a:avLst/>
            <a:gdLst/>
            <a:ahLst/>
            <a:cxnLst/>
            <a:rect r="r" b="b" t="t" l="l"/>
            <a:pathLst>
              <a:path h="195072" w="192024">
                <a:moveTo>
                  <a:pt x="0" y="0"/>
                </a:moveTo>
                <a:lnTo>
                  <a:pt x="192024" y="0"/>
                </a:lnTo>
                <a:lnTo>
                  <a:pt x="192024" y="195072"/>
                </a:lnTo>
                <a:lnTo>
                  <a:pt x="0" y="195072"/>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grpSp>
        <p:nvGrpSpPr>
          <p:cNvPr name="Group 18" id="18"/>
          <p:cNvGrpSpPr/>
          <p:nvPr/>
        </p:nvGrpSpPr>
        <p:grpSpPr>
          <a:xfrm rot="0">
            <a:off x="11817877" y="202292"/>
            <a:ext cx="1702679" cy="389182"/>
            <a:chOff x="0" y="0"/>
            <a:chExt cx="1702676" cy="389179"/>
          </a:xfrm>
        </p:grpSpPr>
        <p:sp>
          <p:nvSpPr>
            <p:cNvPr name="Freeform 19" id="19"/>
            <p:cNvSpPr/>
            <p:nvPr/>
          </p:nvSpPr>
          <p:spPr>
            <a:xfrm flipH="false" flipV="false" rot="0">
              <a:off x="0" y="0"/>
              <a:ext cx="1702307" cy="389124"/>
            </a:xfrm>
            <a:custGeom>
              <a:avLst/>
              <a:gdLst/>
              <a:ahLst/>
              <a:cxnLst/>
              <a:rect r="r" b="b" t="t" l="l"/>
              <a:pathLst>
                <a:path h="389124" w="1702307">
                  <a:moveTo>
                    <a:pt x="0" y="0"/>
                  </a:moveTo>
                  <a:lnTo>
                    <a:pt x="0" y="389124"/>
                  </a:lnTo>
                  <a:lnTo>
                    <a:pt x="1702307" y="389124"/>
                  </a:lnTo>
                  <a:lnTo>
                    <a:pt x="1702307" y="0"/>
                  </a:lnTo>
                  <a:close/>
                </a:path>
              </a:pathLst>
            </a:custGeom>
            <a:solidFill>
              <a:srgbClr val="41E27C"/>
            </a:solidFill>
          </p:spPr>
        </p:sp>
      </p:grpSp>
      <p:sp>
        <p:nvSpPr>
          <p:cNvPr name="Freeform 20" id="20"/>
          <p:cNvSpPr/>
          <p:nvPr/>
        </p:nvSpPr>
        <p:spPr>
          <a:xfrm flipH="false" flipV="false" rot="0">
            <a:off x="12274296" y="5020056"/>
            <a:ext cx="192024" cy="192024"/>
          </a:xfrm>
          <a:custGeom>
            <a:avLst/>
            <a:gdLst/>
            <a:ahLst/>
            <a:cxnLst/>
            <a:rect r="r" b="b" t="t" l="l"/>
            <a:pathLst>
              <a:path h="192024" w="192024">
                <a:moveTo>
                  <a:pt x="0" y="0"/>
                </a:moveTo>
                <a:lnTo>
                  <a:pt x="192024" y="0"/>
                </a:lnTo>
                <a:lnTo>
                  <a:pt x="192024" y="192024"/>
                </a:lnTo>
                <a:lnTo>
                  <a:pt x="0" y="192024"/>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21" id="21"/>
          <p:cNvSpPr/>
          <p:nvPr/>
        </p:nvSpPr>
        <p:spPr>
          <a:xfrm flipH="false" flipV="false" rot="0">
            <a:off x="12347448" y="3797808"/>
            <a:ext cx="195072" cy="192024"/>
          </a:xfrm>
          <a:custGeom>
            <a:avLst/>
            <a:gdLst/>
            <a:ahLst/>
            <a:cxnLst/>
            <a:rect r="r" b="b" t="t" l="l"/>
            <a:pathLst>
              <a:path h="192024" w="195072">
                <a:moveTo>
                  <a:pt x="0" y="0"/>
                </a:moveTo>
                <a:lnTo>
                  <a:pt x="195072" y="0"/>
                </a:lnTo>
                <a:lnTo>
                  <a:pt x="195072" y="192024"/>
                </a:lnTo>
                <a:lnTo>
                  <a:pt x="0" y="192024"/>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grpSp>
        <p:nvGrpSpPr>
          <p:cNvPr name="Group 22" id="22"/>
          <p:cNvGrpSpPr/>
          <p:nvPr/>
        </p:nvGrpSpPr>
        <p:grpSpPr>
          <a:xfrm rot="0">
            <a:off x="13673604" y="1410624"/>
            <a:ext cx="1716357" cy="389182"/>
            <a:chOff x="0" y="0"/>
            <a:chExt cx="1716354" cy="389179"/>
          </a:xfrm>
        </p:grpSpPr>
        <p:sp>
          <p:nvSpPr>
            <p:cNvPr name="Freeform 23" id="23"/>
            <p:cNvSpPr/>
            <p:nvPr/>
          </p:nvSpPr>
          <p:spPr>
            <a:xfrm flipH="false" flipV="false" rot="0">
              <a:off x="0" y="0"/>
              <a:ext cx="1716018" cy="389124"/>
            </a:xfrm>
            <a:custGeom>
              <a:avLst/>
              <a:gdLst/>
              <a:ahLst/>
              <a:cxnLst/>
              <a:rect r="r" b="b" t="t" l="l"/>
              <a:pathLst>
                <a:path h="389124" w="1716018">
                  <a:moveTo>
                    <a:pt x="0" y="0"/>
                  </a:moveTo>
                  <a:lnTo>
                    <a:pt x="0" y="389124"/>
                  </a:lnTo>
                  <a:lnTo>
                    <a:pt x="1716018" y="389124"/>
                  </a:lnTo>
                  <a:lnTo>
                    <a:pt x="1716018" y="0"/>
                  </a:lnTo>
                  <a:close/>
                </a:path>
              </a:pathLst>
            </a:custGeom>
            <a:solidFill>
              <a:srgbClr val="41E27C"/>
            </a:solidFill>
          </p:spPr>
        </p:sp>
      </p:grpSp>
      <p:grpSp>
        <p:nvGrpSpPr>
          <p:cNvPr name="Group 24" id="24"/>
          <p:cNvGrpSpPr/>
          <p:nvPr/>
        </p:nvGrpSpPr>
        <p:grpSpPr>
          <a:xfrm rot="0">
            <a:off x="14401076" y="5360527"/>
            <a:ext cx="760124" cy="389182"/>
            <a:chOff x="0" y="0"/>
            <a:chExt cx="760120" cy="389179"/>
          </a:xfrm>
        </p:grpSpPr>
        <p:sp>
          <p:nvSpPr>
            <p:cNvPr name="Freeform 25" id="25"/>
            <p:cNvSpPr/>
            <p:nvPr/>
          </p:nvSpPr>
          <p:spPr>
            <a:xfrm flipH="false" flipV="false" rot="0">
              <a:off x="0" y="0"/>
              <a:ext cx="760091" cy="389123"/>
            </a:xfrm>
            <a:custGeom>
              <a:avLst/>
              <a:gdLst/>
              <a:ahLst/>
              <a:cxnLst/>
              <a:rect r="r" b="b" t="t" l="l"/>
              <a:pathLst>
                <a:path h="389123" w="760091">
                  <a:moveTo>
                    <a:pt x="0" y="0"/>
                  </a:moveTo>
                  <a:lnTo>
                    <a:pt x="0" y="389123"/>
                  </a:lnTo>
                  <a:lnTo>
                    <a:pt x="760091" y="389123"/>
                  </a:lnTo>
                  <a:lnTo>
                    <a:pt x="760091" y="0"/>
                  </a:lnTo>
                  <a:close/>
                </a:path>
              </a:pathLst>
            </a:custGeom>
            <a:solidFill>
              <a:srgbClr val="41E27C"/>
            </a:solidFill>
          </p:spPr>
        </p:sp>
      </p:grpSp>
      <p:grpSp>
        <p:nvGrpSpPr>
          <p:cNvPr name="Group 26" id="26"/>
          <p:cNvGrpSpPr/>
          <p:nvPr/>
        </p:nvGrpSpPr>
        <p:grpSpPr>
          <a:xfrm rot="0">
            <a:off x="14410601" y="3090920"/>
            <a:ext cx="1771117" cy="410327"/>
            <a:chOff x="0" y="0"/>
            <a:chExt cx="1771117" cy="410324"/>
          </a:xfrm>
        </p:grpSpPr>
        <p:sp>
          <p:nvSpPr>
            <p:cNvPr name="Freeform 27" id="27"/>
            <p:cNvSpPr/>
            <p:nvPr/>
          </p:nvSpPr>
          <p:spPr>
            <a:xfrm flipH="false" flipV="false" rot="0">
              <a:off x="0" y="0"/>
              <a:ext cx="1770883" cy="410338"/>
            </a:xfrm>
            <a:custGeom>
              <a:avLst/>
              <a:gdLst/>
              <a:ahLst/>
              <a:cxnLst/>
              <a:rect r="r" b="b" t="t" l="l"/>
              <a:pathLst>
                <a:path h="410338" w="1770883">
                  <a:moveTo>
                    <a:pt x="0" y="0"/>
                  </a:moveTo>
                  <a:lnTo>
                    <a:pt x="0" y="410338"/>
                  </a:lnTo>
                  <a:lnTo>
                    <a:pt x="1770883" y="410338"/>
                  </a:lnTo>
                  <a:lnTo>
                    <a:pt x="1770883" y="0"/>
                  </a:lnTo>
                  <a:close/>
                </a:path>
              </a:pathLst>
            </a:custGeom>
            <a:solidFill>
              <a:srgbClr val="41E27C"/>
            </a:solidFill>
          </p:spPr>
        </p:sp>
      </p:grpSp>
      <p:grpSp>
        <p:nvGrpSpPr>
          <p:cNvPr name="Group 28" id="28"/>
          <p:cNvGrpSpPr/>
          <p:nvPr/>
        </p:nvGrpSpPr>
        <p:grpSpPr>
          <a:xfrm rot="0">
            <a:off x="10486558" y="372580"/>
            <a:ext cx="1350350" cy="1350369"/>
            <a:chOff x="0" y="0"/>
            <a:chExt cx="1800466" cy="1800492"/>
          </a:xfrm>
        </p:grpSpPr>
        <p:sp>
          <p:nvSpPr>
            <p:cNvPr name="Freeform 29" id="29"/>
            <p:cNvSpPr/>
            <p:nvPr/>
          </p:nvSpPr>
          <p:spPr>
            <a:xfrm flipH="false" flipV="false" rot="0">
              <a:off x="0" y="0"/>
              <a:ext cx="1800479" cy="1800479"/>
            </a:xfrm>
            <a:custGeom>
              <a:avLst/>
              <a:gdLst/>
              <a:ahLst/>
              <a:cxnLst/>
              <a:rect r="r" b="b" t="t" l="l"/>
              <a:pathLst>
                <a:path h="1800479" w="1800479">
                  <a:moveTo>
                    <a:pt x="898906" y="0"/>
                  </a:moveTo>
                  <a:cubicBezTo>
                    <a:pt x="403225" y="762"/>
                    <a:pt x="1524" y="402082"/>
                    <a:pt x="0" y="897509"/>
                  </a:cubicBezTo>
                  <a:lnTo>
                    <a:pt x="0" y="902970"/>
                  </a:lnTo>
                  <a:cubicBezTo>
                    <a:pt x="1524" y="1398397"/>
                    <a:pt x="403225" y="1799717"/>
                    <a:pt x="898906" y="1800479"/>
                  </a:cubicBezTo>
                  <a:lnTo>
                    <a:pt x="901700" y="1800479"/>
                  </a:lnTo>
                  <a:cubicBezTo>
                    <a:pt x="1398270" y="1799717"/>
                    <a:pt x="1800479" y="1397000"/>
                    <a:pt x="1800479" y="900176"/>
                  </a:cubicBezTo>
                  <a:cubicBezTo>
                    <a:pt x="1800479" y="403352"/>
                    <a:pt x="1398143" y="762"/>
                    <a:pt x="901573" y="0"/>
                  </a:cubicBezTo>
                  <a:close/>
                </a:path>
              </a:pathLst>
            </a:custGeom>
            <a:blipFill>
              <a:blip r:embed="rId23"/>
              <a:stretch>
                <a:fillRect l="0" t="0" r="0" b="0"/>
              </a:stretch>
            </a:blipFill>
          </p:spPr>
        </p:sp>
      </p:grpSp>
      <p:sp>
        <p:nvSpPr>
          <p:cNvPr name="Freeform 30" id="30"/>
          <p:cNvSpPr/>
          <p:nvPr/>
        </p:nvSpPr>
        <p:spPr>
          <a:xfrm flipH="false" flipV="false" rot="0">
            <a:off x="10486549" y="372580"/>
            <a:ext cx="1350321" cy="1350321"/>
          </a:xfrm>
          <a:custGeom>
            <a:avLst/>
            <a:gdLst/>
            <a:ahLst/>
            <a:cxnLst/>
            <a:rect r="r" b="b" t="t" l="l"/>
            <a:pathLst>
              <a:path h="1350321" w="1350321">
                <a:moveTo>
                  <a:pt x="0" y="0"/>
                </a:moveTo>
                <a:lnTo>
                  <a:pt x="1350321" y="0"/>
                </a:lnTo>
                <a:lnTo>
                  <a:pt x="1350321" y="1350321"/>
                </a:lnTo>
                <a:lnTo>
                  <a:pt x="0" y="1350321"/>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grpSp>
        <p:nvGrpSpPr>
          <p:cNvPr name="Group 31" id="31"/>
          <p:cNvGrpSpPr/>
          <p:nvPr/>
        </p:nvGrpSpPr>
        <p:grpSpPr>
          <a:xfrm rot="0">
            <a:off x="12271534" y="1420149"/>
            <a:ext cx="1349140" cy="1350369"/>
            <a:chOff x="0" y="0"/>
            <a:chExt cx="1798853" cy="1800492"/>
          </a:xfrm>
        </p:grpSpPr>
        <p:sp>
          <p:nvSpPr>
            <p:cNvPr name="Freeform 32" id="32"/>
            <p:cNvSpPr/>
            <p:nvPr/>
          </p:nvSpPr>
          <p:spPr>
            <a:xfrm flipH="false" flipV="false" rot="0">
              <a:off x="0" y="0"/>
              <a:ext cx="1798828" cy="1800352"/>
            </a:xfrm>
            <a:custGeom>
              <a:avLst/>
              <a:gdLst/>
              <a:ahLst/>
              <a:cxnLst/>
              <a:rect r="r" b="b" t="t" l="l"/>
              <a:pathLst>
                <a:path h="1800352" w="1798828">
                  <a:moveTo>
                    <a:pt x="898906" y="0"/>
                  </a:moveTo>
                  <a:cubicBezTo>
                    <a:pt x="404241" y="762"/>
                    <a:pt x="3175" y="400304"/>
                    <a:pt x="0" y="894334"/>
                  </a:cubicBezTo>
                  <a:lnTo>
                    <a:pt x="0" y="906018"/>
                  </a:lnTo>
                  <a:cubicBezTo>
                    <a:pt x="3175" y="1400556"/>
                    <a:pt x="405003" y="1800352"/>
                    <a:pt x="900176" y="1800352"/>
                  </a:cubicBezTo>
                  <a:cubicBezTo>
                    <a:pt x="1378966" y="1800352"/>
                    <a:pt x="1770380" y="1426591"/>
                    <a:pt x="1798828" y="955040"/>
                  </a:cubicBezTo>
                  <a:lnTo>
                    <a:pt x="1798828" y="845312"/>
                  </a:lnTo>
                  <a:cubicBezTo>
                    <a:pt x="1770507" y="374142"/>
                    <a:pt x="1379728" y="762"/>
                    <a:pt x="901573" y="0"/>
                  </a:cubicBezTo>
                  <a:close/>
                </a:path>
              </a:pathLst>
            </a:custGeom>
            <a:blipFill>
              <a:blip r:embed="rId26"/>
              <a:stretch>
                <a:fillRect l="-91" t="0" r="-1" b="-7"/>
              </a:stretch>
            </a:blipFill>
          </p:spPr>
        </p:sp>
      </p:grpSp>
      <p:sp>
        <p:nvSpPr>
          <p:cNvPr name="Freeform 33" id="33"/>
          <p:cNvSpPr/>
          <p:nvPr/>
        </p:nvSpPr>
        <p:spPr>
          <a:xfrm flipH="false" flipV="false" rot="0">
            <a:off x="12271524" y="1420149"/>
            <a:ext cx="1350321" cy="1350321"/>
          </a:xfrm>
          <a:custGeom>
            <a:avLst/>
            <a:gdLst/>
            <a:ahLst/>
            <a:cxnLst/>
            <a:rect r="r" b="b" t="t" l="l"/>
            <a:pathLst>
              <a:path h="1350321" w="1350321">
                <a:moveTo>
                  <a:pt x="0" y="0"/>
                </a:moveTo>
                <a:lnTo>
                  <a:pt x="1350321" y="0"/>
                </a:lnTo>
                <a:lnTo>
                  <a:pt x="1350321" y="1350321"/>
                </a:lnTo>
                <a:lnTo>
                  <a:pt x="0" y="1350321"/>
                </a:lnTo>
                <a:lnTo>
                  <a:pt x="0" y="0"/>
                </a:lnTo>
                <a:close/>
              </a:path>
            </a:pathLst>
          </a:custGeom>
          <a:blipFill>
            <a:blip r:embed="rId24">
              <a:extLst>
                <a:ext uri="{96DAC541-7B7A-43D3-8B79-37D633B846F1}">
                  <asvg:svgBlip xmlns:asvg="http://schemas.microsoft.com/office/drawing/2016/SVG/main" r:embed="rId27"/>
                </a:ext>
              </a:extLst>
            </a:blip>
            <a:stretch>
              <a:fillRect l="0" t="0" r="0" b="0"/>
            </a:stretch>
          </a:blipFill>
        </p:spPr>
      </p:sp>
      <p:grpSp>
        <p:nvGrpSpPr>
          <p:cNvPr name="Group 34" id="34"/>
          <p:cNvGrpSpPr/>
          <p:nvPr/>
        </p:nvGrpSpPr>
        <p:grpSpPr>
          <a:xfrm rot="0">
            <a:off x="13026209" y="3119504"/>
            <a:ext cx="1349131" cy="1350359"/>
            <a:chOff x="0" y="0"/>
            <a:chExt cx="1798841" cy="1800479"/>
          </a:xfrm>
        </p:grpSpPr>
        <p:sp>
          <p:nvSpPr>
            <p:cNvPr name="Freeform 35" id="35"/>
            <p:cNvSpPr/>
            <p:nvPr/>
          </p:nvSpPr>
          <p:spPr>
            <a:xfrm flipH="false" flipV="false" rot="0">
              <a:off x="0" y="0"/>
              <a:ext cx="1798828" cy="1800479"/>
            </a:xfrm>
            <a:custGeom>
              <a:avLst/>
              <a:gdLst/>
              <a:ahLst/>
              <a:cxnLst/>
              <a:rect r="r" b="b" t="t" l="l"/>
              <a:pathLst>
                <a:path h="1800479" w="1798828">
                  <a:moveTo>
                    <a:pt x="900176" y="0"/>
                  </a:moveTo>
                  <a:cubicBezTo>
                    <a:pt x="402971" y="0"/>
                    <a:pt x="0" y="402971"/>
                    <a:pt x="0" y="900176"/>
                  </a:cubicBezTo>
                  <a:cubicBezTo>
                    <a:pt x="0" y="1397381"/>
                    <a:pt x="402971" y="1800479"/>
                    <a:pt x="900176" y="1800479"/>
                  </a:cubicBezTo>
                  <a:cubicBezTo>
                    <a:pt x="1378966" y="1800479"/>
                    <a:pt x="1770507" y="1426718"/>
                    <a:pt x="1798828" y="954913"/>
                  </a:cubicBezTo>
                  <a:lnTo>
                    <a:pt x="1798828" y="845439"/>
                  </a:lnTo>
                  <a:cubicBezTo>
                    <a:pt x="1770507" y="373761"/>
                    <a:pt x="1379093" y="0"/>
                    <a:pt x="900176" y="0"/>
                  </a:cubicBezTo>
                  <a:close/>
                </a:path>
              </a:pathLst>
            </a:custGeom>
            <a:blipFill>
              <a:blip r:embed="rId28"/>
              <a:stretch>
                <a:fillRect l="-91" t="0" r="0" b="0"/>
              </a:stretch>
            </a:blipFill>
          </p:spPr>
        </p:sp>
      </p:grpSp>
      <p:sp>
        <p:nvSpPr>
          <p:cNvPr name="Freeform 36" id="36"/>
          <p:cNvSpPr/>
          <p:nvPr/>
        </p:nvSpPr>
        <p:spPr>
          <a:xfrm flipH="false" flipV="false" rot="0">
            <a:off x="13026209" y="3119504"/>
            <a:ext cx="1350293" cy="1350321"/>
          </a:xfrm>
          <a:custGeom>
            <a:avLst/>
            <a:gdLst/>
            <a:ahLst/>
            <a:cxnLst/>
            <a:rect r="r" b="b" t="t" l="l"/>
            <a:pathLst>
              <a:path h="1350321" w="1350293">
                <a:moveTo>
                  <a:pt x="0" y="0"/>
                </a:moveTo>
                <a:lnTo>
                  <a:pt x="1350293" y="0"/>
                </a:lnTo>
                <a:lnTo>
                  <a:pt x="1350293" y="1350321"/>
                </a:lnTo>
                <a:lnTo>
                  <a:pt x="0" y="1350321"/>
                </a:lnTo>
                <a:lnTo>
                  <a:pt x="0" y="0"/>
                </a:lnTo>
                <a:close/>
              </a:path>
            </a:pathLst>
          </a:custGeom>
          <a:blipFill>
            <a:blip r:embed="rId24">
              <a:extLst>
                <a:ext uri="{96DAC541-7B7A-43D3-8B79-37D633B846F1}">
                  <asvg:svgBlip xmlns:asvg="http://schemas.microsoft.com/office/drawing/2016/SVG/main" r:embed="rId29"/>
                </a:ext>
              </a:extLst>
            </a:blip>
            <a:stretch>
              <a:fillRect l="0" t="0" r="0" b="0"/>
            </a:stretch>
          </a:blipFill>
        </p:spPr>
      </p:sp>
      <p:grpSp>
        <p:nvGrpSpPr>
          <p:cNvPr name="Group 37" id="37"/>
          <p:cNvGrpSpPr/>
          <p:nvPr/>
        </p:nvGrpSpPr>
        <p:grpSpPr>
          <a:xfrm rot="0">
            <a:off x="12872799" y="4816850"/>
            <a:ext cx="1350359" cy="1350350"/>
            <a:chOff x="0" y="0"/>
            <a:chExt cx="1800479" cy="1800466"/>
          </a:xfrm>
        </p:grpSpPr>
        <p:sp>
          <p:nvSpPr>
            <p:cNvPr name="Freeform 38" id="38"/>
            <p:cNvSpPr/>
            <p:nvPr/>
          </p:nvSpPr>
          <p:spPr>
            <a:xfrm flipH="false" flipV="false" rot="0">
              <a:off x="0" y="0"/>
              <a:ext cx="1800479" cy="1800479"/>
            </a:xfrm>
            <a:custGeom>
              <a:avLst/>
              <a:gdLst/>
              <a:ahLst/>
              <a:cxnLst/>
              <a:rect r="r" b="b" t="t" l="l"/>
              <a:pathLst>
                <a:path h="1800479" w="1800479">
                  <a:moveTo>
                    <a:pt x="897509" y="0"/>
                  </a:moveTo>
                  <a:cubicBezTo>
                    <a:pt x="401574" y="1524"/>
                    <a:pt x="0" y="403987"/>
                    <a:pt x="0" y="900303"/>
                  </a:cubicBezTo>
                  <a:cubicBezTo>
                    <a:pt x="0" y="1397508"/>
                    <a:pt x="402971" y="1800479"/>
                    <a:pt x="900176" y="1800479"/>
                  </a:cubicBezTo>
                  <a:cubicBezTo>
                    <a:pt x="1397381" y="1800479"/>
                    <a:pt x="1800479" y="1397508"/>
                    <a:pt x="1800479" y="900303"/>
                  </a:cubicBezTo>
                  <a:cubicBezTo>
                    <a:pt x="1800479" y="403987"/>
                    <a:pt x="1398905" y="1524"/>
                    <a:pt x="902970" y="0"/>
                  </a:cubicBezTo>
                  <a:close/>
                </a:path>
              </a:pathLst>
            </a:custGeom>
            <a:blipFill>
              <a:blip r:embed="rId30"/>
              <a:stretch>
                <a:fillRect l="0" t="0" r="0" b="0"/>
              </a:stretch>
            </a:blipFill>
          </p:spPr>
        </p:sp>
      </p:grpSp>
      <p:sp>
        <p:nvSpPr>
          <p:cNvPr name="Freeform 39" id="39"/>
          <p:cNvSpPr/>
          <p:nvPr/>
        </p:nvSpPr>
        <p:spPr>
          <a:xfrm flipH="false" flipV="false" rot="0">
            <a:off x="12872799" y="4816850"/>
            <a:ext cx="1350321" cy="1350321"/>
          </a:xfrm>
          <a:custGeom>
            <a:avLst/>
            <a:gdLst/>
            <a:ahLst/>
            <a:cxnLst/>
            <a:rect r="r" b="b" t="t" l="l"/>
            <a:pathLst>
              <a:path h="1350321" w="1350321">
                <a:moveTo>
                  <a:pt x="0" y="0"/>
                </a:moveTo>
                <a:lnTo>
                  <a:pt x="1350322" y="0"/>
                </a:lnTo>
                <a:lnTo>
                  <a:pt x="1350322" y="1350321"/>
                </a:lnTo>
                <a:lnTo>
                  <a:pt x="0" y="1350321"/>
                </a:lnTo>
                <a:lnTo>
                  <a:pt x="0" y="0"/>
                </a:lnTo>
                <a:close/>
              </a:path>
            </a:pathLst>
          </a:custGeom>
          <a:blipFill>
            <a:blip r:embed="rId24">
              <a:extLst>
                <a:ext uri="{96DAC541-7B7A-43D3-8B79-37D633B846F1}">
                  <asvg:svgBlip xmlns:asvg="http://schemas.microsoft.com/office/drawing/2016/SVG/main" r:embed="rId31"/>
                </a:ext>
              </a:extLst>
            </a:blip>
            <a:stretch>
              <a:fillRect l="0" t="0" r="0" b="0"/>
            </a:stretch>
          </a:blipFill>
        </p:spPr>
      </p:sp>
      <p:grpSp>
        <p:nvGrpSpPr>
          <p:cNvPr name="Group 40" id="40"/>
          <p:cNvGrpSpPr/>
          <p:nvPr/>
        </p:nvGrpSpPr>
        <p:grpSpPr>
          <a:xfrm rot="0">
            <a:off x="5035696" y="3119504"/>
            <a:ext cx="1318555" cy="1319746"/>
            <a:chOff x="0" y="0"/>
            <a:chExt cx="1758074" cy="1759661"/>
          </a:xfrm>
        </p:grpSpPr>
        <p:sp>
          <p:nvSpPr>
            <p:cNvPr name="Freeform 41" id="41"/>
            <p:cNvSpPr/>
            <p:nvPr/>
          </p:nvSpPr>
          <p:spPr>
            <a:xfrm flipH="false" flipV="false" rot="0">
              <a:off x="0" y="0"/>
              <a:ext cx="1758061" cy="1759585"/>
            </a:xfrm>
            <a:custGeom>
              <a:avLst/>
              <a:gdLst/>
              <a:ahLst/>
              <a:cxnLst/>
              <a:rect r="r" b="b" t="t" l="l"/>
              <a:pathLst>
                <a:path h="1759585" w="1758061">
                  <a:moveTo>
                    <a:pt x="879856" y="0"/>
                  </a:moveTo>
                  <a:cubicBezTo>
                    <a:pt x="395478" y="0"/>
                    <a:pt x="2413" y="391541"/>
                    <a:pt x="0" y="875284"/>
                  </a:cubicBezTo>
                  <a:lnTo>
                    <a:pt x="0" y="884301"/>
                  </a:lnTo>
                  <a:cubicBezTo>
                    <a:pt x="2413" y="1366774"/>
                    <a:pt x="393065" y="1757299"/>
                    <a:pt x="875538" y="1759585"/>
                  </a:cubicBezTo>
                  <a:lnTo>
                    <a:pt x="884174" y="1759585"/>
                  </a:lnTo>
                  <a:cubicBezTo>
                    <a:pt x="1350264" y="1757299"/>
                    <a:pt x="1730629" y="1392809"/>
                    <a:pt x="1758061" y="933069"/>
                  </a:cubicBezTo>
                  <a:lnTo>
                    <a:pt x="1758061" y="826389"/>
                  </a:lnTo>
                  <a:cubicBezTo>
                    <a:pt x="1730502" y="365379"/>
                    <a:pt x="1347851" y="0"/>
                    <a:pt x="879856" y="0"/>
                  </a:cubicBezTo>
                  <a:close/>
                </a:path>
              </a:pathLst>
            </a:custGeom>
            <a:blipFill>
              <a:blip r:embed="rId32"/>
              <a:stretch>
                <a:fillRect l="-91" t="0" r="0" b="-4"/>
              </a:stretch>
            </a:blipFill>
          </p:spPr>
        </p:sp>
      </p:grpSp>
      <p:sp>
        <p:nvSpPr>
          <p:cNvPr name="Freeform 42" id="42"/>
          <p:cNvSpPr/>
          <p:nvPr/>
        </p:nvSpPr>
        <p:spPr>
          <a:xfrm flipH="false" flipV="false" rot="0">
            <a:off x="5035696" y="3119504"/>
            <a:ext cx="1319660" cy="1319660"/>
          </a:xfrm>
          <a:custGeom>
            <a:avLst/>
            <a:gdLst/>
            <a:ahLst/>
            <a:cxnLst/>
            <a:rect r="r" b="b" t="t" l="l"/>
            <a:pathLst>
              <a:path h="1319660" w="1319660">
                <a:moveTo>
                  <a:pt x="0" y="0"/>
                </a:moveTo>
                <a:lnTo>
                  <a:pt x="1319660" y="0"/>
                </a:lnTo>
                <a:lnTo>
                  <a:pt x="1319660" y="1319660"/>
                </a:lnTo>
                <a:lnTo>
                  <a:pt x="0" y="1319660"/>
                </a:lnTo>
                <a:lnTo>
                  <a:pt x="0" y="0"/>
                </a:lnTo>
                <a:close/>
              </a:path>
            </a:pathLst>
          </a:custGeom>
          <a:blipFill>
            <a:blip r:embed="rId33">
              <a:extLst>
                <a:ext uri="{96DAC541-7B7A-43D3-8B79-37D633B846F1}">
                  <asvg:svgBlip xmlns:asvg="http://schemas.microsoft.com/office/drawing/2016/SVG/main" r:embed="rId34"/>
                </a:ext>
              </a:extLst>
            </a:blip>
            <a:stretch>
              <a:fillRect l="0" t="0" r="0" b="0"/>
            </a:stretch>
          </a:blipFill>
        </p:spPr>
      </p:sp>
      <p:grpSp>
        <p:nvGrpSpPr>
          <p:cNvPr name="Group 43" id="43"/>
          <p:cNvGrpSpPr/>
          <p:nvPr/>
        </p:nvGrpSpPr>
        <p:grpSpPr>
          <a:xfrm rot="0">
            <a:off x="4767358" y="4807248"/>
            <a:ext cx="1319746" cy="1319755"/>
            <a:chOff x="0" y="0"/>
            <a:chExt cx="1759661" cy="1759674"/>
          </a:xfrm>
        </p:grpSpPr>
        <p:sp>
          <p:nvSpPr>
            <p:cNvPr name="Freeform 44" id="44"/>
            <p:cNvSpPr/>
            <p:nvPr/>
          </p:nvSpPr>
          <p:spPr>
            <a:xfrm flipH="false" flipV="false" rot="0">
              <a:off x="0" y="0"/>
              <a:ext cx="1759712" cy="1759585"/>
            </a:xfrm>
            <a:custGeom>
              <a:avLst/>
              <a:gdLst/>
              <a:ahLst/>
              <a:cxnLst/>
              <a:rect r="r" b="b" t="t" l="l"/>
              <a:pathLst>
                <a:path h="1759585" w="1759712">
                  <a:moveTo>
                    <a:pt x="877189" y="0"/>
                  </a:moveTo>
                  <a:cubicBezTo>
                    <a:pt x="394208" y="1397"/>
                    <a:pt x="2794" y="391922"/>
                    <a:pt x="0" y="874522"/>
                  </a:cubicBezTo>
                  <a:lnTo>
                    <a:pt x="0" y="885063"/>
                  </a:lnTo>
                  <a:cubicBezTo>
                    <a:pt x="2794" y="1368552"/>
                    <a:pt x="395732" y="1759585"/>
                    <a:pt x="879856" y="1759585"/>
                  </a:cubicBezTo>
                  <a:cubicBezTo>
                    <a:pt x="1365758" y="1759585"/>
                    <a:pt x="1759712" y="1365631"/>
                    <a:pt x="1759712" y="879729"/>
                  </a:cubicBezTo>
                  <a:cubicBezTo>
                    <a:pt x="1759712" y="394843"/>
                    <a:pt x="1367155" y="1397"/>
                    <a:pt x="882396" y="0"/>
                  </a:cubicBezTo>
                  <a:close/>
                </a:path>
              </a:pathLst>
            </a:custGeom>
            <a:blipFill>
              <a:blip r:embed="rId35"/>
              <a:stretch>
                <a:fillRect l="0" t="0" r="2" b="-5"/>
              </a:stretch>
            </a:blipFill>
          </p:spPr>
        </p:sp>
      </p:grpSp>
      <p:sp>
        <p:nvSpPr>
          <p:cNvPr name="Freeform 45" id="45"/>
          <p:cNvSpPr/>
          <p:nvPr/>
        </p:nvSpPr>
        <p:spPr>
          <a:xfrm flipH="false" flipV="false" rot="0">
            <a:off x="4767348" y="4807248"/>
            <a:ext cx="1319660" cy="1319660"/>
          </a:xfrm>
          <a:custGeom>
            <a:avLst/>
            <a:gdLst/>
            <a:ahLst/>
            <a:cxnLst/>
            <a:rect r="r" b="b" t="t" l="l"/>
            <a:pathLst>
              <a:path h="1319660" w="1319660">
                <a:moveTo>
                  <a:pt x="0" y="0"/>
                </a:moveTo>
                <a:lnTo>
                  <a:pt x="1319660" y="0"/>
                </a:lnTo>
                <a:lnTo>
                  <a:pt x="1319660" y="1319661"/>
                </a:lnTo>
                <a:lnTo>
                  <a:pt x="0" y="1319661"/>
                </a:lnTo>
                <a:lnTo>
                  <a:pt x="0" y="0"/>
                </a:lnTo>
                <a:close/>
              </a:path>
            </a:pathLst>
          </a:custGeom>
          <a:blipFill>
            <a:blip r:embed="rId33">
              <a:extLst>
                <a:ext uri="{96DAC541-7B7A-43D3-8B79-37D633B846F1}">
                  <asvg:svgBlip xmlns:asvg="http://schemas.microsoft.com/office/drawing/2016/SVG/main" r:embed="rId36"/>
                </a:ext>
              </a:extLst>
            </a:blip>
            <a:stretch>
              <a:fillRect l="0" t="0" r="0" b="0"/>
            </a:stretch>
          </a:blipFill>
        </p:spPr>
      </p:sp>
      <p:grpSp>
        <p:nvGrpSpPr>
          <p:cNvPr name="Group 46" id="46"/>
          <p:cNvGrpSpPr/>
          <p:nvPr/>
        </p:nvGrpSpPr>
        <p:grpSpPr>
          <a:xfrm rot="0">
            <a:off x="5273497" y="6612941"/>
            <a:ext cx="1318546" cy="1319746"/>
            <a:chOff x="0" y="0"/>
            <a:chExt cx="1758061" cy="1759661"/>
          </a:xfrm>
        </p:grpSpPr>
        <p:sp>
          <p:nvSpPr>
            <p:cNvPr name="Freeform 47" id="47"/>
            <p:cNvSpPr/>
            <p:nvPr/>
          </p:nvSpPr>
          <p:spPr>
            <a:xfrm flipH="false" flipV="false" rot="0">
              <a:off x="0" y="0"/>
              <a:ext cx="1758061" cy="1759712"/>
            </a:xfrm>
            <a:custGeom>
              <a:avLst/>
              <a:gdLst/>
              <a:ahLst/>
              <a:cxnLst/>
              <a:rect r="r" b="b" t="t" l="l"/>
              <a:pathLst>
                <a:path h="1759712" w="1758061">
                  <a:moveTo>
                    <a:pt x="879856" y="0"/>
                  </a:moveTo>
                  <a:cubicBezTo>
                    <a:pt x="393954" y="0"/>
                    <a:pt x="0" y="393954"/>
                    <a:pt x="0" y="879856"/>
                  </a:cubicBezTo>
                  <a:cubicBezTo>
                    <a:pt x="0" y="1364361"/>
                    <a:pt x="391668" y="1757426"/>
                    <a:pt x="875665" y="1759712"/>
                  </a:cubicBezTo>
                  <a:lnTo>
                    <a:pt x="884047" y="1759712"/>
                  </a:lnTo>
                  <a:cubicBezTo>
                    <a:pt x="1350010" y="1757553"/>
                    <a:pt x="1730502" y="1393063"/>
                    <a:pt x="1758061" y="933450"/>
                  </a:cubicBezTo>
                  <a:lnTo>
                    <a:pt x="1758061" y="826135"/>
                  </a:lnTo>
                  <a:cubicBezTo>
                    <a:pt x="1730375" y="365252"/>
                    <a:pt x="1347724" y="0"/>
                    <a:pt x="879856" y="0"/>
                  </a:cubicBezTo>
                  <a:close/>
                </a:path>
              </a:pathLst>
            </a:custGeom>
            <a:blipFill>
              <a:blip r:embed="rId37"/>
              <a:stretch>
                <a:fillRect l="-91" t="0" r="0" b="2"/>
              </a:stretch>
            </a:blipFill>
          </p:spPr>
        </p:sp>
      </p:grpSp>
      <p:sp>
        <p:nvSpPr>
          <p:cNvPr name="Freeform 48" id="48"/>
          <p:cNvSpPr/>
          <p:nvPr/>
        </p:nvSpPr>
        <p:spPr>
          <a:xfrm flipH="false" flipV="false" rot="0">
            <a:off x="5273497" y="6612941"/>
            <a:ext cx="1319660" cy="1319660"/>
          </a:xfrm>
          <a:custGeom>
            <a:avLst/>
            <a:gdLst/>
            <a:ahLst/>
            <a:cxnLst/>
            <a:rect r="r" b="b" t="t" l="l"/>
            <a:pathLst>
              <a:path h="1319660" w="1319660">
                <a:moveTo>
                  <a:pt x="0" y="0"/>
                </a:moveTo>
                <a:lnTo>
                  <a:pt x="1319660" y="0"/>
                </a:lnTo>
                <a:lnTo>
                  <a:pt x="1319660" y="1319660"/>
                </a:lnTo>
                <a:lnTo>
                  <a:pt x="0" y="1319660"/>
                </a:lnTo>
                <a:lnTo>
                  <a:pt x="0" y="0"/>
                </a:lnTo>
                <a:close/>
              </a:path>
            </a:pathLst>
          </a:custGeom>
          <a:blipFill>
            <a:blip r:embed="rId33">
              <a:extLst>
                <a:ext uri="{96DAC541-7B7A-43D3-8B79-37D633B846F1}">
                  <asvg:svgBlip xmlns:asvg="http://schemas.microsoft.com/office/drawing/2016/SVG/main" r:embed="rId38"/>
                </a:ext>
              </a:extLst>
            </a:blip>
            <a:stretch>
              <a:fillRect l="0" t="0" r="0" b="0"/>
            </a:stretch>
          </a:blipFill>
        </p:spPr>
      </p:sp>
      <p:grpSp>
        <p:nvGrpSpPr>
          <p:cNvPr name="Group 49" id="49"/>
          <p:cNvGrpSpPr/>
          <p:nvPr/>
        </p:nvGrpSpPr>
        <p:grpSpPr>
          <a:xfrm rot="0">
            <a:off x="6677073" y="7836532"/>
            <a:ext cx="1319746" cy="1319746"/>
            <a:chOff x="0" y="0"/>
            <a:chExt cx="1759661" cy="1759661"/>
          </a:xfrm>
        </p:grpSpPr>
        <p:sp>
          <p:nvSpPr>
            <p:cNvPr name="Freeform 50" id="50"/>
            <p:cNvSpPr/>
            <p:nvPr/>
          </p:nvSpPr>
          <p:spPr>
            <a:xfrm flipH="false" flipV="false" rot="0">
              <a:off x="0" y="0"/>
              <a:ext cx="1759712" cy="1759585"/>
            </a:xfrm>
            <a:custGeom>
              <a:avLst/>
              <a:gdLst/>
              <a:ahLst/>
              <a:cxnLst/>
              <a:rect r="r" b="b" t="t" l="l"/>
              <a:pathLst>
                <a:path h="1759585" w="1759712">
                  <a:moveTo>
                    <a:pt x="877189" y="0"/>
                  </a:moveTo>
                  <a:cubicBezTo>
                    <a:pt x="393827" y="1397"/>
                    <a:pt x="2159" y="392557"/>
                    <a:pt x="0" y="875792"/>
                  </a:cubicBezTo>
                  <a:lnTo>
                    <a:pt x="0" y="883920"/>
                  </a:lnTo>
                  <a:cubicBezTo>
                    <a:pt x="2159" y="1367917"/>
                    <a:pt x="395224" y="1759585"/>
                    <a:pt x="879856" y="1759585"/>
                  </a:cubicBezTo>
                  <a:cubicBezTo>
                    <a:pt x="1365758" y="1759585"/>
                    <a:pt x="1759712" y="1365631"/>
                    <a:pt x="1759712" y="879729"/>
                  </a:cubicBezTo>
                  <a:cubicBezTo>
                    <a:pt x="1759712" y="394843"/>
                    <a:pt x="1367155" y="1397"/>
                    <a:pt x="882523" y="0"/>
                  </a:cubicBezTo>
                  <a:close/>
                </a:path>
              </a:pathLst>
            </a:custGeom>
            <a:blipFill>
              <a:blip r:embed="rId39"/>
              <a:stretch>
                <a:fillRect l="0" t="0" r="2" b="-5"/>
              </a:stretch>
            </a:blipFill>
          </p:spPr>
        </p:sp>
      </p:grpSp>
      <p:grpSp>
        <p:nvGrpSpPr>
          <p:cNvPr name="Group 51" id="51"/>
          <p:cNvGrpSpPr/>
          <p:nvPr/>
        </p:nvGrpSpPr>
        <p:grpSpPr>
          <a:xfrm rot="0">
            <a:off x="237563" y="254403"/>
            <a:ext cx="1062904" cy="1057285"/>
            <a:chOff x="0" y="0"/>
            <a:chExt cx="1062901" cy="1057288"/>
          </a:xfrm>
        </p:grpSpPr>
        <p:sp>
          <p:nvSpPr>
            <p:cNvPr name="Freeform 52" id="52"/>
            <p:cNvSpPr/>
            <p:nvPr/>
          </p:nvSpPr>
          <p:spPr>
            <a:xfrm flipH="false" flipV="false" rot="0">
              <a:off x="851663" y="63500"/>
              <a:ext cx="147701" cy="930275"/>
            </a:xfrm>
            <a:custGeom>
              <a:avLst/>
              <a:gdLst/>
              <a:ahLst/>
              <a:cxnLst/>
              <a:rect r="r" b="b" t="t" l="l"/>
              <a:pathLst>
                <a:path h="930275" w="147701">
                  <a:moveTo>
                    <a:pt x="0" y="930275"/>
                  </a:moveTo>
                  <a:lnTo>
                    <a:pt x="147701" y="930275"/>
                  </a:lnTo>
                  <a:lnTo>
                    <a:pt x="147701" y="0"/>
                  </a:lnTo>
                  <a:lnTo>
                    <a:pt x="0" y="0"/>
                  </a:lnTo>
                  <a:close/>
                </a:path>
              </a:pathLst>
            </a:custGeom>
            <a:solidFill>
              <a:srgbClr val="000000">
                <a:alpha val="0"/>
              </a:srgbClr>
            </a:solidFill>
          </p:spPr>
        </p:sp>
        <p:sp>
          <p:nvSpPr>
            <p:cNvPr name="Freeform 53" id="53"/>
            <p:cNvSpPr/>
            <p:nvPr/>
          </p:nvSpPr>
          <p:spPr>
            <a:xfrm flipH="false" flipV="false" rot="0">
              <a:off x="63500" y="68834"/>
              <a:ext cx="851028" cy="851027"/>
            </a:xfrm>
            <a:custGeom>
              <a:avLst/>
              <a:gdLst/>
              <a:ahLst/>
              <a:cxnLst/>
              <a:rect r="r" b="b" t="t" l="l"/>
              <a:pathLst>
                <a:path h="851027" w="851028">
                  <a:moveTo>
                    <a:pt x="0" y="851027"/>
                  </a:moveTo>
                  <a:lnTo>
                    <a:pt x="851028" y="851027"/>
                  </a:lnTo>
                  <a:lnTo>
                    <a:pt x="851028" y="0"/>
                  </a:lnTo>
                  <a:lnTo>
                    <a:pt x="0" y="0"/>
                  </a:lnTo>
                  <a:close/>
                </a:path>
              </a:pathLst>
            </a:custGeom>
            <a:solidFill>
              <a:srgbClr val="000000">
                <a:alpha val="0"/>
              </a:srgbClr>
            </a:solidFill>
          </p:spPr>
        </p:sp>
        <p:sp>
          <p:nvSpPr>
            <p:cNvPr name="Freeform 54" id="54"/>
            <p:cNvSpPr/>
            <p:nvPr/>
          </p:nvSpPr>
          <p:spPr>
            <a:xfrm flipH="false" flipV="false" rot="0">
              <a:off x="63500" y="846074"/>
              <a:ext cx="862077" cy="147701"/>
            </a:xfrm>
            <a:custGeom>
              <a:avLst/>
              <a:gdLst/>
              <a:ahLst/>
              <a:cxnLst/>
              <a:rect r="r" b="b" t="t" l="l"/>
              <a:pathLst>
                <a:path h="147701" w="862077">
                  <a:moveTo>
                    <a:pt x="0" y="147701"/>
                  </a:moveTo>
                  <a:lnTo>
                    <a:pt x="862077" y="147701"/>
                  </a:lnTo>
                  <a:lnTo>
                    <a:pt x="862077" y="0"/>
                  </a:lnTo>
                  <a:lnTo>
                    <a:pt x="0" y="0"/>
                  </a:lnTo>
                  <a:close/>
                </a:path>
              </a:pathLst>
            </a:custGeom>
            <a:solidFill>
              <a:srgbClr val="000000">
                <a:alpha val="0"/>
              </a:srgbClr>
            </a:solidFill>
          </p:spPr>
        </p:sp>
      </p:grpSp>
      <p:grpSp>
        <p:nvGrpSpPr>
          <p:cNvPr name="Group 55" id="55"/>
          <p:cNvGrpSpPr/>
          <p:nvPr/>
        </p:nvGrpSpPr>
        <p:grpSpPr>
          <a:xfrm rot="0">
            <a:off x="3224670" y="5176647"/>
            <a:ext cx="1381782" cy="380362"/>
            <a:chOff x="0" y="0"/>
            <a:chExt cx="1381785" cy="380365"/>
          </a:xfrm>
        </p:grpSpPr>
        <p:sp>
          <p:nvSpPr>
            <p:cNvPr name="Freeform 56" id="56"/>
            <p:cNvSpPr/>
            <p:nvPr/>
          </p:nvSpPr>
          <p:spPr>
            <a:xfrm flipH="false" flipV="false" rot="0">
              <a:off x="0" y="0"/>
              <a:ext cx="1381766" cy="380369"/>
            </a:xfrm>
            <a:custGeom>
              <a:avLst/>
              <a:gdLst/>
              <a:ahLst/>
              <a:cxnLst/>
              <a:rect r="r" b="b" t="t" l="l"/>
              <a:pathLst>
                <a:path h="380369" w="1381766">
                  <a:moveTo>
                    <a:pt x="0" y="0"/>
                  </a:moveTo>
                  <a:lnTo>
                    <a:pt x="0" y="380369"/>
                  </a:lnTo>
                  <a:lnTo>
                    <a:pt x="1381766" y="380369"/>
                  </a:lnTo>
                  <a:lnTo>
                    <a:pt x="1381766" y="0"/>
                  </a:lnTo>
                  <a:close/>
                </a:path>
              </a:pathLst>
            </a:custGeom>
            <a:solidFill>
              <a:srgbClr val="09A9BE"/>
            </a:solidFill>
          </p:spPr>
        </p:sp>
      </p:grpSp>
      <p:grpSp>
        <p:nvGrpSpPr>
          <p:cNvPr name="Group 57" id="57"/>
          <p:cNvGrpSpPr/>
          <p:nvPr/>
        </p:nvGrpSpPr>
        <p:grpSpPr>
          <a:xfrm rot="0">
            <a:off x="3465805" y="3324082"/>
            <a:ext cx="1435265" cy="380362"/>
            <a:chOff x="0" y="0"/>
            <a:chExt cx="1435265" cy="380365"/>
          </a:xfrm>
        </p:grpSpPr>
        <p:sp>
          <p:nvSpPr>
            <p:cNvPr name="Freeform 58" id="58"/>
            <p:cNvSpPr/>
            <p:nvPr/>
          </p:nvSpPr>
          <p:spPr>
            <a:xfrm flipH="false" flipV="false" rot="0">
              <a:off x="0" y="0"/>
              <a:ext cx="1435225" cy="380370"/>
            </a:xfrm>
            <a:custGeom>
              <a:avLst/>
              <a:gdLst/>
              <a:ahLst/>
              <a:cxnLst/>
              <a:rect r="r" b="b" t="t" l="l"/>
              <a:pathLst>
                <a:path h="380370" w="1435225">
                  <a:moveTo>
                    <a:pt x="0" y="0"/>
                  </a:moveTo>
                  <a:lnTo>
                    <a:pt x="0" y="380370"/>
                  </a:lnTo>
                  <a:lnTo>
                    <a:pt x="1435225" y="380370"/>
                  </a:lnTo>
                  <a:lnTo>
                    <a:pt x="1435225" y="0"/>
                  </a:lnTo>
                  <a:close/>
                </a:path>
              </a:pathLst>
            </a:custGeom>
            <a:solidFill>
              <a:srgbClr val="09A9BE"/>
            </a:solidFill>
          </p:spPr>
        </p:sp>
      </p:grpSp>
      <p:grpSp>
        <p:nvGrpSpPr>
          <p:cNvPr name="Group 59" id="59"/>
          <p:cNvGrpSpPr/>
          <p:nvPr/>
        </p:nvGrpSpPr>
        <p:grpSpPr>
          <a:xfrm rot="0">
            <a:off x="4027799" y="7071103"/>
            <a:ext cx="1099480" cy="380362"/>
            <a:chOff x="0" y="0"/>
            <a:chExt cx="1099477" cy="380365"/>
          </a:xfrm>
        </p:grpSpPr>
        <p:sp>
          <p:nvSpPr>
            <p:cNvPr name="Freeform 60" id="60"/>
            <p:cNvSpPr/>
            <p:nvPr/>
          </p:nvSpPr>
          <p:spPr>
            <a:xfrm flipH="false" flipV="false" rot="0">
              <a:off x="0" y="0"/>
              <a:ext cx="1099436" cy="380369"/>
            </a:xfrm>
            <a:custGeom>
              <a:avLst/>
              <a:gdLst/>
              <a:ahLst/>
              <a:cxnLst/>
              <a:rect r="r" b="b" t="t" l="l"/>
              <a:pathLst>
                <a:path h="380369" w="1099436">
                  <a:moveTo>
                    <a:pt x="0" y="0"/>
                  </a:moveTo>
                  <a:lnTo>
                    <a:pt x="0" y="380369"/>
                  </a:lnTo>
                  <a:lnTo>
                    <a:pt x="1099436" y="380369"/>
                  </a:lnTo>
                  <a:lnTo>
                    <a:pt x="1099436" y="0"/>
                  </a:lnTo>
                  <a:close/>
                </a:path>
              </a:pathLst>
            </a:custGeom>
            <a:solidFill>
              <a:srgbClr val="09A9BE"/>
            </a:solidFill>
          </p:spPr>
        </p:sp>
      </p:grpSp>
      <p:grpSp>
        <p:nvGrpSpPr>
          <p:cNvPr name="Group 61" id="61"/>
          <p:cNvGrpSpPr/>
          <p:nvPr/>
        </p:nvGrpSpPr>
        <p:grpSpPr>
          <a:xfrm rot="0">
            <a:off x="6003179" y="5403628"/>
            <a:ext cx="653567" cy="294656"/>
            <a:chOff x="0" y="0"/>
            <a:chExt cx="653567" cy="294653"/>
          </a:xfrm>
        </p:grpSpPr>
        <p:sp>
          <p:nvSpPr>
            <p:cNvPr name="Freeform 62" id="62"/>
            <p:cNvSpPr/>
            <p:nvPr/>
          </p:nvSpPr>
          <p:spPr>
            <a:xfrm flipH="false" flipV="false" rot="0">
              <a:off x="63500" y="132967"/>
              <a:ext cx="314324" cy="28575"/>
            </a:xfrm>
            <a:custGeom>
              <a:avLst/>
              <a:gdLst/>
              <a:ahLst/>
              <a:cxnLst/>
              <a:rect r="r" b="b" t="t" l="l"/>
              <a:pathLst>
                <a:path h="28575" w="314324">
                  <a:moveTo>
                    <a:pt x="14224" y="0"/>
                  </a:moveTo>
                  <a:cubicBezTo>
                    <a:pt x="16129" y="0"/>
                    <a:pt x="17907" y="381"/>
                    <a:pt x="19685" y="1143"/>
                  </a:cubicBezTo>
                  <a:cubicBezTo>
                    <a:pt x="21463" y="1905"/>
                    <a:pt x="22987" y="2921"/>
                    <a:pt x="24257" y="4191"/>
                  </a:cubicBezTo>
                  <a:cubicBezTo>
                    <a:pt x="25527" y="5461"/>
                    <a:pt x="26670" y="7112"/>
                    <a:pt x="27305" y="8763"/>
                  </a:cubicBezTo>
                  <a:cubicBezTo>
                    <a:pt x="27940" y="10414"/>
                    <a:pt x="28448" y="12319"/>
                    <a:pt x="28448" y="14224"/>
                  </a:cubicBezTo>
                  <a:cubicBezTo>
                    <a:pt x="28448" y="16129"/>
                    <a:pt x="28067" y="17906"/>
                    <a:pt x="27305" y="19684"/>
                  </a:cubicBezTo>
                  <a:cubicBezTo>
                    <a:pt x="26543" y="21462"/>
                    <a:pt x="25527" y="22986"/>
                    <a:pt x="24257" y="24256"/>
                  </a:cubicBezTo>
                  <a:cubicBezTo>
                    <a:pt x="22987" y="25526"/>
                    <a:pt x="21336" y="26669"/>
                    <a:pt x="19685" y="27304"/>
                  </a:cubicBezTo>
                  <a:cubicBezTo>
                    <a:pt x="18034" y="27939"/>
                    <a:pt x="16129" y="28447"/>
                    <a:pt x="14224" y="28447"/>
                  </a:cubicBezTo>
                  <a:cubicBezTo>
                    <a:pt x="12319" y="28447"/>
                    <a:pt x="10541" y="28066"/>
                    <a:pt x="8763" y="27304"/>
                  </a:cubicBezTo>
                  <a:cubicBezTo>
                    <a:pt x="6985" y="26542"/>
                    <a:pt x="5461" y="25526"/>
                    <a:pt x="4191" y="24256"/>
                  </a:cubicBezTo>
                  <a:cubicBezTo>
                    <a:pt x="2921" y="22986"/>
                    <a:pt x="1778" y="21335"/>
                    <a:pt x="1143" y="19684"/>
                  </a:cubicBezTo>
                  <a:cubicBezTo>
                    <a:pt x="508" y="18033"/>
                    <a:pt x="0" y="16256"/>
                    <a:pt x="0" y="14351"/>
                  </a:cubicBezTo>
                  <a:cubicBezTo>
                    <a:pt x="0" y="12446"/>
                    <a:pt x="381" y="10668"/>
                    <a:pt x="1143" y="8890"/>
                  </a:cubicBezTo>
                  <a:cubicBezTo>
                    <a:pt x="1905" y="7112"/>
                    <a:pt x="2921" y="5588"/>
                    <a:pt x="4191" y="4318"/>
                  </a:cubicBezTo>
                  <a:cubicBezTo>
                    <a:pt x="5461" y="3048"/>
                    <a:pt x="7112" y="1905"/>
                    <a:pt x="8763" y="1270"/>
                  </a:cubicBezTo>
                  <a:cubicBezTo>
                    <a:pt x="10414" y="635"/>
                    <a:pt x="12319" y="127"/>
                    <a:pt x="14224" y="127"/>
                  </a:cubicBezTo>
                  <a:close/>
                  <a:moveTo>
                    <a:pt x="71374" y="127"/>
                  </a:moveTo>
                  <a:cubicBezTo>
                    <a:pt x="73279" y="127"/>
                    <a:pt x="75056" y="508"/>
                    <a:pt x="76834" y="1270"/>
                  </a:cubicBezTo>
                  <a:cubicBezTo>
                    <a:pt x="78612" y="2032"/>
                    <a:pt x="80136" y="3048"/>
                    <a:pt x="81406" y="4318"/>
                  </a:cubicBezTo>
                  <a:cubicBezTo>
                    <a:pt x="82676" y="5588"/>
                    <a:pt x="83819" y="7239"/>
                    <a:pt x="84454" y="8890"/>
                  </a:cubicBezTo>
                  <a:cubicBezTo>
                    <a:pt x="85089" y="10541"/>
                    <a:pt x="85597" y="12446"/>
                    <a:pt x="85597" y="14351"/>
                  </a:cubicBezTo>
                  <a:cubicBezTo>
                    <a:pt x="85597" y="16256"/>
                    <a:pt x="85216" y="18033"/>
                    <a:pt x="84454" y="19811"/>
                  </a:cubicBezTo>
                  <a:cubicBezTo>
                    <a:pt x="83692" y="21589"/>
                    <a:pt x="82676" y="23113"/>
                    <a:pt x="81406" y="24383"/>
                  </a:cubicBezTo>
                  <a:cubicBezTo>
                    <a:pt x="80136" y="25653"/>
                    <a:pt x="78485" y="26796"/>
                    <a:pt x="76834" y="27431"/>
                  </a:cubicBezTo>
                  <a:cubicBezTo>
                    <a:pt x="75183" y="28066"/>
                    <a:pt x="73279" y="28574"/>
                    <a:pt x="71374" y="28574"/>
                  </a:cubicBezTo>
                  <a:cubicBezTo>
                    <a:pt x="69469" y="28574"/>
                    <a:pt x="67691" y="28193"/>
                    <a:pt x="65913" y="27431"/>
                  </a:cubicBezTo>
                  <a:cubicBezTo>
                    <a:pt x="64135" y="26669"/>
                    <a:pt x="62611" y="25653"/>
                    <a:pt x="61341" y="24383"/>
                  </a:cubicBezTo>
                  <a:cubicBezTo>
                    <a:pt x="60071" y="23113"/>
                    <a:pt x="58928" y="21462"/>
                    <a:pt x="58293" y="19811"/>
                  </a:cubicBezTo>
                  <a:cubicBezTo>
                    <a:pt x="57658" y="18161"/>
                    <a:pt x="57150" y="16256"/>
                    <a:pt x="57150" y="14351"/>
                  </a:cubicBezTo>
                  <a:cubicBezTo>
                    <a:pt x="57150" y="12446"/>
                    <a:pt x="57531" y="10668"/>
                    <a:pt x="58293" y="8890"/>
                  </a:cubicBezTo>
                  <a:cubicBezTo>
                    <a:pt x="59055" y="7112"/>
                    <a:pt x="60071" y="5588"/>
                    <a:pt x="61341" y="4318"/>
                  </a:cubicBezTo>
                  <a:cubicBezTo>
                    <a:pt x="62611" y="3048"/>
                    <a:pt x="64262" y="1905"/>
                    <a:pt x="65913" y="1270"/>
                  </a:cubicBezTo>
                  <a:cubicBezTo>
                    <a:pt x="67564" y="635"/>
                    <a:pt x="69469" y="127"/>
                    <a:pt x="71374" y="127"/>
                  </a:cubicBezTo>
                  <a:close/>
                  <a:moveTo>
                    <a:pt x="128523" y="127"/>
                  </a:moveTo>
                  <a:cubicBezTo>
                    <a:pt x="130428" y="127"/>
                    <a:pt x="132206" y="508"/>
                    <a:pt x="133984" y="1270"/>
                  </a:cubicBezTo>
                  <a:cubicBezTo>
                    <a:pt x="135762" y="2032"/>
                    <a:pt x="137286" y="3048"/>
                    <a:pt x="138683" y="4318"/>
                  </a:cubicBezTo>
                  <a:cubicBezTo>
                    <a:pt x="140080" y="5588"/>
                    <a:pt x="141096" y="7239"/>
                    <a:pt x="141731" y="8890"/>
                  </a:cubicBezTo>
                  <a:cubicBezTo>
                    <a:pt x="142366" y="10541"/>
                    <a:pt x="142874" y="12446"/>
                    <a:pt x="142874" y="14351"/>
                  </a:cubicBezTo>
                  <a:cubicBezTo>
                    <a:pt x="142874" y="16256"/>
                    <a:pt x="142493" y="18033"/>
                    <a:pt x="141731" y="19811"/>
                  </a:cubicBezTo>
                  <a:cubicBezTo>
                    <a:pt x="140969" y="21589"/>
                    <a:pt x="139953" y="23113"/>
                    <a:pt x="138683" y="24383"/>
                  </a:cubicBezTo>
                  <a:cubicBezTo>
                    <a:pt x="137413" y="25653"/>
                    <a:pt x="135762" y="26796"/>
                    <a:pt x="133984" y="27431"/>
                  </a:cubicBezTo>
                  <a:cubicBezTo>
                    <a:pt x="132206" y="28066"/>
                    <a:pt x="130428" y="28574"/>
                    <a:pt x="128523" y="28574"/>
                  </a:cubicBezTo>
                  <a:cubicBezTo>
                    <a:pt x="126618" y="28574"/>
                    <a:pt x="124840" y="28193"/>
                    <a:pt x="123062" y="27431"/>
                  </a:cubicBezTo>
                  <a:cubicBezTo>
                    <a:pt x="121284" y="26669"/>
                    <a:pt x="119760" y="25653"/>
                    <a:pt x="118363" y="24383"/>
                  </a:cubicBezTo>
                  <a:cubicBezTo>
                    <a:pt x="116966" y="23113"/>
                    <a:pt x="115950" y="21462"/>
                    <a:pt x="115315" y="19811"/>
                  </a:cubicBezTo>
                  <a:cubicBezTo>
                    <a:pt x="114680" y="18161"/>
                    <a:pt x="114172" y="16256"/>
                    <a:pt x="114172" y="14351"/>
                  </a:cubicBezTo>
                  <a:cubicBezTo>
                    <a:pt x="114172" y="12446"/>
                    <a:pt x="114553" y="10668"/>
                    <a:pt x="115315" y="8890"/>
                  </a:cubicBezTo>
                  <a:cubicBezTo>
                    <a:pt x="116077" y="7112"/>
                    <a:pt x="117093" y="5588"/>
                    <a:pt x="118363" y="4318"/>
                  </a:cubicBezTo>
                  <a:cubicBezTo>
                    <a:pt x="119633" y="3048"/>
                    <a:pt x="121284" y="1905"/>
                    <a:pt x="123062" y="1270"/>
                  </a:cubicBezTo>
                  <a:cubicBezTo>
                    <a:pt x="124840" y="635"/>
                    <a:pt x="126618" y="127"/>
                    <a:pt x="128523" y="127"/>
                  </a:cubicBezTo>
                  <a:close/>
                  <a:moveTo>
                    <a:pt x="185673" y="127"/>
                  </a:moveTo>
                  <a:cubicBezTo>
                    <a:pt x="187578" y="127"/>
                    <a:pt x="189356" y="508"/>
                    <a:pt x="191134" y="1270"/>
                  </a:cubicBezTo>
                  <a:cubicBezTo>
                    <a:pt x="192912" y="2032"/>
                    <a:pt x="194436" y="3048"/>
                    <a:pt x="195833" y="4318"/>
                  </a:cubicBezTo>
                  <a:cubicBezTo>
                    <a:pt x="197230" y="5588"/>
                    <a:pt x="198246" y="7239"/>
                    <a:pt x="198881" y="8890"/>
                  </a:cubicBezTo>
                  <a:cubicBezTo>
                    <a:pt x="199516" y="10541"/>
                    <a:pt x="200024" y="12446"/>
                    <a:pt x="200024" y="14351"/>
                  </a:cubicBezTo>
                  <a:cubicBezTo>
                    <a:pt x="200024" y="16256"/>
                    <a:pt x="199643" y="18033"/>
                    <a:pt x="198881" y="19811"/>
                  </a:cubicBezTo>
                  <a:cubicBezTo>
                    <a:pt x="198119" y="21589"/>
                    <a:pt x="197103" y="23113"/>
                    <a:pt x="195833" y="24383"/>
                  </a:cubicBezTo>
                  <a:cubicBezTo>
                    <a:pt x="194563" y="25653"/>
                    <a:pt x="192912" y="26796"/>
                    <a:pt x="191134" y="27431"/>
                  </a:cubicBezTo>
                  <a:cubicBezTo>
                    <a:pt x="189356" y="28066"/>
                    <a:pt x="187578" y="28574"/>
                    <a:pt x="185673" y="28574"/>
                  </a:cubicBezTo>
                  <a:cubicBezTo>
                    <a:pt x="183768" y="28574"/>
                    <a:pt x="181990" y="28193"/>
                    <a:pt x="180212" y="27431"/>
                  </a:cubicBezTo>
                  <a:cubicBezTo>
                    <a:pt x="178434" y="26669"/>
                    <a:pt x="176910" y="25653"/>
                    <a:pt x="175513" y="24383"/>
                  </a:cubicBezTo>
                  <a:cubicBezTo>
                    <a:pt x="174116" y="23113"/>
                    <a:pt x="173100" y="21462"/>
                    <a:pt x="172465" y="19811"/>
                  </a:cubicBezTo>
                  <a:cubicBezTo>
                    <a:pt x="171830" y="18161"/>
                    <a:pt x="171322" y="16256"/>
                    <a:pt x="171322" y="14351"/>
                  </a:cubicBezTo>
                  <a:cubicBezTo>
                    <a:pt x="171322" y="12446"/>
                    <a:pt x="171703" y="10668"/>
                    <a:pt x="172465" y="8890"/>
                  </a:cubicBezTo>
                  <a:cubicBezTo>
                    <a:pt x="173227" y="7112"/>
                    <a:pt x="174243" y="5588"/>
                    <a:pt x="175513" y="4318"/>
                  </a:cubicBezTo>
                  <a:cubicBezTo>
                    <a:pt x="176783" y="3048"/>
                    <a:pt x="178434" y="1905"/>
                    <a:pt x="180212" y="1270"/>
                  </a:cubicBezTo>
                  <a:cubicBezTo>
                    <a:pt x="181990" y="635"/>
                    <a:pt x="183768" y="127"/>
                    <a:pt x="185673" y="127"/>
                  </a:cubicBezTo>
                  <a:close/>
                  <a:moveTo>
                    <a:pt x="242823" y="127"/>
                  </a:moveTo>
                  <a:cubicBezTo>
                    <a:pt x="244728" y="127"/>
                    <a:pt x="246506" y="508"/>
                    <a:pt x="248284" y="1270"/>
                  </a:cubicBezTo>
                  <a:cubicBezTo>
                    <a:pt x="250062" y="2032"/>
                    <a:pt x="251586" y="3048"/>
                    <a:pt x="252983" y="4318"/>
                  </a:cubicBezTo>
                  <a:cubicBezTo>
                    <a:pt x="254380" y="5588"/>
                    <a:pt x="255396" y="7239"/>
                    <a:pt x="256031" y="8890"/>
                  </a:cubicBezTo>
                  <a:cubicBezTo>
                    <a:pt x="256666" y="10541"/>
                    <a:pt x="257174" y="12446"/>
                    <a:pt x="257174" y="14351"/>
                  </a:cubicBezTo>
                  <a:cubicBezTo>
                    <a:pt x="257174" y="16256"/>
                    <a:pt x="256793" y="18033"/>
                    <a:pt x="256031" y="19811"/>
                  </a:cubicBezTo>
                  <a:cubicBezTo>
                    <a:pt x="255269" y="21589"/>
                    <a:pt x="254253" y="23113"/>
                    <a:pt x="252983" y="24383"/>
                  </a:cubicBezTo>
                  <a:cubicBezTo>
                    <a:pt x="251713" y="25653"/>
                    <a:pt x="250062" y="26796"/>
                    <a:pt x="248284" y="27431"/>
                  </a:cubicBezTo>
                  <a:cubicBezTo>
                    <a:pt x="246506" y="28066"/>
                    <a:pt x="244728" y="28574"/>
                    <a:pt x="242823" y="28574"/>
                  </a:cubicBezTo>
                  <a:cubicBezTo>
                    <a:pt x="240918" y="28574"/>
                    <a:pt x="239140" y="28193"/>
                    <a:pt x="237362" y="27431"/>
                  </a:cubicBezTo>
                  <a:cubicBezTo>
                    <a:pt x="235584" y="26669"/>
                    <a:pt x="234060" y="25653"/>
                    <a:pt x="232663" y="24383"/>
                  </a:cubicBezTo>
                  <a:cubicBezTo>
                    <a:pt x="231266" y="23113"/>
                    <a:pt x="230250" y="21462"/>
                    <a:pt x="229615" y="19811"/>
                  </a:cubicBezTo>
                  <a:cubicBezTo>
                    <a:pt x="228980" y="18161"/>
                    <a:pt x="228472" y="16256"/>
                    <a:pt x="228472" y="14351"/>
                  </a:cubicBezTo>
                  <a:cubicBezTo>
                    <a:pt x="228472" y="12446"/>
                    <a:pt x="228853" y="10668"/>
                    <a:pt x="229615" y="8890"/>
                  </a:cubicBezTo>
                  <a:cubicBezTo>
                    <a:pt x="230377" y="7112"/>
                    <a:pt x="231393" y="5588"/>
                    <a:pt x="232663" y="4318"/>
                  </a:cubicBezTo>
                  <a:cubicBezTo>
                    <a:pt x="233933" y="3048"/>
                    <a:pt x="235584" y="1905"/>
                    <a:pt x="237362" y="1270"/>
                  </a:cubicBezTo>
                  <a:cubicBezTo>
                    <a:pt x="239140" y="635"/>
                    <a:pt x="240918" y="127"/>
                    <a:pt x="242823" y="127"/>
                  </a:cubicBezTo>
                  <a:close/>
                  <a:moveTo>
                    <a:pt x="299973" y="127"/>
                  </a:moveTo>
                  <a:cubicBezTo>
                    <a:pt x="301878" y="127"/>
                    <a:pt x="303656" y="508"/>
                    <a:pt x="305434" y="1270"/>
                  </a:cubicBezTo>
                  <a:cubicBezTo>
                    <a:pt x="307212" y="2032"/>
                    <a:pt x="308736" y="3048"/>
                    <a:pt x="310133" y="4318"/>
                  </a:cubicBezTo>
                  <a:cubicBezTo>
                    <a:pt x="311530" y="5588"/>
                    <a:pt x="312546" y="7239"/>
                    <a:pt x="313181" y="8890"/>
                  </a:cubicBezTo>
                  <a:cubicBezTo>
                    <a:pt x="313816" y="10541"/>
                    <a:pt x="314324" y="12446"/>
                    <a:pt x="314324" y="14351"/>
                  </a:cubicBezTo>
                  <a:cubicBezTo>
                    <a:pt x="314324" y="16256"/>
                    <a:pt x="313943" y="18033"/>
                    <a:pt x="313181" y="19811"/>
                  </a:cubicBezTo>
                  <a:cubicBezTo>
                    <a:pt x="312419" y="21589"/>
                    <a:pt x="311403" y="23113"/>
                    <a:pt x="310133" y="24383"/>
                  </a:cubicBezTo>
                  <a:cubicBezTo>
                    <a:pt x="308863" y="25653"/>
                    <a:pt x="307212" y="26796"/>
                    <a:pt x="305434" y="27431"/>
                  </a:cubicBezTo>
                  <a:cubicBezTo>
                    <a:pt x="303656" y="28066"/>
                    <a:pt x="301878" y="28574"/>
                    <a:pt x="299973" y="28574"/>
                  </a:cubicBezTo>
                  <a:cubicBezTo>
                    <a:pt x="298068" y="28574"/>
                    <a:pt x="296290" y="28193"/>
                    <a:pt x="294512" y="27431"/>
                  </a:cubicBezTo>
                  <a:cubicBezTo>
                    <a:pt x="292734" y="26669"/>
                    <a:pt x="291210" y="25653"/>
                    <a:pt x="289813" y="24383"/>
                  </a:cubicBezTo>
                  <a:cubicBezTo>
                    <a:pt x="288416" y="23113"/>
                    <a:pt x="287400" y="21462"/>
                    <a:pt x="286765" y="19811"/>
                  </a:cubicBezTo>
                  <a:cubicBezTo>
                    <a:pt x="286130" y="18161"/>
                    <a:pt x="285622" y="16256"/>
                    <a:pt x="285622" y="14351"/>
                  </a:cubicBezTo>
                  <a:cubicBezTo>
                    <a:pt x="285622" y="12446"/>
                    <a:pt x="286003" y="10668"/>
                    <a:pt x="286765" y="8890"/>
                  </a:cubicBezTo>
                  <a:cubicBezTo>
                    <a:pt x="287527" y="7112"/>
                    <a:pt x="288543" y="5588"/>
                    <a:pt x="289813" y="4318"/>
                  </a:cubicBezTo>
                  <a:cubicBezTo>
                    <a:pt x="291083" y="3048"/>
                    <a:pt x="292734" y="1905"/>
                    <a:pt x="294512" y="1270"/>
                  </a:cubicBezTo>
                  <a:cubicBezTo>
                    <a:pt x="296290" y="635"/>
                    <a:pt x="298068" y="127"/>
                    <a:pt x="299973" y="127"/>
                  </a:cubicBezTo>
                  <a:close/>
                </a:path>
              </a:pathLst>
            </a:custGeom>
            <a:solidFill>
              <a:srgbClr val="004B4D"/>
            </a:solidFill>
          </p:spPr>
        </p:sp>
        <p:sp>
          <p:nvSpPr>
            <p:cNvPr name="Freeform 63" id="63"/>
            <p:cNvSpPr/>
            <p:nvPr/>
          </p:nvSpPr>
          <p:spPr>
            <a:xfrm flipH="false" flipV="false" rot="0">
              <a:off x="422400" y="63499"/>
              <a:ext cx="167639" cy="167637"/>
            </a:xfrm>
            <a:custGeom>
              <a:avLst/>
              <a:gdLst/>
              <a:ahLst/>
              <a:cxnLst/>
              <a:rect r="r" b="b" t="t" l="l"/>
              <a:pathLst>
                <a:path h="167637" w="167639">
                  <a:moveTo>
                    <a:pt x="0" y="167637"/>
                  </a:moveTo>
                  <a:lnTo>
                    <a:pt x="167640" y="167637"/>
                  </a:lnTo>
                  <a:lnTo>
                    <a:pt x="167640" y="0"/>
                  </a:lnTo>
                  <a:lnTo>
                    <a:pt x="0" y="0"/>
                  </a:lnTo>
                  <a:close/>
                </a:path>
              </a:pathLst>
            </a:custGeom>
            <a:solidFill>
              <a:srgbClr val="000000">
                <a:alpha val="0"/>
              </a:srgbClr>
            </a:solidFill>
          </p:spPr>
        </p:sp>
        <p:sp>
          <p:nvSpPr>
            <p:cNvPr name="Freeform 64" id="64"/>
            <p:cNvSpPr/>
            <p:nvPr/>
          </p:nvSpPr>
          <p:spPr>
            <a:xfrm flipH="false" flipV="false" rot="0">
              <a:off x="63500" y="133094"/>
              <a:ext cx="358901" cy="28575"/>
            </a:xfrm>
            <a:custGeom>
              <a:avLst/>
              <a:gdLst/>
              <a:ahLst/>
              <a:cxnLst/>
              <a:rect r="r" b="b" t="t" l="l"/>
              <a:pathLst>
                <a:path h="28575" w="358901">
                  <a:moveTo>
                    <a:pt x="0" y="28574"/>
                  </a:moveTo>
                  <a:lnTo>
                    <a:pt x="358900" y="28574"/>
                  </a:lnTo>
                  <a:lnTo>
                    <a:pt x="358900" y="0"/>
                  </a:lnTo>
                  <a:lnTo>
                    <a:pt x="0" y="0"/>
                  </a:lnTo>
                  <a:close/>
                </a:path>
              </a:pathLst>
            </a:custGeom>
            <a:solidFill>
              <a:srgbClr val="000000">
                <a:alpha val="0"/>
              </a:srgbClr>
            </a:solidFill>
          </p:spPr>
        </p:sp>
      </p:grpSp>
      <p:grpSp>
        <p:nvGrpSpPr>
          <p:cNvPr name="Group 65" id="65"/>
          <p:cNvGrpSpPr/>
          <p:nvPr/>
        </p:nvGrpSpPr>
        <p:grpSpPr>
          <a:xfrm rot="0">
            <a:off x="6168238" y="4077643"/>
            <a:ext cx="656168" cy="503558"/>
            <a:chOff x="0" y="0"/>
            <a:chExt cx="656158" cy="503555"/>
          </a:xfrm>
        </p:grpSpPr>
        <p:sp>
          <p:nvSpPr>
            <p:cNvPr name="Freeform 66" id="66"/>
            <p:cNvSpPr/>
            <p:nvPr/>
          </p:nvSpPr>
          <p:spPr>
            <a:xfrm flipH="false" flipV="false" rot="0">
              <a:off x="68992" y="68993"/>
              <a:ext cx="365566" cy="244665"/>
            </a:xfrm>
            <a:custGeom>
              <a:avLst/>
              <a:gdLst/>
              <a:ahLst/>
              <a:cxnLst/>
              <a:rect r="r" b="b" t="t" l="l"/>
              <a:pathLst>
                <a:path h="244665" w="365566">
                  <a:moveTo>
                    <a:pt x="21939" y="2254"/>
                  </a:moveTo>
                  <a:cubicBezTo>
                    <a:pt x="23590" y="3270"/>
                    <a:pt x="24860" y="4540"/>
                    <a:pt x="26003" y="6064"/>
                  </a:cubicBezTo>
                  <a:cubicBezTo>
                    <a:pt x="27146" y="7588"/>
                    <a:pt x="27781" y="9366"/>
                    <a:pt x="28289" y="11144"/>
                  </a:cubicBezTo>
                  <a:cubicBezTo>
                    <a:pt x="28797" y="12922"/>
                    <a:pt x="28670" y="14827"/>
                    <a:pt x="28416" y="16732"/>
                  </a:cubicBezTo>
                  <a:cubicBezTo>
                    <a:pt x="28162" y="18637"/>
                    <a:pt x="27400" y="20288"/>
                    <a:pt x="26384" y="21939"/>
                  </a:cubicBezTo>
                  <a:cubicBezTo>
                    <a:pt x="25368" y="23590"/>
                    <a:pt x="24098" y="24860"/>
                    <a:pt x="22574" y="26003"/>
                  </a:cubicBezTo>
                  <a:cubicBezTo>
                    <a:pt x="21050" y="27146"/>
                    <a:pt x="19272" y="27781"/>
                    <a:pt x="17494" y="28289"/>
                  </a:cubicBezTo>
                  <a:cubicBezTo>
                    <a:pt x="15716" y="28797"/>
                    <a:pt x="13811" y="28670"/>
                    <a:pt x="11906" y="28416"/>
                  </a:cubicBezTo>
                  <a:cubicBezTo>
                    <a:pt x="10001" y="28162"/>
                    <a:pt x="8350" y="27400"/>
                    <a:pt x="6699" y="26384"/>
                  </a:cubicBezTo>
                  <a:cubicBezTo>
                    <a:pt x="5048" y="25368"/>
                    <a:pt x="3778" y="24098"/>
                    <a:pt x="2635" y="22574"/>
                  </a:cubicBezTo>
                  <a:cubicBezTo>
                    <a:pt x="1492" y="21050"/>
                    <a:pt x="857" y="19272"/>
                    <a:pt x="349" y="17494"/>
                  </a:cubicBezTo>
                  <a:cubicBezTo>
                    <a:pt x="-159" y="15716"/>
                    <a:pt x="-32" y="13811"/>
                    <a:pt x="222" y="11906"/>
                  </a:cubicBezTo>
                  <a:cubicBezTo>
                    <a:pt x="476" y="10001"/>
                    <a:pt x="1238" y="8350"/>
                    <a:pt x="2254" y="6699"/>
                  </a:cubicBezTo>
                  <a:cubicBezTo>
                    <a:pt x="3270" y="5048"/>
                    <a:pt x="4540" y="3778"/>
                    <a:pt x="6064" y="2635"/>
                  </a:cubicBezTo>
                  <a:cubicBezTo>
                    <a:pt x="7588" y="1492"/>
                    <a:pt x="9366" y="857"/>
                    <a:pt x="11144" y="349"/>
                  </a:cubicBezTo>
                  <a:cubicBezTo>
                    <a:pt x="12922" y="-159"/>
                    <a:pt x="14827" y="-32"/>
                    <a:pt x="16732" y="222"/>
                  </a:cubicBezTo>
                  <a:cubicBezTo>
                    <a:pt x="18637" y="476"/>
                    <a:pt x="20288" y="1238"/>
                    <a:pt x="21939" y="2254"/>
                  </a:cubicBezTo>
                  <a:close/>
                  <a:moveTo>
                    <a:pt x="70072" y="33115"/>
                  </a:moveTo>
                  <a:cubicBezTo>
                    <a:pt x="71723" y="34131"/>
                    <a:pt x="72993" y="35401"/>
                    <a:pt x="74136" y="36925"/>
                  </a:cubicBezTo>
                  <a:cubicBezTo>
                    <a:pt x="75279" y="38449"/>
                    <a:pt x="75914" y="40227"/>
                    <a:pt x="76422" y="42005"/>
                  </a:cubicBezTo>
                  <a:cubicBezTo>
                    <a:pt x="76930" y="43783"/>
                    <a:pt x="76803" y="45688"/>
                    <a:pt x="76549" y="47593"/>
                  </a:cubicBezTo>
                  <a:cubicBezTo>
                    <a:pt x="76295" y="49498"/>
                    <a:pt x="75533" y="51149"/>
                    <a:pt x="74517" y="52800"/>
                  </a:cubicBezTo>
                  <a:cubicBezTo>
                    <a:pt x="73501" y="54451"/>
                    <a:pt x="72231" y="55721"/>
                    <a:pt x="70707" y="56864"/>
                  </a:cubicBezTo>
                  <a:cubicBezTo>
                    <a:pt x="69183" y="58007"/>
                    <a:pt x="67405" y="58642"/>
                    <a:pt x="65627" y="59150"/>
                  </a:cubicBezTo>
                  <a:cubicBezTo>
                    <a:pt x="63849" y="59658"/>
                    <a:pt x="61944" y="59531"/>
                    <a:pt x="60039" y="59277"/>
                  </a:cubicBezTo>
                  <a:cubicBezTo>
                    <a:pt x="58134" y="59023"/>
                    <a:pt x="56483" y="58261"/>
                    <a:pt x="54832" y="57245"/>
                  </a:cubicBezTo>
                  <a:cubicBezTo>
                    <a:pt x="53181" y="56229"/>
                    <a:pt x="51911" y="54959"/>
                    <a:pt x="50768" y="53435"/>
                  </a:cubicBezTo>
                  <a:cubicBezTo>
                    <a:pt x="49625" y="51911"/>
                    <a:pt x="48990" y="50133"/>
                    <a:pt x="48482" y="48355"/>
                  </a:cubicBezTo>
                  <a:cubicBezTo>
                    <a:pt x="47974" y="46577"/>
                    <a:pt x="48101" y="44672"/>
                    <a:pt x="48355" y="42767"/>
                  </a:cubicBezTo>
                  <a:cubicBezTo>
                    <a:pt x="48609" y="40862"/>
                    <a:pt x="49371" y="39211"/>
                    <a:pt x="50387" y="37560"/>
                  </a:cubicBezTo>
                  <a:cubicBezTo>
                    <a:pt x="51403" y="35909"/>
                    <a:pt x="52673" y="34639"/>
                    <a:pt x="54197" y="33496"/>
                  </a:cubicBezTo>
                  <a:cubicBezTo>
                    <a:pt x="55721" y="32353"/>
                    <a:pt x="57499" y="31718"/>
                    <a:pt x="59277" y="31210"/>
                  </a:cubicBezTo>
                  <a:cubicBezTo>
                    <a:pt x="61055" y="30702"/>
                    <a:pt x="62960" y="30829"/>
                    <a:pt x="64865" y="31083"/>
                  </a:cubicBezTo>
                  <a:cubicBezTo>
                    <a:pt x="66770" y="31337"/>
                    <a:pt x="68421" y="32099"/>
                    <a:pt x="70072" y="33115"/>
                  </a:cubicBezTo>
                  <a:close/>
                  <a:moveTo>
                    <a:pt x="118204" y="63976"/>
                  </a:moveTo>
                  <a:cubicBezTo>
                    <a:pt x="119855" y="64992"/>
                    <a:pt x="121125" y="66262"/>
                    <a:pt x="122268" y="67786"/>
                  </a:cubicBezTo>
                  <a:cubicBezTo>
                    <a:pt x="123411" y="69310"/>
                    <a:pt x="124046" y="71088"/>
                    <a:pt x="124554" y="72866"/>
                  </a:cubicBezTo>
                  <a:cubicBezTo>
                    <a:pt x="125062" y="74644"/>
                    <a:pt x="124935" y="76549"/>
                    <a:pt x="124681" y="78454"/>
                  </a:cubicBezTo>
                  <a:cubicBezTo>
                    <a:pt x="124427" y="80359"/>
                    <a:pt x="123665" y="82010"/>
                    <a:pt x="122649" y="83661"/>
                  </a:cubicBezTo>
                  <a:cubicBezTo>
                    <a:pt x="121633" y="85312"/>
                    <a:pt x="120363" y="86582"/>
                    <a:pt x="118839" y="87725"/>
                  </a:cubicBezTo>
                  <a:cubicBezTo>
                    <a:pt x="117315" y="88868"/>
                    <a:pt x="115537" y="89503"/>
                    <a:pt x="113759" y="90011"/>
                  </a:cubicBezTo>
                  <a:cubicBezTo>
                    <a:pt x="111981" y="90519"/>
                    <a:pt x="110076" y="90392"/>
                    <a:pt x="108171" y="90138"/>
                  </a:cubicBezTo>
                  <a:cubicBezTo>
                    <a:pt x="106267" y="89884"/>
                    <a:pt x="104616" y="89122"/>
                    <a:pt x="102965" y="88106"/>
                  </a:cubicBezTo>
                  <a:cubicBezTo>
                    <a:pt x="101314" y="87090"/>
                    <a:pt x="100044" y="85820"/>
                    <a:pt x="98901" y="84296"/>
                  </a:cubicBezTo>
                  <a:cubicBezTo>
                    <a:pt x="97758" y="82772"/>
                    <a:pt x="97123" y="80994"/>
                    <a:pt x="96615" y="79216"/>
                  </a:cubicBezTo>
                  <a:cubicBezTo>
                    <a:pt x="96107" y="77438"/>
                    <a:pt x="96234" y="75533"/>
                    <a:pt x="96488" y="73628"/>
                  </a:cubicBezTo>
                  <a:cubicBezTo>
                    <a:pt x="96742" y="71723"/>
                    <a:pt x="97504" y="70072"/>
                    <a:pt x="98520" y="68421"/>
                  </a:cubicBezTo>
                  <a:cubicBezTo>
                    <a:pt x="99536" y="66770"/>
                    <a:pt x="100806" y="65500"/>
                    <a:pt x="102330" y="64357"/>
                  </a:cubicBezTo>
                  <a:cubicBezTo>
                    <a:pt x="103854" y="63214"/>
                    <a:pt x="105631" y="62579"/>
                    <a:pt x="107409" y="62071"/>
                  </a:cubicBezTo>
                  <a:cubicBezTo>
                    <a:pt x="109187" y="61563"/>
                    <a:pt x="111092" y="61690"/>
                    <a:pt x="112997" y="61944"/>
                  </a:cubicBezTo>
                  <a:cubicBezTo>
                    <a:pt x="114902" y="62198"/>
                    <a:pt x="116553" y="62960"/>
                    <a:pt x="118204" y="63976"/>
                  </a:cubicBezTo>
                  <a:close/>
                  <a:moveTo>
                    <a:pt x="166337" y="94837"/>
                  </a:moveTo>
                  <a:cubicBezTo>
                    <a:pt x="167988" y="95853"/>
                    <a:pt x="169258" y="97123"/>
                    <a:pt x="170401" y="98647"/>
                  </a:cubicBezTo>
                  <a:cubicBezTo>
                    <a:pt x="171544" y="100171"/>
                    <a:pt x="172179" y="101949"/>
                    <a:pt x="172687" y="103727"/>
                  </a:cubicBezTo>
                  <a:cubicBezTo>
                    <a:pt x="173195" y="105505"/>
                    <a:pt x="173068" y="107410"/>
                    <a:pt x="172814" y="109315"/>
                  </a:cubicBezTo>
                  <a:cubicBezTo>
                    <a:pt x="172560" y="111220"/>
                    <a:pt x="171798" y="112871"/>
                    <a:pt x="170782" y="114522"/>
                  </a:cubicBezTo>
                  <a:cubicBezTo>
                    <a:pt x="169766" y="116173"/>
                    <a:pt x="168496" y="117443"/>
                    <a:pt x="166972" y="118586"/>
                  </a:cubicBezTo>
                  <a:cubicBezTo>
                    <a:pt x="165448" y="119729"/>
                    <a:pt x="163670" y="120364"/>
                    <a:pt x="161892" y="120872"/>
                  </a:cubicBezTo>
                  <a:cubicBezTo>
                    <a:pt x="160114" y="121380"/>
                    <a:pt x="158209" y="121253"/>
                    <a:pt x="156304" y="120999"/>
                  </a:cubicBezTo>
                  <a:cubicBezTo>
                    <a:pt x="154399" y="120745"/>
                    <a:pt x="152748" y="119983"/>
                    <a:pt x="151097" y="118967"/>
                  </a:cubicBezTo>
                  <a:cubicBezTo>
                    <a:pt x="149446" y="117951"/>
                    <a:pt x="148176" y="116681"/>
                    <a:pt x="147033" y="115157"/>
                  </a:cubicBezTo>
                  <a:cubicBezTo>
                    <a:pt x="145890" y="113633"/>
                    <a:pt x="145255" y="111855"/>
                    <a:pt x="144747" y="110077"/>
                  </a:cubicBezTo>
                  <a:cubicBezTo>
                    <a:pt x="144239" y="108299"/>
                    <a:pt x="144366" y="106394"/>
                    <a:pt x="144620" y="104489"/>
                  </a:cubicBezTo>
                  <a:cubicBezTo>
                    <a:pt x="144874" y="102584"/>
                    <a:pt x="145636" y="100933"/>
                    <a:pt x="146652" y="99282"/>
                  </a:cubicBezTo>
                  <a:cubicBezTo>
                    <a:pt x="147668" y="97631"/>
                    <a:pt x="148938" y="96361"/>
                    <a:pt x="150462" y="95218"/>
                  </a:cubicBezTo>
                  <a:cubicBezTo>
                    <a:pt x="151986" y="94075"/>
                    <a:pt x="153764" y="93440"/>
                    <a:pt x="155542" y="92932"/>
                  </a:cubicBezTo>
                  <a:cubicBezTo>
                    <a:pt x="157320" y="92424"/>
                    <a:pt x="159225" y="92551"/>
                    <a:pt x="161130" y="92805"/>
                  </a:cubicBezTo>
                  <a:cubicBezTo>
                    <a:pt x="163035" y="93059"/>
                    <a:pt x="164686" y="93821"/>
                    <a:pt x="166337" y="94837"/>
                  </a:cubicBezTo>
                  <a:close/>
                  <a:moveTo>
                    <a:pt x="214470" y="125698"/>
                  </a:moveTo>
                  <a:cubicBezTo>
                    <a:pt x="216121" y="126714"/>
                    <a:pt x="217391" y="127984"/>
                    <a:pt x="218534" y="129508"/>
                  </a:cubicBezTo>
                  <a:cubicBezTo>
                    <a:pt x="219677" y="131032"/>
                    <a:pt x="220312" y="132810"/>
                    <a:pt x="220820" y="134588"/>
                  </a:cubicBezTo>
                  <a:cubicBezTo>
                    <a:pt x="221328" y="136366"/>
                    <a:pt x="221201" y="138271"/>
                    <a:pt x="220947" y="140176"/>
                  </a:cubicBezTo>
                  <a:cubicBezTo>
                    <a:pt x="220693" y="142081"/>
                    <a:pt x="219931" y="143732"/>
                    <a:pt x="218915" y="145383"/>
                  </a:cubicBezTo>
                  <a:cubicBezTo>
                    <a:pt x="217899" y="147034"/>
                    <a:pt x="216629" y="148304"/>
                    <a:pt x="215105" y="149447"/>
                  </a:cubicBezTo>
                  <a:cubicBezTo>
                    <a:pt x="213581" y="150590"/>
                    <a:pt x="211803" y="151225"/>
                    <a:pt x="210025" y="151733"/>
                  </a:cubicBezTo>
                  <a:cubicBezTo>
                    <a:pt x="208247" y="152241"/>
                    <a:pt x="206342" y="152114"/>
                    <a:pt x="204437" y="151860"/>
                  </a:cubicBezTo>
                  <a:cubicBezTo>
                    <a:pt x="202532" y="151606"/>
                    <a:pt x="200881" y="150844"/>
                    <a:pt x="199230" y="149828"/>
                  </a:cubicBezTo>
                  <a:cubicBezTo>
                    <a:pt x="197579" y="148812"/>
                    <a:pt x="196309" y="147542"/>
                    <a:pt x="195166" y="146018"/>
                  </a:cubicBezTo>
                  <a:cubicBezTo>
                    <a:pt x="194023" y="144494"/>
                    <a:pt x="193388" y="142716"/>
                    <a:pt x="192880" y="140938"/>
                  </a:cubicBezTo>
                  <a:cubicBezTo>
                    <a:pt x="192372" y="139160"/>
                    <a:pt x="192499" y="137255"/>
                    <a:pt x="192753" y="135350"/>
                  </a:cubicBezTo>
                  <a:cubicBezTo>
                    <a:pt x="193007" y="133445"/>
                    <a:pt x="193769" y="131794"/>
                    <a:pt x="194785" y="130143"/>
                  </a:cubicBezTo>
                  <a:cubicBezTo>
                    <a:pt x="195801" y="128492"/>
                    <a:pt x="197071" y="127222"/>
                    <a:pt x="198595" y="126079"/>
                  </a:cubicBezTo>
                  <a:cubicBezTo>
                    <a:pt x="200119" y="124936"/>
                    <a:pt x="201897" y="124301"/>
                    <a:pt x="203675" y="123793"/>
                  </a:cubicBezTo>
                  <a:cubicBezTo>
                    <a:pt x="205453" y="123285"/>
                    <a:pt x="207358" y="123412"/>
                    <a:pt x="209263" y="123666"/>
                  </a:cubicBezTo>
                  <a:cubicBezTo>
                    <a:pt x="211168" y="123920"/>
                    <a:pt x="212819" y="124682"/>
                    <a:pt x="214470" y="125698"/>
                  </a:cubicBezTo>
                  <a:close/>
                  <a:moveTo>
                    <a:pt x="262602" y="156559"/>
                  </a:moveTo>
                  <a:cubicBezTo>
                    <a:pt x="264253" y="157575"/>
                    <a:pt x="265523" y="158845"/>
                    <a:pt x="266666" y="160369"/>
                  </a:cubicBezTo>
                  <a:cubicBezTo>
                    <a:pt x="267809" y="161892"/>
                    <a:pt x="268444" y="163670"/>
                    <a:pt x="268952" y="165449"/>
                  </a:cubicBezTo>
                  <a:cubicBezTo>
                    <a:pt x="269460" y="167226"/>
                    <a:pt x="269333" y="169131"/>
                    <a:pt x="269079" y="171036"/>
                  </a:cubicBezTo>
                  <a:cubicBezTo>
                    <a:pt x="268825" y="172941"/>
                    <a:pt x="268063" y="174592"/>
                    <a:pt x="267047" y="176243"/>
                  </a:cubicBezTo>
                  <a:cubicBezTo>
                    <a:pt x="266031" y="177894"/>
                    <a:pt x="264761" y="179164"/>
                    <a:pt x="263237" y="180307"/>
                  </a:cubicBezTo>
                  <a:cubicBezTo>
                    <a:pt x="261713" y="181450"/>
                    <a:pt x="259935" y="182085"/>
                    <a:pt x="258157" y="182593"/>
                  </a:cubicBezTo>
                  <a:cubicBezTo>
                    <a:pt x="256379" y="183101"/>
                    <a:pt x="254474" y="182974"/>
                    <a:pt x="252569" y="182720"/>
                  </a:cubicBezTo>
                  <a:cubicBezTo>
                    <a:pt x="250664" y="182466"/>
                    <a:pt x="249013" y="181704"/>
                    <a:pt x="247362" y="180688"/>
                  </a:cubicBezTo>
                  <a:cubicBezTo>
                    <a:pt x="245711" y="179672"/>
                    <a:pt x="244441" y="178402"/>
                    <a:pt x="243298" y="176878"/>
                  </a:cubicBezTo>
                  <a:cubicBezTo>
                    <a:pt x="242155" y="175354"/>
                    <a:pt x="241520" y="173576"/>
                    <a:pt x="241012" y="171799"/>
                  </a:cubicBezTo>
                  <a:cubicBezTo>
                    <a:pt x="240504" y="170020"/>
                    <a:pt x="240631" y="168115"/>
                    <a:pt x="240885" y="166210"/>
                  </a:cubicBezTo>
                  <a:cubicBezTo>
                    <a:pt x="241139" y="164306"/>
                    <a:pt x="241901" y="162654"/>
                    <a:pt x="242917" y="161004"/>
                  </a:cubicBezTo>
                  <a:cubicBezTo>
                    <a:pt x="243933" y="159353"/>
                    <a:pt x="245203" y="158083"/>
                    <a:pt x="246727" y="156940"/>
                  </a:cubicBezTo>
                  <a:cubicBezTo>
                    <a:pt x="248251" y="155797"/>
                    <a:pt x="250029" y="155162"/>
                    <a:pt x="251807" y="154654"/>
                  </a:cubicBezTo>
                  <a:cubicBezTo>
                    <a:pt x="253585" y="154146"/>
                    <a:pt x="255490" y="154273"/>
                    <a:pt x="257395" y="154527"/>
                  </a:cubicBezTo>
                  <a:cubicBezTo>
                    <a:pt x="259300" y="154781"/>
                    <a:pt x="260951" y="155543"/>
                    <a:pt x="262602" y="156559"/>
                  </a:cubicBezTo>
                  <a:close/>
                  <a:moveTo>
                    <a:pt x="310735" y="187419"/>
                  </a:moveTo>
                  <a:cubicBezTo>
                    <a:pt x="312386" y="188435"/>
                    <a:pt x="313656" y="189705"/>
                    <a:pt x="314799" y="191229"/>
                  </a:cubicBezTo>
                  <a:cubicBezTo>
                    <a:pt x="315942" y="192753"/>
                    <a:pt x="316577" y="194531"/>
                    <a:pt x="317085" y="196309"/>
                  </a:cubicBezTo>
                  <a:cubicBezTo>
                    <a:pt x="317593" y="198087"/>
                    <a:pt x="317466" y="199992"/>
                    <a:pt x="317212" y="201897"/>
                  </a:cubicBezTo>
                  <a:cubicBezTo>
                    <a:pt x="316958" y="203802"/>
                    <a:pt x="316196" y="205453"/>
                    <a:pt x="315180" y="207104"/>
                  </a:cubicBezTo>
                  <a:cubicBezTo>
                    <a:pt x="314164" y="208755"/>
                    <a:pt x="312894" y="210025"/>
                    <a:pt x="311370" y="211168"/>
                  </a:cubicBezTo>
                  <a:cubicBezTo>
                    <a:pt x="309846" y="212311"/>
                    <a:pt x="308068" y="212946"/>
                    <a:pt x="306290" y="213454"/>
                  </a:cubicBezTo>
                  <a:cubicBezTo>
                    <a:pt x="304512" y="213962"/>
                    <a:pt x="302607" y="213835"/>
                    <a:pt x="300702" y="213581"/>
                  </a:cubicBezTo>
                  <a:cubicBezTo>
                    <a:pt x="298797" y="213327"/>
                    <a:pt x="297146" y="212565"/>
                    <a:pt x="295495" y="211549"/>
                  </a:cubicBezTo>
                  <a:cubicBezTo>
                    <a:pt x="293844" y="210533"/>
                    <a:pt x="292574" y="209263"/>
                    <a:pt x="291431" y="207739"/>
                  </a:cubicBezTo>
                  <a:cubicBezTo>
                    <a:pt x="290288" y="206215"/>
                    <a:pt x="289653" y="204437"/>
                    <a:pt x="289145" y="202659"/>
                  </a:cubicBezTo>
                  <a:cubicBezTo>
                    <a:pt x="288637" y="200881"/>
                    <a:pt x="288764" y="198976"/>
                    <a:pt x="289018" y="197071"/>
                  </a:cubicBezTo>
                  <a:cubicBezTo>
                    <a:pt x="289272" y="195166"/>
                    <a:pt x="290034" y="193515"/>
                    <a:pt x="291050" y="191864"/>
                  </a:cubicBezTo>
                  <a:cubicBezTo>
                    <a:pt x="292066" y="190213"/>
                    <a:pt x="293336" y="188943"/>
                    <a:pt x="294860" y="187800"/>
                  </a:cubicBezTo>
                  <a:cubicBezTo>
                    <a:pt x="296384" y="186657"/>
                    <a:pt x="298162" y="186022"/>
                    <a:pt x="299940" y="185514"/>
                  </a:cubicBezTo>
                  <a:cubicBezTo>
                    <a:pt x="301718" y="185006"/>
                    <a:pt x="303623" y="185133"/>
                    <a:pt x="305528" y="185387"/>
                  </a:cubicBezTo>
                  <a:cubicBezTo>
                    <a:pt x="307433" y="185641"/>
                    <a:pt x="309084" y="186403"/>
                    <a:pt x="310735" y="187419"/>
                  </a:cubicBezTo>
                  <a:close/>
                  <a:moveTo>
                    <a:pt x="358867" y="218280"/>
                  </a:moveTo>
                  <a:cubicBezTo>
                    <a:pt x="360518" y="219296"/>
                    <a:pt x="361788" y="220566"/>
                    <a:pt x="362931" y="222090"/>
                  </a:cubicBezTo>
                  <a:cubicBezTo>
                    <a:pt x="364074" y="223614"/>
                    <a:pt x="364709" y="225392"/>
                    <a:pt x="365217" y="227170"/>
                  </a:cubicBezTo>
                  <a:cubicBezTo>
                    <a:pt x="365725" y="228948"/>
                    <a:pt x="365598" y="230853"/>
                    <a:pt x="365344" y="232758"/>
                  </a:cubicBezTo>
                  <a:cubicBezTo>
                    <a:pt x="365090" y="234663"/>
                    <a:pt x="364328" y="236314"/>
                    <a:pt x="363312" y="237965"/>
                  </a:cubicBezTo>
                  <a:cubicBezTo>
                    <a:pt x="362296" y="239616"/>
                    <a:pt x="361026" y="240886"/>
                    <a:pt x="359502" y="242029"/>
                  </a:cubicBezTo>
                  <a:cubicBezTo>
                    <a:pt x="357978" y="243172"/>
                    <a:pt x="356200" y="243807"/>
                    <a:pt x="354422" y="244315"/>
                  </a:cubicBezTo>
                  <a:cubicBezTo>
                    <a:pt x="352644" y="244823"/>
                    <a:pt x="350739" y="244696"/>
                    <a:pt x="348834" y="244442"/>
                  </a:cubicBezTo>
                  <a:cubicBezTo>
                    <a:pt x="346929" y="244188"/>
                    <a:pt x="345278" y="243426"/>
                    <a:pt x="343627" y="242410"/>
                  </a:cubicBezTo>
                  <a:cubicBezTo>
                    <a:pt x="341976" y="241394"/>
                    <a:pt x="340706" y="240124"/>
                    <a:pt x="339563" y="238600"/>
                  </a:cubicBezTo>
                  <a:cubicBezTo>
                    <a:pt x="338420" y="237076"/>
                    <a:pt x="337785" y="235298"/>
                    <a:pt x="337278" y="233520"/>
                  </a:cubicBezTo>
                  <a:cubicBezTo>
                    <a:pt x="336769" y="231742"/>
                    <a:pt x="336897" y="229837"/>
                    <a:pt x="337151" y="227932"/>
                  </a:cubicBezTo>
                  <a:cubicBezTo>
                    <a:pt x="337405" y="226027"/>
                    <a:pt x="338167" y="224376"/>
                    <a:pt x="339183" y="222725"/>
                  </a:cubicBezTo>
                  <a:cubicBezTo>
                    <a:pt x="340199" y="221074"/>
                    <a:pt x="341468" y="219804"/>
                    <a:pt x="342992" y="218661"/>
                  </a:cubicBezTo>
                  <a:cubicBezTo>
                    <a:pt x="344516" y="217518"/>
                    <a:pt x="346294" y="216883"/>
                    <a:pt x="348072" y="216375"/>
                  </a:cubicBezTo>
                  <a:cubicBezTo>
                    <a:pt x="349850" y="215867"/>
                    <a:pt x="351755" y="215994"/>
                    <a:pt x="353660" y="216248"/>
                  </a:cubicBezTo>
                  <a:cubicBezTo>
                    <a:pt x="355565" y="216502"/>
                    <a:pt x="357216" y="217264"/>
                    <a:pt x="358867" y="218280"/>
                  </a:cubicBezTo>
                  <a:close/>
                </a:path>
              </a:pathLst>
            </a:custGeom>
            <a:solidFill>
              <a:srgbClr val="004B4D"/>
            </a:solidFill>
          </p:spPr>
        </p:sp>
        <p:sp>
          <p:nvSpPr>
            <p:cNvPr name="Freeform 67" id="67"/>
            <p:cNvSpPr/>
            <p:nvPr/>
          </p:nvSpPr>
          <p:spPr>
            <a:xfrm flipH="false" flipV="false" rot="0">
              <a:off x="425065" y="272414"/>
              <a:ext cx="167639" cy="167640"/>
            </a:xfrm>
            <a:custGeom>
              <a:avLst/>
              <a:gdLst/>
              <a:ahLst/>
              <a:cxnLst/>
              <a:rect r="r" b="b" t="t" l="l"/>
              <a:pathLst>
                <a:path h="167640" w="167639">
                  <a:moveTo>
                    <a:pt x="0" y="167640"/>
                  </a:moveTo>
                  <a:lnTo>
                    <a:pt x="167639" y="167640"/>
                  </a:lnTo>
                  <a:lnTo>
                    <a:pt x="167639" y="0"/>
                  </a:lnTo>
                  <a:lnTo>
                    <a:pt x="0" y="0"/>
                  </a:lnTo>
                  <a:close/>
                </a:path>
              </a:pathLst>
            </a:custGeom>
            <a:solidFill>
              <a:srgbClr val="000000">
                <a:alpha val="0"/>
              </a:srgbClr>
            </a:solidFill>
          </p:spPr>
        </p:sp>
        <p:sp>
          <p:nvSpPr>
            <p:cNvPr name="Freeform 68" id="68"/>
            <p:cNvSpPr/>
            <p:nvPr/>
          </p:nvSpPr>
          <p:spPr>
            <a:xfrm flipH="false" flipV="false" rot="0">
              <a:off x="63499" y="63500"/>
              <a:ext cx="382521" cy="259460"/>
            </a:xfrm>
            <a:custGeom>
              <a:avLst/>
              <a:gdLst/>
              <a:ahLst/>
              <a:cxnLst/>
              <a:rect r="r" b="b" t="t" l="l"/>
              <a:pathLst>
                <a:path h="259460" w="382521">
                  <a:moveTo>
                    <a:pt x="0" y="259460"/>
                  </a:moveTo>
                  <a:lnTo>
                    <a:pt x="382521" y="259460"/>
                  </a:lnTo>
                  <a:lnTo>
                    <a:pt x="382521" y="0"/>
                  </a:lnTo>
                  <a:lnTo>
                    <a:pt x="0" y="0"/>
                  </a:lnTo>
                  <a:close/>
                </a:path>
              </a:pathLst>
            </a:custGeom>
            <a:solidFill>
              <a:srgbClr val="000000">
                <a:alpha val="0"/>
              </a:srgbClr>
            </a:solidFill>
          </p:spPr>
        </p:sp>
      </p:grpSp>
      <p:sp>
        <p:nvSpPr>
          <p:cNvPr name="Freeform 69" id="69"/>
          <p:cNvSpPr/>
          <p:nvPr/>
        </p:nvSpPr>
        <p:spPr>
          <a:xfrm flipH="false" flipV="false" rot="0">
            <a:off x="5209994" y="1630937"/>
            <a:ext cx="9502569" cy="8719566"/>
          </a:xfrm>
          <a:custGeom>
            <a:avLst/>
            <a:gdLst/>
            <a:ahLst/>
            <a:cxnLst/>
            <a:rect r="r" b="b" t="t" l="l"/>
            <a:pathLst>
              <a:path h="8719566" w="9502569">
                <a:moveTo>
                  <a:pt x="0" y="0"/>
                </a:moveTo>
                <a:lnTo>
                  <a:pt x="9502569" y="0"/>
                </a:lnTo>
                <a:lnTo>
                  <a:pt x="9502569" y="8719566"/>
                </a:lnTo>
                <a:lnTo>
                  <a:pt x="0" y="8719566"/>
                </a:lnTo>
                <a:lnTo>
                  <a:pt x="0" y="0"/>
                </a:lnTo>
                <a:close/>
              </a:path>
            </a:pathLst>
          </a:custGeom>
          <a:blipFill>
            <a:blip r:embed="rId40">
              <a:extLst>
                <a:ext uri="{96DAC541-7B7A-43D3-8B79-37D633B846F1}">
                  <asvg:svgBlip xmlns:asvg="http://schemas.microsoft.com/office/drawing/2016/SVG/main" r:embed="rId41"/>
                </a:ext>
              </a:extLst>
            </a:blip>
            <a:stretch>
              <a:fillRect l="0" t="0" r="0" b="0"/>
            </a:stretch>
          </a:blipFill>
        </p:spPr>
      </p:sp>
      <p:sp>
        <p:nvSpPr>
          <p:cNvPr name="TextBox 70" id="70"/>
          <p:cNvSpPr txBox="true"/>
          <p:nvPr/>
        </p:nvSpPr>
        <p:spPr>
          <a:xfrm rot="0">
            <a:off x="1673228" y="886682"/>
            <a:ext cx="2305983" cy="330089"/>
          </a:xfrm>
          <a:prstGeom prst="rect">
            <a:avLst/>
          </a:prstGeom>
        </p:spPr>
        <p:txBody>
          <a:bodyPr anchor="t" rtlCol="false" tIns="0" lIns="0" bIns="0" rIns="0">
            <a:spAutoFit/>
          </a:bodyPr>
          <a:lstStyle/>
          <a:p>
            <a:pPr algn="l">
              <a:lnSpc>
                <a:spcPts val="2659"/>
              </a:lnSpc>
            </a:pPr>
            <a:r>
              <a:rPr lang="en-US" b="true" sz="1899">
                <a:solidFill>
                  <a:srgbClr val="FFFFFF"/>
                </a:solidFill>
                <a:latin typeface="Helvetica Bold"/>
                <a:ea typeface="Helvetica Bold"/>
                <a:cs typeface="Helvetica Bold"/>
                <a:sym typeface="Helvetica Bold"/>
              </a:rPr>
              <a:t>NOTRE STRATÉGIE</a:t>
            </a:r>
          </a:p>
        </p:txBody>
      </p:sp>
      <p:sp>
        <p:nvSpPr>
          <p:cNvPr name="TextBox 71" id="71"/>
          <p:cNvSpPr txBox="true"/>
          <p:nvPr/>
        </p:nvSpPr>
        <p:spPr>
          <a:xfrm rot="0">
            <a:off x="3358906" y="5173008"/>
            <a:ext cx="1135409" cy="330089"/>
          </a:xfrm>
          <a:prstGeom prst="rect">
            <a:avLst/>
          </a:prstGeom>
        </p:spPr>
        <p:txBody>
          <a:bodyPr anchor="t" rtlCol="false" tIns="0" lIns="0" bIns="0" rIns="0">
            <a:spAutoFit/>
          </a:bodyPr>
          <a:lstStyle/>
          <a:p>
            <a:pPr algn="l">
              <a:lnSpc>
                <a:spcPts val="2659"/>
              </a:lnSpc>
            </a:pPr>
            <a:r>
              <a:rPr lang="en-US" b="true" sz="1899">
                <a:solidFill>
                  <a:srgbClr val="FFFFFF"/>
                </a:solidFill>
                <a:latin typeface="Helvetica Bold"/>
                <a:ea typeface="Helvetica Bold"/>
                <a:cs typeface="Helvetica Bold"/>
                <a:sym typeface="Helvetica Bold"/>
              </a:rPr>
              <a:t>résilience</a:t>
            </a:r>
          </a:p>
        </p:txBody>
      </p:sp>
      <p:sp>
        <p:nvSpPr>
          <p:cNvPr name="TextBox 72" id="72"/>
          <p:cNvSpPr txBox="true"/>
          <p:nvPr/>
        </p:nvSpPr>
        <p:spPr>
          <a:xfrm rot="0">
            <a:off x="4176465" y="5555447"/>
            <a:ext cx="43215" cy="210502"/>
          </a:xfrm>
          <a:prstGeom prst="rect">
            <a:avLst/>
          </a:prstGeom>
        </p:spPr>
        <p:txBody>
          <a:bodyPr anchor="t" rtlCol="false" tIns="0" lIns="0" bIns="0" rIns="0">
            <a:spAutoFit/>
          </a:bodyPr>
          <a:lstStyle/>
          <a:p>
            <a:pPr algn="l">
              <a:lnSpc>
                <a:spcPts val="1679"/>
              </a:lnSpc>
            </a:pPr>
            <a:r>
              <a:rPr lang="en-US" b="true" sz="1200">
                <a:solidFill>
                  <a:srgbClr val="004B4D"/>
                </a:solidFill>
                <a:latin typeface="Helvetica Bold"/>
                <a:ea typeface="Helvetica Bold"/>
                <a:cs typeface="Helvetica Bold"/>
                <a:sym typeface="Helvetica Bold"/>
              </a:rPr>
              <a:t> </a:t>
            </a:r>
          </a:p>
        </p:txBody>
      </p:sp>
      <p:sp>
        <p:nvSpPr>
          <p:cNvPr name="TextBox 73" id="73"/>
          <p:cNvSpPr txBox="true"/>
          <p:nvPr/>
        </p:nvSpPr>
        <p:spPr>
          <a:xfrm rot="0">
            <a:off x="3465786" y="3406188"/>
            <a:ext cx="1565053" cy="1516447"/>
          </a:xfrm>
          <a:prstGeom prst="rect">
            <a:avLst/>
          </a:prstGeom>
        </p:spPr>
        <p:txBody>
          <a:bodyPr anchor="t" rtlCol="false" tIns="0" lIns="0" bIns="0" rIns="0">
            <a:spAutoFit/>
          </a:bodyPr>
          <a:lstStyle/>
          <a:p>
            <a:pPr algn="l">
              <a:lnSpc>
                <a:spcPts val="1781"/>
              </a:lnSpc>
            </a:pPr>
            <a:r>
              <a:rPr lang="en-US" b="true" sz="1899">
                <a:solidFill>
                  <a:srgbClr val="FFFFFF"/>
                </a:solidFill>
                <a:latin typeface="Helvetica Bold"/>
                <a:ea typeface="Helvetica Bold"/>
                <a:cs typeface="Helvetica Bold"/>
                <a:sym typeface="Helvetica Bold"/>
              </a:rPr>
              <a:t>transition</a:t>
            </a:r>
          </a:p>
          <a:p>
            <a:pPr algn="l">
              <a:lnSpc>
                <a:spcPts val="1125"/>
              </a:lnSpc>
            </a:pPr>
            <a:r>
              <a:rPr lang="en-US" b="true" sz="1200">
                <a:solidFill>
                  <a:srgbClr val="004B4D"/>
                </a:solidFill>
                <a:latin typeface="Helvetica Bold"/>
                <a:ea typeface="Helvetica Bold"/>
                <a:cs typeface="Helvetica Bold"/>
                <a:sym typeface="Helvetica Bold"/>
              </a:rPr>
              <a:t> </a:t>
            </a:r>
          </a:p>
          <a:p>
            <a:pPr algn="l">
              <a:lnSpc>
                <a:spcPts val="1125"/>
              </a:lnSpc>
            </a:pPr>
            <a:r>
              <a:rPr lang="en-US" b="true" sz="1200">
                <a:solidFill>
                  <a:srgbClr val="004B4D"/>
                </a:solidFill>
                <a:latin typeface="Helvetica Bold"/>
                <a:ea typeface="Helvetica Bold"/>
                <a:cs typeface="Helvetica Bold"/>
                <a:sym typeface="Helvetica Bold"/>
              </a:rPr>
              <a:t>et accompagner les évolutions réglementaires et de marché liées à la transformation durable du secteur immobilier</a:t>
            </a:r>
          </a:p>
        </p:txBody>
      </p:sp>
      <p:sp>
        <p:nvSpPr>
          <p:cNvPr name="TextBox 74" id="74"/>
          <p:cNvSpPr txBox="true"/>
          <p:nvPr/>
        </p:nvSpPr>
        <p:spPr>
          <a:xfrm rot="0">
            <a:off x="4188990" y="7067493"/>
            <a:ext cx="793109" cy="330089"/>
          </a:xfrm>
          <a:prstGeom prst="rect">
            <a:avLst/>
          </a:prstGeom>
        </p:spPr>
        <p:txBody>
          <a:bodyPr anchor="t" rtlCol="false" tIns="0" lIns="0" bIns="0" rIns="0">
            <a:spAutoFit/>
          </a:bodyPr>
          <a:lstStyle/>
          <a:p>
            <a:pPr algn="l">
              <a:lnSpc>
                <a:spcPts val="2659"/>
              </a:lnSpc>
            </a:pPr>
            <a:r>
              <a:rPr lang="en-US" b="true" sz="1899">
                <a:solidFill>
                  <a:srgbClr val="FFFFFF"/>
                </a:solidFill>
                <a:latin typeface="Helvetica Bold"/>
                <a:ea typeface="Helvetica Bold"/>
                <a:cs typeface="Helvetica Bold"/>
                <a:sym typeface="Helvetica Bold"/>
              </a:rPr>
              <a:t>impact</a:t>
            </a:r>
          </a:p>
        </p:txBody>
      </p:sp>
      <p:sp>
        <p:nvSpPr>
          <p:cNvPr name="TextBox 75" id="75"/>
          <p:cNvSpPr txBox="true"/>
          <p:nvPr/>
        </p:nvSpPr>
        <p:spPr>
          <a:xfrm rot="0">
            <a:off x="4882925" y="7449931"/>
            <a:ext cx="43215" cy="210502"/>
          </a:xfrm>
          <a:prstGeom prst="rect">
            <a:avLst/>
          </a:prstGeom>
        </p:spPr>
        <p:txBody>
          <a:bodyPr anchor="t" rtlCol="false" tIns="0" lIns="0" bIns="0" rIns="0">
            <a:spAutoFit/>
          </a:bodyPr>
          <a:lstStyle/>
          <a:p>
            <a:pPr algn="l">
              <a:lnSpc>
                <a:spcPts val="1679"/>
              </a:lnSpc>
            </a:pPr>
            <a:r>
              <a:rPr lang="en-US" b="true" sz="1200">
                <a:solidFill>
                  <a:srgbClr val="004B4D"/>
                </a:solidFill>
                <a:latin typeface="Helvetica Bold"/>
                <a:ea typeface="Helvetica Bold"/>
                <a:cs typeface="Helvetica Bold"/>
                <a:sym typeface="Helvetica Bold"/>
              </a:rPr>
              <a:t> </a:t>
            </a:r>
          </a:p>
        </p:txBody>
      </p:sp>
      <p:sp>
        <p:nvSpPr>
          <p:cNvPr name="TextBox 76" id="76"/>
          <p:cNvSpPr txBox="true"/>
          <p:nvPr/>
        </p:nvSpPr>
        <p:spPr>
          <a:xfrm rot="0">
            <a:off x="5466388" y="8684581"/>
            <a:ext cx="957243" cy="330089"/>
          </a:xfrm>
          <a:prstGeom prst="rect">
            <a:avLst/>
          </a:prstGeom>
        </p:spPr>
        <p:txBody>
          <a:bodyPr anchor="t" rtlCol="false" tIns="0" lIns="0" bIns="0" rIns="0">
            <a:spAutoFit/>
          </a:bodyPr>
          <a:lstStyle/>
          <a:p>
            <a:pPr algn="l">
              <a:lnSpc>
                <a:spcPts val="2659"/>
              </a:lnSpc>
            </a:pPr>
            <a:r>
              <a:rPr lang="en-US" b="true" sz="1899">
                <a:solidFill>
                  <a:srgbClr val="FFFFFF"/>
                </a:solidFill>
                <a:latin typeface="Helvetica Bold"/>
                <a:ea typeface="Helvetica Bold"/>
                <a:cs typeface="Helvetica Bold"/>
                <a:sym typeface="Helvetica Bold"/>
              </a:rPr>
              <a:t>sobriété</a:t>
            </a:r>
          </a:p>
        </p:txBody>
      </p:sp>
      <p:sp>
        <p:nvSpPr>
          <p:cNvPr name="TextBox 77" id="77"/>
          <p:cNvSpPr txBox="true"/>
          <p:nvPr/>
        </p:nvSpPr>
        <p:spPr>
          <a:xfrm rot="0">
            <a:off x="5673119" y="9048550"/>
            <a:ext cx="43215" cy="210502"/>
          </a:xfrm>
          <a:prstGeom prst="rect">
            <a:avLst/>
          </a:prstGeom>
        </p:spPr>
        <p:txBody>
          <a:bodyPr anchor="t" rtlCol="false" tIns="0" lIns="0" bIns="0" rIns="0">
            <a:spAutoFit/>
          </a:bodyPr>
          <a:lstStyle/>
          <a:p>
            <a:pPr algn="l">
              <a:lnSpc>
                <a:spcPts val="1679"/>
              </a:lnSpc>
            </a:pPr>
            <a:r>
              <a:rPr lang="en-US" b="true" sz="1200">
                <a:solidFill>
                  <a:srgbClr val="004B4D"/>
                </a:solidFill>
                <a:latin typeface="Helvetica Bold"/>
                <a:ea typeface="Helvetica Bold"/>
                <a:cs typeface="Helvetica Bold"/>
                <a:sym typeface="Helvetica Bold"/>
              </a:rPr>
              <a:t> </a:t>
            </a:r>
          </a:p>
        </p:txBody>
      </p:sp>
      <p:sp>
        <p:nvSpPr>
          <p:cNvPr name="TextBox 78" id="78"/>
          <p:cNvSpPr txBox="true"/>
          <p:nvPr/>
        </p:nvSpPr>
        <p:spPr>
          <a:xfrm rot="0">
            <a:off x="12020112" y="198663"/>
            <a:ext cx="1323651" cy="330089"/>
          </a:xfrm>
          <a:prstGeom prst="rect">
            <a:avLst/>
          </a:prstGeom>
        </p:spPr>
        <p:txBody>
          <a:bodyPr anchor="t" rtlCol="false" tIns="0" lIns="0" bIns="0" rIns="0">
            <a:spAutoFit/>
          </a:bodyPr>
          <a:lstStyle/>
          <a:p>
            <a:pPr algn="l">
              <a:lnSpc>
                <a:spcPts val="2659"/>
              </a:lnSpc>
            </a:pPr>
            <a:r>
              <a:rPr lang="en-US" b="true" sz="1899">
                <a:solidFill>
                  <a:srgbClr val="FFFFFF"/>
                </a:solidFill>
                <a:latin typeface="Helvetica Bold"/>
                <a:ea typeface="Helvetica Bold"/>
                <a:cs typeface="Helvetica Bold"/>
                <a:sym typeface="Helvetica Bold"/>
              </a:rPr>
              <a:t>atténuation</a:t>
            </a:r>
          </a:p>
        </p:txBody>
      </p:sp>
      <p:sp>
        <p:nvSpPr>
          <p:cNvPr name="TextBox 79" id="79"/>
          <p:cNvSpPr txBox="true"/>
          <p:nvPr/>
        </p:nvSpPr>
        <p:spPr>
          <a:xfrm rot="0">
            <a:off x="14573412" y="5356889"/>
            <a:ext cx="423996" cy="330089"/>
          </a:xfrm>
          <a:prstGeom prst="rect">
            <a:avLst/>
          </a:prstGeom>
        </p:spPr>
        <p:txBody>
          <a:bodyPr anchor="t" rtlCol="false" tIns="0" lIns="0" bIns="0" rIns="0">
            <a:spAutoFit/>
          </a:bodyPr>
          <a:lstStyle/>
          <a:p>
            <a:pPr algn="l">
              <a:lnSpc>
                <a:spcPts val="2659"/>
              </a:lnSpc>
            </a:pPr>
            <a:r>
              <a:rPr lang="en-US" b="true" sz="1899">
                <a:solidFill>
                  <a:srgbClr val="FFFFFF"/>
                </a:solidFill>
                <a:latin typeface="Helvetica Bold"/>
                <a:ea typeface="Helvetica Bold"/>
                <a:cs typeface="Helvetica Bold"/>
                <a:sym typeface="Helvetica Bold"/>
              </a:rPr>
              <a:t>eau</a:t>
            </a:r>
          </a:p>
        </p:txBody>
      </p:sp>
      <p:sp>
        <p:nvSpPr>
          <p:cNvPr name="TextBox 80" id="80"/>
          <p:cNvSpPr txBox="true"/>
          <p:nvPr/>
        </p:nvSpPr>
        <p:spPr>
          <a:xfrm rot="0">
            <a:off x="13921702" y="1406995"/>
            <a:ext cx="1244175" cy="330089"/>
          </a:xfrm>
          <a:prstGeom prst="rect">
            <a:avLst/>
          </a:prstGeom>
        </p:spPr>
        <p:txBody>
          <a:bodyPr anchor="t" rtlCol="false" tIns="0" lIns="0" bIns="0" rIns="0">
            <a:spAutoFit/>
          </a:bodyPr>
          <a:lstStyle/>
          <a:p>
            <a:pPr algn="l">
              <a:lnSpc>
                <a:spcPts val="2659"/>
              </a:lnSpc>
            </a:pPr>
            <a:r>
              <a:rPr lang="en-US" b="true" sz="1899">
                <a:solidFill>
                  <a:srgbClr val="FFFFFF"/>
                </a:solidFill>
                <a:latin typeface="Helvetica Bold"/>
                <a:ea typeface="Helvetica Bold"/>
                <a:cs typeface="Helvetica Bold"/>
                <a:sym typeface="Helvetica Bold"/>
              </a:rPr>
              <a:t>adaptation</a:t>
            </a:r>
          </a:p>
        </p:txBody>
      </p:sp>
      <p:sp>
        <p:nvSpPr>
          <p:cNvPr name="TextBox 81" id="81"/>
          <p:cNvSpPr txBox="true"/>
          <p:nvPr/>
        </p:nvSpPr>
        <p:spPr>
          <a:xfrm rot="0">
            <a:off x="14620608" y="3106341"/>
            <a:ext cx="1377544" cy="330089"/>
          </a:xfrm>
          <a:prstGeom prst="rect">
            <a:avLst/>
          </a:prstGeom>
        </p:spPr>
        <p:txBody>
          <a:bodyPr anchor="t" rtlCol="false" tIns="0" lIns="0" bIns="0" rIns="0">
            <a:spAutoFit/>
          </a:bodyPr>
          <a:lstStyle/>
          <a:p>
            <a:pPr algn="l">
              <a:lnSpc>
                <a:spcPts val="2659"/>
              </a:lnSpc>
            </a:pPr>
            <a:r>
              <a:rPr lang="en-US" b="true" sz="1899">
                <a:solidFill>
                  <a:srgbClr val="FFFFFF"/>
                </a:solidFill>
                <a:latin typeface="Helvetica Bold"/>
                <a:ea typeface="Helvetica Bold"/>
                <a:cs typeface="Helvetica Bold"/>
                <a:sym typeface="Helvetica Bold"/>
              </a:rPr>
              <a:t>biodiversité</a:t>
            </a:r>
          </a:p>
        </p:txBody>
      </p:sp>
      <p:sp>
        <p:nvSpPr>
          <p:cNvPr name="TextBox 82" id="82"/>
          <p:cNvSpPr txBox="true"/>
          <p:nvPr/>
        </p:nvSpPr>
        <p:spPr>
          <a:xfrm rot="0">
            <a:off x="15173068" y="3496494"/>
            <a:ext cx="43215" cy="210502"/>
          </a:xfrm>
          <a:prstGeom prst="rect">
            <a:avLst/>
          </a:prstGeom>
        </p:spPr>
        <p:txBody>
          <a:bodyPr anchor="t" rtlCol="false" tIns="0" lIns="0" bIns="0" rIns="0">
            <a:spAutoFit/>
          </a:bodyPr>
          <a:lstStyle/>
          <a:p>
            <a:pPr algn="l">
              <a:lnSpc>
                <a:spcPts val="1679"/>
              </a:lnSpc>
            </a:pPr>
            <a:r>
              <a:rPr lang="en-US" b="true" sz="1200">
                <a:solidFill>
                  <a:srgbClr val="004B4D"/>
                </a:solidFill>
                <a:latin typeface="Helvetica Bold"/>
                <a:ea typeface="Helvetica Bold"/>
                <a:cs typeface="Helvetica Bold"/>
                <a:sym typeface="Helvetica Bold"/>
              </a:rPr>
              <a:t> </a:t>
            </a:r>
          </a:p>
        </p:txBody>
      </p:sp>
      <p:sp>
        <p:nvSpPr>
          <p:cNvPr name="TextBox 83" id="83"/>
          <p:cNvSpPr txBox="true"/>
          <p:nvPr/>
        </p:nvSpPr>
        <p:spPr>
          <a:xfrm rot="0">
            <a:off x="1404737" y="1416263"/>
            <a:ext cx="3645408" cy="1257643"/>
          </a:xfrm>
          <a:prstGeom prst="rect">
            <a:avLst/>
          </a:prstGeom>
        </p:spPr>
        <p:txBody>
          <a:bodyPr anchor="t" rtlCol="false" tIns="0" lIns="0" bIns="0" rIns="0">
            <a:spAutoFit/>
          </a:bodyPr>
          <a:lstStyle/>
          <a:p>
            <a:pPr algn="l">
              <a:lnSpc>
                <a:spcPts val="3300"/>
              </a:lnSpc>
            </a:pPr>
            <a:r>
              <a:rPr lang="en-US" b="true" sz="2439">
                <a:solidFill>
                  <a:srgbClr val="09A9BE"/>
                </a:solidFill>
                <a:latin typeface="Helvetica Bold"/>
                <a:ea typeface="Helvetica Bold"/>
                <a:cs typeface="Helvetica Bold"/>
                <a:sym typeface="Helvetica Bold"/>
              </a:rPr>
              <a:t>4 thématiques</a:t>
            </a:r>
            <a:r>
              <a:rPr lang="en-US" sz="2439">
                <a:solidFill>
                  <a:srgbClr val="09A9BE"/>
                </a:solidFill>
                <a:latin typeface="Helvetica"/>
                <a:ea typeface="Helvetica"/>
                <a:cs typeface="Helvetica"/>
                <a:sym typeface="Helvetica"/>
              </a:rPr>
              <a:t> </a:t>
            </a:r>
          </a:p>
          <a:p>
            <a:pPr algn="l">
              <a:lnSpc>
                <a:spcPts val="3300"/>
              </a:lnSpc>
            </a:pPr>
            <a:r>
              <a:rPr lang="en-US" sz="2439">
                <a:solidFill>
                  <a:srgbClr val="09A9BE"/>
                </a:solidFill>
                <a:latin typeface="Helvetica"/>
                <a:ea typeface="Helvetica"/>
                <a:cs typeface="Helvetica"/>
                <a:sym typeface="Helvetica"/>
              </a:rPr>
              <a:t>de</a:t>
            </a:r>
            <a:r>
              <a:rPr lang="en-US" b="true" sz="2439">
                <a:solidFill>
                  <a:srgbClr val="09A9BE"/>
                </a:solidFill>
                <a:latin typeface="Helvetica Bold"/>
                <a:ea typeface="Helvetica Bold"/>
                <a:cs typeface="Helvetica Bold"/>
                <a:sym typeface="Helvetica Bold"/>
              </a:rPr>
              <a:t> 4 dynamiques </a:t>
            </a:r>
          </a:p>
          <a:p>
            <a:pPr algn="l">
              <a:lnSpc>
                <a:spcPts val="3300"/>
              </a:lnSpc>
            </a:pPr>
            <a:r>
              <a:rPr lang="en-US" sz="2439">
                <a:solidFill>
                  <a:srgbClr val="09A9BE"/>
                </a:solidFill>
                <a:latin typeface="Helvetica"/>
                <a:ea typeface="Helvetica"/>
                <a:cs typeface="Helvetica"/>
                <a:sym typeface="Helvetica"/>
              </a:rPr>
              <a:t>par des </a:t>
            </a:r>
            <a:r>
              <a:rPr lang="en-US" b="true" sz="2439">
                <a:solidFill>
                  <a:srgbClr val="09A9BE"/>
                </a:solidFill>
                <a:latin typeface="Helvetica Bold"/>
                <a:ea typeface="Helvetica Bold"/>
                <a:cs typeface="Helvetica Bold"/>
                <a:sym typeface="Helvetica Bold"/>
              </a:rPr>
              <a:t>outils communs </a:t>
            </a:r>
          </a:p>
        </p:txBody>
      </p:sp>
      <p:sp>
        <p:nvSpPr>
          <p:cNvPr name="TextBox 84" id="84"/>
          <p:cNvSpPr txBox="true"/>
          <p:nvPr/>
        </p:nvSpPr>
        <p:spPr>
          <a:xfrm rot="0">
            <a:off x="3573399" y="1406738"/>
            <a:ext cx="1449133" cy="417195"/>
          </a:xfrm>
          <a:prstGeom prst="rect">
            <a:avLst/>
          </a:prstGeom>
        </p:spPr>
        <p:txBody>
          <a:bodyPr anchor="t" rtlCol="false" tIns="0" lIns="0" bIns="0" rIns="0">
            <a:spAutoFit/>
          </a:bodyPr>
          <a:lstStyle/>
          <a:p>
            <a:pPr algn="l">
              <a:lnSpc>
                <a:spcPts val="3415"/>
              </a:lnSpc>
            </a:pPr>
            <a:r>
              <a:rPr lang="en-US" sz="2439">
                <a:solidFill>
                  <a:srgbClr val="09A9BE"/>
                </a:solidFill>
                <a:latin typeface="Helvetica"/>
                <a:ea typeface="Helvetica"/>
                <a:cs typeface="Helvetica"/>
                <a:sym typeface="Helvetica"/>
              </a:rPr>
              <a:t>auservice</a:t>
            </a:r>
          </a:p>
        </p:txBody>
      </p:sp>
      <p:sp>
        <p:nvSpPr>
          <p:cNvPr name="TextBox 85" id="85"/>
          <p:cNvSpPr txBox="true"/>
          <p:nvPr/>
        </p:nvSpPr>
        <p:spPr>
          <a:xfrm rot="0">
            <a:off x="3982288" y="1825838"/>
            <a:ext cx="1454496" cy="417195"/>
          </a:xfrm>
          <a:prstGeom prst="rect">
            <a:avLst/>
          </a:prstGeom>
        </p:spPr>
        <p:txBody>
          <a:bodyPr anchor="t" rtlCol="false" tIns="0" lIns="0" bIns="0" rIns="0">
            <a:spAutoFit/>
          </a:bodyPr>
          <a:lstStyle/>
          <a:p>
            <a:pPr algn="l">
              <a:lnSpc>
                <a:spcPts val="3415"/>
              </a:lnSpc>
            </a:pPr>
            <a:r>
              <a:rPr lang="en-US" sz="2439">
                <a:solidFill>
                  <a:srgbClr val="09A9BE"/>
                </a:solidFill>
                <a:latin typeface="Helvetica"/>
                <a:ea typeface="Helvetica"/>
                <a:cs typeface="Helvetica"/>
                <a:sym typeface="Helvetica"/>
              </a:rPr>
              <a:t>soutenues</a:t>
            </a:r>
          </a:p>
        </p:txBody>
      </p:sp>
      <p:sp>
        <p:nvSpPr>
          <p:cNvPr name="TextBox 86" id="86"/>
          <p:cNvSpPr txBox="true"/>
          <p:nvPr/>
        </p:nvSpPr>
        <p:spPr>
          <a:xfrm rot="0">
            <a:off x="7036575" y="1110043"/>
            <a:ext cx="1111787" cy="402927"/>
          </a:xfrm>
          <a:prstGeom prst="rect">
            <a:avLst/>
          </a:prstGeom>
        </p:spPr>
        <p:txBody>
          <a:bodyPr anchor="t" rtlCol="false" tIns="0" lIns="0" bIns="0" rIns="0">
            <a:spAutoFit/>
          </a:bodyPr>
          <a:lstStyle/>
          <a:p>
            <a:pPr algn="l">
              <a:lnSpc>
                <a:spcPts val="3276"/>
              </a:lnSpc>
            </a:pPr>
            <a:r>
              <a:rPr lang="en-US" b="true" sz="2340">
                <a:solidFill>
                  <a:srgbClr val="004B4D"/>
                </a:solidFill>
                <a:latin typeface="Helvetica Bold"/>
                <a:ea typeface="Helvetica Bold"/>
                <a:cs typeface="Helvetica Bold"/>
                <a:sym typeface="Helvetica Bold"/>
              </a:rPr>
              <a:t>OUTILS</a:t>
            </a:r>
          </a:p>
        </p:txBody>
      </p:sp>
      <p:sp>
        <p:nvSpPr>
          <p:cNvPr name="TextBox 87" id="87"/>
          <p:cNvSpPr txBox="true"/>
          <p:nvPr/>
        </p:nvSpPr>
        <p:spPr>
          <a:xfrm rot="0">
            <a:off x="12274858" y="7023268"/>
            <a:ext cx="1316069" cy="326155"/>
          </a:xfrm>
          <a:prstGeom prst="rect">
            <a:avLst/>
          </a:prstGeom>
        </p:spPr>
        <p:txBody>
          <a:bodyPr anchor="t" rtlCol="false" tIns="0" lIns="0" bIns="0" rIns="0">
            <a:spAutoFit/>
          </a:bodyPr>
          <a:lstStyle/>
          <a:p>
            <a:pPr algn="l">
              <a:lnSpc>
                <a:spcPts val="2621"/>
              </a:lnSpc>
            </a:pPr>
            <a:r>
              <a:rPr lang="en-US" b="true" sz="1872">
                <a:solidFill>
                  <a:srgbClr val="004B4D"/>
                </a:solidFill>
                <a:latin typeface="Helvetica Bold"/>
                <a:ea typeface="Helvetica Bold"/>
                <a:cs typeface="Helvetica Bold"/>
                <a:sym typeface="Helvetica Bold"/>
              </a:rPr>
              <a:t>baromètres</a:t>
            </a:r>
          </a:p>
        </p:txBody>
      </p:sp>
      <p:sp>
        <p:nvSpPr>
          <p:cNvPr name="TextBox 88" id="88"/>
          <p:cNvSpPr txBox="true"/>
          <p:nvPr/>
        </p:nvSpPr>
        <p:spPr>
          <a:xfrm rot="0">
            <a:off x="13160683" y="8004867"/>
            <a:ext cx="646881" cy="326155"/>
          </a:xfrm>
          <a:prstGeom prst="rect">
            <a:avLst/>
          </a:prstGeom>
        </p:spPr>
        <p:txBody>
          <a:bodyPr anchor="t" rtlCol="false" tIns="0" lIns="0" bIns="0" rIns="0">
            <a:spAutoFit/>
          </a:bodyPr>
          <a:lstStyle/>
          <a:p>
            <a:pPr algn="l">
              <a:lnSpc>
                <a:spcPts val="2621"/>
              </a:lnSpc>
            </a:pPr>
            <a:r>
              <a:rPr lang="en-US" b="true" sz="1872">
                <a:solidFill>
                  <a:srgbClr val="004B4D"/>
                </a:solidFill>
                <a:latin typeface="Helvetica Bold"/>
                <a:ea typeface="Helvetica Bold"/>
                <a:cs typeface="Helvetica Bold"/>
                <a:sym typeface="Helvetica Bold"/>
              </a:rPr>
              <a:t>R4RE</a:t>
            </a:r>
          </a:p>
        </p:txBody>
      </p:sp>
      <p:sp>
        <p:nvSpPr>
          <p:cNvPr name="TextBox 89" id="89"/>
          <p:cNvSpPr txBox="true"/>
          <p:nvPr/>
        </p:nvSpPr>
        <p:spPr>
          <a:xfrm rot="0">
            <a:off x="13869648" y="8835466"/>
            <a:ext cx="1113549" cy="326155"/>
          </a:xfrm>
          <a:prstGeom prst="rect">
            <a:avLst/>
          </a:prstGeom>
        </p:spPr>
        <p:txBody>
          <a:bodyPr anchor="t" rtlCol="false" tIns="0" lIns="0" bIns="0" rIns="0">
            <a:spAutoFit/>
          </a:bodyPr>
          <a:lstStyle/>
          <a:p>
            <a:pPr algn="l">
              <a:lnSpc>
                <a:spcPts val="2621"/>
              </a:lnSpc>
            </a:pPr>
            <a:r>
              <a:rPr lang="en-US" b="true" sz="1872">
                <a:solidFill>
                  <a:srgbClr val="004B4D"/>
                </a:solidFill>
                <a:latin typeface="Helvetica Bold"/>
                <a:ea typeface="Helvetica Bold"/>
                <a:cs typeface="Helvetica Bold"/>
                <a:sym typeface="Helvetica Bold"/>
              </a:rPr>
              <a:t>formation</a:t>
            </a:r>
          </a:p>
        </p:txBody>
      </p:sp>
      <p:sp>
        <p:nvSpPr>
          <p:cNvPr name="TextBox 90" id="90"/>
          <p:cNvSpPr txBox="true"/>
          <p:nvPr/>
        </p:nvSpPr>
        <p:spPr>
          <a:xfrm rot="0">
            <a:off x="3242862" y="5555447"/>
            <a:ext cx="1426855" cy="210502"/>
          </a:xfrm>
          <a:prstGeom prst="rect">
            <a:avLst/>
          </a:prstGeom>
        </p:spPr>
        <p:txBody>
          <a:bodyPr anchor="t" rtlCol="false" tIns="0" lIns="0" bIns="0" rIns="0">
            <a:spAutoFit/>
          </a:bodyPr>
          <a:lstStyle/>
          <a:p>
            <a:pPr algn="l">
              <a:lnSpc>
                <a:spcPts val="1679"/>
              </a:lnSpc>
            </a:pPr>
            <a:r>
              <a:rPr lang="en-US" b="true" sz="1200" spc="21">
                <a:solidFill>
                  <a:srgbClr val="004B4D"/>
                </a:solidFill>
                <a:latin typeface="Helvetica Bold"/>
                <a:ea typeface="Helvetica Bold"/>
                <a:cs typeface="Helvetica Bold"/>
                <a:sym typeface="Helvetica Bold"/>
              </a:rPr>
              <a:t>Apporter lesoutils</a:t>
            </a:r>
          </a:p>
        </p:txBody>
      </p:sp>
      <p:sp>
        <p:nvSpPr>
          <p:cNvPr name="TextBox 91" id="91"/>
          <p:cNvSpPr txBox="true"/>
          <p:nvPr/>
        </p:nvSpPr>
        <p:spPr>
          <a:xfrm rot="0">
            <a:off x="3242862" y="5745947"/>
            <a:ext cx="1596609" cy="877252"/>
          </a:xfrm>
          <a:prstGeom prst="rect">
            <a:avLst/>
          </a:prstGeom>
        </p:spPr>
        <p:txBody>
          <a:bodyPr anchor="t" rtlCol="false" tIns="0" lIns="0" bIns="0" rIns="0">
            <a:spAutoFit/>
          </a:bodyPr>
          <a:lstStyle/>
          <a:p>
            <a:pPr algn="just">
              <a:lnSpc>
                <a:spcPts val="1125"/>
              </a:lnSpc>
            </a:pPr>
            <a:r>
              <a:rPr lang="en-US" b="true" sz="1200" spc="21">
                <a:solidFill>
                  <a:srgbClr val="004B4D"/>
                </a:solidFill>
                <a:latin typeface="Helvetica Bold"/>
                <a:ea typeface="Helvetica Bold"/>
                <a:cs typeface="Helvetica Bold"/>
                <a:sym typeface="Helvetica Bold"/>
              </a:rPr>
              <a:t>et la connaissance pour comprendre les risques systémiques et renforcer la résilience du</a:t>
            </a:r>
          </a:p>
          <a:p>
            <a:pPr algn="just">
              <a:lnSpc>
                <a:spcPts val="1125"/>
              </a:lnSpc>
            </a:pPr>
            <a:r>
              <a:rPr lang="en-US" b="true" sz="1200" spc="21">
                <a:solidFill>
                  <a:srgbClr val="004B4D"/>
                </a:solidFill>
                <a:latin typeface="Helvetica Bold"/>
                <a:ea typeface="Helvetica Bold"/>
                <a:cs typeface="Helvetica Bold"/>
                <a:sym typeface="Helvetica Bold"/>
              </a:rPr>
              <a:t>secteur immobilier.</a:t>
            </a:r>
          </a:p>
        </p:txBody>
      </p:sp>
      <p:sp>
        <p:nvSpPr>
          <p:cNvPr name="TextBox 92" id="92"/>
          <p:cNvSpPr txBox="true"/>
          <p:nvPr/>
        </p:nvSpPr>
        <p:spPr>
          <a:xfrm rot="0">
            <a:off x="3465786" y="3702844"/>
            <a:ext cx="1493234" cy="210502"/>
          </a:xfrm>
          <a:prstGeom prst="rect">
            <a:avLst/>
          </a:prstGeom>
        </p:spPr>
        <p:txBody>
          <a:bodyPr anchor="t" rtlCol="false" tIns="0" lIns="0" bIns="0" rIns="0">
            <a:spAutoFit/>
          </a:bodyPr>
          <a:lstStyle/>
          <a:p>
            <a:pPr algn="l">
              <a:lnSpc>
                <a:spcPts val="1679"/>
              </a:lnSpc>
            </a:pPr>
            <a:r>
              <a:rPr lang="en-US" b="true" sz="1200" spc="14">
                <a:solidFill>
                  <a:srgbClr val="004B4D"/>
                </a:solidFill>
                <a:latin typeface="Helvetica Bold"/>
                <a:ea typeface="Helvetica Bold"/>
                <a:cs typeface="Helvetica Bold"/>
                <a:sym typeface="Helvetica Bold"/>
              </a:rPr>
              <a:t>Identifier,décrypter</a:t>
            </a:r>
          </a:p>
        </p:txBody>
      </p:sp>
      <p:sp>
        <p:nvSpPr>
          <p:cNvPr name="TextBox 93" id="93"/>
          <p:cNvSpPr txBox="true"/>
          <p:nvPr/>
        </p:nvSpPr>
        <p:spPr>
          <a:xfrm rot="0">
            <a:off x="4027808" y="7449931"/>
            <a:ext cx="1050674" cy="210502"/>
          </a:xfrm>
          <a:prstGeom prst="rect">
            <a:avLst/>
          </a:prstGeom>
        </p:spPr>
        <p:txBody>
          <a:bodyPr anchor="t" rtlCol="false" tIns="0" lIns="0" bIns="0" rIns="0">
            <a:spAutoFit/>
          </a:bodyPr>
          <a:lstStyle/>
          <a:p>
            <a:pPr algn="l">
              <a:lnSpc>
                <a:spcPts val="1679"/>
              </a:lnSpc>
            </a:pPr>
            <a:r>
              <a:rPr lang="en-US" b="true" sz="1200" spc="20">
                <a:solidFill>
                  <a:srgbClr val="004B4D"/>
                </a:solidFill>
                <a:latin typeface="Helvetica Bold"/>
                <a:ea typeface="Helvetica Bold"/>
                <a:cs typeface="Helvetica Bold"/>
                <a:sym typeface="Helvetica Bold"/>
              </a:rPr>
              <a:t>Développer</a:t>
            </a:r>
            <a:r>
              <a:rPr lang="en-US" b="true" sz="1200" spc="20">
                <a:solidFill>
                  <a:srgbClr val="FFFFFF"/>
                </a:solidFill>
                <a:latin typeface="Helvetica Bold"/>
                <a:ea typeface="Helvetica Bold"/>
                <a:cs typeface="Helvetica Bold"/>
                <a:sym typeface="Helvetica Bold"/>
              </a:rPr>
              <a:t> </a:t>
            </a:r>
            <a:r>
              <a:rPr lang="en-US" b="true" sz="1200" spc="20">
                <a:solidFill>
                  <a:srgbClr val="004B4D"/>
                </a:solidFill>
                <a:latin typeface="Helvetica Bold"/>
                <a:ea typeface="Helvetica Bold"/>
                <a:cs typeface="Helvetica Bold"/>
                <a:sym typeface="Helvetica Bold"/>
              </a:rPr>
              <a:t>la</a:t>
            </a:r>
          </a:p>
        </p:txBody>
      </p:sp>
      <p:sp>
        <p:nvSpPr>
          <p:cNvPr name="TextBox 94" id="94"/>
          <p:cNvSpPr txBox="true"/>
          <p:nvPr/>
        </p:nvSpPr>
        <p:spPr>
          <a:xfrm rot="0">
            <a:off x="4027808" y="7640431"/>
            <a:ext cx="1410224" cy="734377"/>
          </a:xfrm>
          <a:prstGeom prst="rect">
            <a:avLst/>
          </a:prstGeom>
        </p:spPr>
        <p:txBody>
          <a:bodyPr anchor="t" rtlCol="false" tIns="0" lIns="0" bIns="0" rIns="0">
            <a:spAutoFit/>
          </a:bodyPr>
          <a:lstStyle/>
          <a:p>
            <a:pPr algn="l">
              <a:lnSpc>
                <a:spcPts val="1125"/>
              </a:lnSpc>
            </a:pPr>
            <a:r>
              <a:rPr lang="en-US" b="true" sz="1200" spc="21">
                <a:solidFill>
                  <a:srgbClr val="004B4D"/>
                </a:solidFill>
                <a:latin typeface="Helvetica Bold"/>
                <a:ea typeface="Helvetica Bold"/>
                <a:cs typeface="Helvetica Bold"/>
                <a:sym typeface="Helvetica Bold"/>
              </a:rPr>
              <a:t>compréhension et la mesure des impacts financiers (valeur verte) et extra financiers.</a:t>
            </a:r>
          </a:p>
        </p:txBody>
      </p:sp>
      <p:sp>
        <p:nvSpPr>
          <p:cNvPr name="TextBox 95" id="95"/>
          <p:cNvSpPr txBox="true"/>
          <p:nvPr/>
        </p:nvSpPr>
        <p:spPr>
          <a:xfrm rot="0">
            <a:off x="5298215" y="9048550"/>
            <a:ext cx="1172394" cy="210502"/>
          </a:xfrm>
          <a:prstGeom prst="rect">
            <a:avLst/>
          </a:prstGeom>
        </p:spPr>
        <p:txBody>
          <a:bodyPr anchor="t" rtlCol="false" tIns="0" lIns="0" bIns="0" rIns="0">
            <a:spAutoFit/>
          </a:bodyPr>
          <a:lstStyle/>
          <a:p>
            <a:pPr algn="l">
              <a:lnSpc>
                <a:spcPts val="1679"/>
              </a:lnSpc>
            </a:pPr>
            <a:r>
              <a:rPr lang="en-US" b="true" sz="1200" spc="15">
                <a:solidFill>
                  <a:srgbClr val="004B4D"/>
                </a:solidFill>
                <a:latin typeface="Helvetica Bold"/>
                <a:ea typeface="Helvetica Bold"/>
                <a:cs typeface="Helvetica Bold"/>
                <a:sym typeface="Helvetica Bold"/>
              </a:rPr>
              <a:t>Faireévoluer le</a:t>
            </a:r>
          </a:p>
        </p:txBody>
      </p:sp>
      <p:sp>
        <p:nvSpPr>
          <p:cNvPr name="TextBox 96" id="96"/>
          <p:cNvSpPr txBox="true"/>
          <p:nvPr/>
        </p:nvSpPr>
        <p:spPr>
          <a:xfrm rot="0">
            <a:off x="5298215" y="9239050"/>
            <a:ext cx="1408986" cy="877252"/>
          </a:xfrm>
          <a:prstGeom prst="rect">
            <a:avLst/>
          </a:prstGeom>
        </p:spPr>
        <p:txBody>
          <a:bodyPr anchor="t" rtlCol="false" tIns="0" lIns="0" bIns="0" rIns="0">
            <a:spAutoFit/>
          </a:bodyPr>
          <a:lstStyle/>
          <a:p>
            <a:pPr algn="just">
              <a:lnSpc>
                <a:spcPts val="1124"/>
              </a:lnSpc>
            </a:pPr>
            <a:r>
              <a:rPr lang="en-US" b="true" sz="1200" spc="19">
                <a:solidFill>
                  <a:srgbClr val="004B4D"/>
                </a:solidFill>
                <a:latin typeface="Helvetica Bold"/>
                <a:ea typeface="Helvetica Bold"/>
                <a:cs typeface="Helvetica Bold"/>
                <a:sym typeface="Helvetica Bold"/>
              </a:rPr>
              <a:t>regard et les comportements et apporter les outils pour favoriser l’émergence d’une sobriété choisie</a:t>
            </a:r>
          </a:p>
        </p:txBody>
      </p:sp>
      <p:sp>
        <p:nvSpPr>
          <p:cNvPr name="TextBox 97" id="97"/>
          <p:cNvSpPr txBox="true"/>
          <p:nvPr/>
        </p:nvSpPr>
        <p:spPr>
          <a:xfrm rot="0">
            <a:off x="11851691" y="636032"/>
            <a:ext cx="2209228" cy="591503"/>
          </a:xfrm>
          <a:prstGeom prst="rect">
            <a:avLst/>
          </a:prstGeom>
        </p:spPr>
        <p:txBody>
          <a:bodyPr anchor="t" rtlCol="false" tIns="0" lIns="0" bIns="0" rIns="0">
            <a:spAutoFit/>
          </a:bodyPr>
          <a:lstStyle/>
          <a:p>
            <a:pPr algn="l">
              <a:lnSpc>
                <a:spcPts val="1125"/>
              </a:lnSpc>
            </a:pPr>
            <a:r>
              <a:rPr lang="en-US" b="true" sz="1200" spc="21">
                <a:solidFill>
                  <a:srgbClr val="004B4D"/>
                </a:solidFill>
                <a:latin typeface="Helvetica Bold"/>
                <a:ea typeface="Helvetica Bold"/>
                <a:cs typeface="Helvetica Bold"/>
                <a:sym typeface="Helvetica Bold"/>
              </a:rPr>
              <a:t>Accélérer la décarbonation du secteur immobilier par un partage de données fiables et de bonnes pratiques</a:t>
            </a:r>
          </a:p>
        </p:txBody>
      </p:sp>
      <p:sp>
        <p:nvSpPr>
          <p:cNvPr name="TextBox 98" id="98"/>
          <p:cNvSpPr txBox="true"/>
          <p:nvPr/>
        </p:nvSpPr>
        <p:spPr>
          <a:xfrm rot="0">
            <a:off x="13701370" y="1832924"/>
            <a:ext cx="2175958" cy="877252"/>
          </a:xfrm>
          <a:prstGeom prst="rect">
            <a:avLst/>
          </a:prstGeom>
        </p:spPr>
        <p:txBody>
          <a:bodyPr anchor="t" rtlCol="false" tIns="0" lIns="0" bIns="0" rIns="0">
            <a:spAutoFit/>
          </a:bodyPr>
          <a:lstStyle/>
          <a:p>
            <a:pPr algn="l">
              <a:lnSpc>
                <a:spcPts val="1125"/>
              </a:lnSpc>
            </a:pPr>
            <a:r>
              <a:rPr lang="en-US" b="true" sz="1200" spc="21">
                <a:solidFill>
                  <a:srgbClr val="004B4D"/>
                </a:solidFill>
                <a:latin typeface="Helvetica Bold"/>
                <a:ea typeface="Helvetica Bold"/>
                <a:cs typeface="Helvetica Bold"/>
                <a:sym typeface="Helvetica Bold"/>
              </a:rPr>
              <a:t>Soutenir l’intégration de l’adaptation dans les stratégies immobilières via des référentiels communs et la mesure de l’impact de l’inaction</a:t>
            </a:r>
          </a:p>
        </p:txBody>
      </p:sp>
      <p:sp>
        <p:nvSpPr>
          <p:cNvPr name="TextBox 99" id="99"/>
          <p:cNvSpPr txBox="true"/>
          <p:nvPr/>
        </p:nvSpPr>
        <p:spPr>
          <a:xfrm rot="0">
            <a:off x="14415640" y="5780008"/>
            <a:ext cx="2048027" cy="877252"/>
          </a:xfrm>
          <a:prstGeom prst="rect">
            <a:avLst/>
          </a:prstGeom>
        </p:spPr>
        <p:txBody>
          <a:bodyPr anchor="t" rtlCol="false" tIns="0" lIns="0" bIns="0" rIns="0">
            <a:spAutoFit/>
          </a:bodyPr>
          <a:lstStyle/>
          <a:p>
            <a:pPr algn="l">
              <a:lnSpc>
                <a:spcPts val="1125"/>
              </a:lnSpc>
            </a:pPr>
            <a:r>
              <a:rPr lang="en-US" b="true" sz="1200" spc="20">
                <a:solidFill>
                  <a:srgbClr val="004B4D"/>
                </a:solidFill>
                <a:latin typeface="Helvetica Bold"/>
                <a:ea typeface="Helvetica Bold"/>
                <a:cs typeface="Helvetica Bold"/>
                <a:sym typeface="Helvetica Bold"/>
              </a:rPr>
              <a:t>Développer la mesure et la comparabilité de l’empreinte eau des bâtiments, et promouvoir des solutions pour plus de sobriété et de résilience</a:t>
            </a:r>
          </a:p>
        </p:txBody>
      </p:sp>
      <p:sp>
        <p:nvSpPr>
          <p:cNvPr name="TextBox 100" id="100"/>
          <p:cNvSpPr txBox="true"/>
          <p:nvPr/>
        </p:nvSpPr>
        <p:spPr>
          <a:xfrm rot="0">
            <a:off x="14434690" y="3496494"/>
            <a:ext cx="931602" cy="210502"/>
          </a:xfrm>
          <a:prstGeom prst="rect">
            <a:avLst/>
          </a:prstGeom>
        </p:spPr>
        <p:txBody>
          <a:bodyPr anchor="t" rtlCol="false" tIns="0" lIns="0" bIns="0" rIns="0">
            <a:spAutoFit/>
          </a:bodyPr>
          <a:lstStyle/>
          <a:p>
            <a:pPr algn="l">
              <a:lnSpc>
                <a:spcPts val="1679"/>
              </a:lnSpc>
            </a:pPr>
            <a:r>
              <a:rPr lang="en-US" b="true" sz="1200" spc="16">
                <a:solidFill>
                  <a:srgbClr val="004B4D"/>
                </a:solidFill>
                <a:latin typeface="Helvetica Bold"/>
                <a:ea typeface="Helvetica Bold"/>
                <a:cs typeface="Helvetica Bold"/>
                <a:sym typeface="Helvetica Bold"/>
              </a:rPr>
              <a:t>Renforcer</a:t>
            </a:r>
            <a:r>
              <a:rPr lang="en-US" b="true" sz="1200" spc="16">
                <a:solidFill>
                  <a:srgbClr val="FFFFFF"/>
                </a:solidFill>
                <a:latin typeface="Helvetica Bold"/>
                <a:ea typeface="Helvetica Bold"/>
                <a:cs typeface="Helvetica Bold"/>
                <a:sym typeface="Helvetica Bold"/>
              </a:rPr>
              <a:t> </a:t>
            </a:r>
            <a:r>
              <a:rPr lang="en-US" b="true" sz="1200" spc="16">
                <a:solidFill>
                  <a:srgbClr val="004B4D"/>
                </a:solidFill>
                <a:latin typeface="Helvetica Bold"/>
                <a:ea typeface="Helvetica Bold"/>
                <a:cs typeface="Helvetica Bold"/>
                <a:sym typeface="Helvetica Bold"/>
              </a:rPr>
              <a:t>la</a:t>
            </a:r>
          </a:p>
        </p:txBody>
      </p:sp>
      <p:sp>
        <p:nvSpPr>
          <p:cNvPr name="TextBox 101" id="101"/>
          <p:cNvSpPr txBox="true"/>
          <p:nvPr/>
        </p:nvSpPr>
        <p:spPr>
          <a:xfrm rot="0">
            <a:off x="14434690" y="3686994"/>
            <a:ext cx="2068544" cy="734377"/>
          </a:xfrm>
          <a:prstGeom prst="rect">
            <a:avLst/>
          </a:prstGeom>
        </p:spPr>
        <p:txBody>
          <a:bodyPr anchor="t" rtlCol="false" tIns="0" lIns="0" bIns="0" rIns="0">
            <a:spAutoFit/>
          </a:bodyPr>
          <a:lstStyle/>
          <a:p>
            <a:pPr algn="l">
              <a:lnSpc>
                <a:spcPts val="1125"/>
              </a:lnSpc>
            </a:pPr>
            <a:r>
              <a:rPr lang="en-US" b="true" sz="1200" spc="21">
                <a:solidFill>
                  <a:srgbClr val="004B4D"/>
                </a:solidFill>
                <a:latin typeface="Helvetica Bold"/>
                <a:ea typeface="Helvetica Bold"/>
                <a:cs typeface="Helvetica Bold"/>
                <a:sym typeface="Helvetica Bold"/>
              </a:rPr>
              <a:t>compréhension des enjeux de biodiversité et apporter des méthodes et outils partagés pour permettre</a:t>
            </a:r>
          </a:p>
          <a:p>
            <a:pPr algn="l">
              <a:lnSpc>
                <a:spcPts val="1125"/>
              </a:lnSpc>
            </a:pPr>
            <a:r>
              <a:rPr lang="en-US" b="true" sz="1200" spc="21">
                <a:solidFill>
                  <a:srgbClr val="004B4D"/>
                </a:solidFill>
                <a:latin typeface="Helvetica Bold"/>
                <a:ea typeface="Helvetica Bold"/>
                <a:cs typeface="Helvetica Bold"/>
                <a:sym typeface="Helvetica Bold"/>
              </a:rPr>
              <a:t>un passage à l’échelle</a:t>
            </a:r>
          </a:p>
        </p:txBody>
      </p:sp>
      <p:sp>
        <p:nvSpPr>
          <p:cNvPr name="TextBox 102" id="102"/>
          <p:cNvSpPr txBox="true"/>
          <p:nvPr/>
        </p:nvSpPr>
        <p:spPr>
          <a:xfrm rot="0">
            <a:off x="17037987" y="9581762"/>
            <a:ext cx="251860" cy="290069"/>
          </a:xfrm>
          <a:prstGeom prst="rect">
            <a:avLst/>
          </a:prstGeom>
        </p:spPr>
        <p:txBody>
          <a:bodyPr anchor="t" rtlCol="false" tIns="0" lIns="0" bIns="0" rIns="0" wrap="none">
            <a:spAutoFit/>
          </a:bodyPr>
          <a:lstStyle/>
          <a:p>
            <a:pPr algn="ctr">
              <a:lnSpc>
                <a:spcPts val="2427"/>
              </a:lnSpc>
              <a:spcBef>
                <a:spcPct val="0"/>
              </a:spcBef>
            </a:pPr>
            <a:r>
              <a:rPr lang="en-US" sz="1733">
                <a:solidFill>
                  <a:srgbClr val="000000"/>
                </a:solidFill>
                <a:latin typeface="Open Sans 1"/>
                <a:ea typeface="Open Sans 1"/>
                <a:cs typeface="Open Sans 1"/>
                <a:sym typeface="Open Sans 1"/>
              </a:rPr>
              <a:t>4</a:t>
            </a:r>
          </a:p>
        </p:txBody>
      </p:sp>
    </p:spTree>
  </p:cSld>
  <p:clrMapOvr>
    <a:masterClrMapping/>
  </p:clrMapOvr>
  <p:transition spd="fast">
    <p:fade/>
  </p:transition>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27166" y="9154568"/>
            <a:ext cx="742950" cy="266700"/>
            <a:chOff x="0" y="0"/>
            <a:chExt cx="990600" cy="355600"/>
          </a:xfrm>
        </p:grpSpPr>
        <p:sp>
          <p:nvSpPr>
            <p:cNvPr name="Freeform 3" id="3"/>
            <p:cNvSpPr/>
            <p:nvPr/>
          </p:nvSpPr>
          <p:spPr>
            <a:xfrm flipH="false" flipV="false" rot="0">
              <a:off x="0" y="0"/>
              <a:ext cx="990600" cy="355600"/>
            </a:xfrm>
            <a:custGeom>
              <a:avLst/>
              <a:gdLst/>
              <a:ahLst/>
              <a:cxnLst/>
              <a:rect r="r" b="b" t="t" l="l"/>
              <a:pathLst>
                <a:path h="355600" w="990600">
                  <a:moveTo>
                    <a:pt x="0" y="0"/>
                  </a:moveTo>
                  <a:lnTo>
                    <a:pt x="990600" y="0"/>
                  </a:lnTo>
                  <a:lnTo>
                    <a:pt x="990600" y="355600"/>
                  </a:lnTo>
                  <a:lnTo>
                    <a:pt x="0" y="355600"/>
                  </a:lnTo>
                  <a:lnTo>
                    <a:pt x="0" y="0"/>
                  </a:lnTo>
                  <a:close/>
                </a:path>
              </a:pathLst>
            </a:custGeom>
            <a:blipFill>
              <a:blip r:embed="rId2"/>
              <a:stretch>
                <a:fillRect l="0" t="0" r="0" b="0"/>
              </a:stretch>
            </a:blipFill>
          </p:spPr>
        </p:sp>
      </p:grpSp>
      <p:grpSp>
        <p:nvGrpSpPr>
          <p:cNvPr name="Group 4" id="4"/>
          <p:cNvGrpSpPr/>
          <p:nvPr/>
        </p:nvGrpSpPr>
        <p:grpSpPr>
          <a:xfrm rot="0">
            <a:off x="1924650" y="9413343"/>
            <a:ext cx="15311152" cy="9525"/>
            <a:chOff x="0" y="0"/>
            <a:chExt cx="15311158" cy="9525"/>
          </a:xfrm>
        </p:grpSpPr>
        <p:sp>
          <p:nvSpPr>
            <p:cNvPr name="Freeform 5" id="5"/>
            <p:cNvSpPr/>
            <p:nvPr/>
          </p:nvSpPr>
          <p:spPr>
            <a:xfrm flipH="false" flipV="false" rot="0">
              <a:off x="0" y="0"/>
              <a:ext cx="15311126" cy="9525"/>
            </a:xfrm>
            <a:custGeom>
              <a:avLst/>
              <a:gdLst/>
              <a:ahLst/>
              <a:cxnLst/>
              <a:rect r="r" b="b" t="t" l="l"/>
              <a:pathLst>
                <a:path h="9525" w="15311126">
                  <a:moveTo>
                    <a:pt x="0" y="0"/>
                  </a:moveTo>
                  <a:lnTo>
                    <a:pt x="15311126" y="0"/>
                  </a:lnTo>
                  <a:lnTo>
                    <a:pt x="15311126" y="9525"/>
                  </a:lnTo>
                  <a:lnTo>
                    <a:pt x="0" y="9525"/>
                  </a:lnTo>
                  <a:close/>
                </a:path>
              </a:pathLst>
            </a:custGeom>
            <a:solidFill>
              <a:srgbClr val="004B4E"/>
            </a:solidFill>
          </p:spPr>
        </p:sp>
      </p:grpSp>
      <p:grpSp>
        <p:nvGrpSpPr>
          <p:cNvPr name="Group 6" id="6"/>
          <p:cNvGrpSpPr/>
          <p:nvPr/>
        </p:nvGrpSpPr>
        <p:grpSpPr>
          <a:xfrm rot="0">
            <a:off x="215656" y="1536187"/>
            <a:ext cx="6934200" cy="8324840"/>
            <a:chOff x="0" y="0"/>
            <a:chExt cx="9245600" cy="11099787"/>
          </a:xfrm>
        </p:grpSpPr>
        <p:sp>
          <p:nvSpPr>
            <p:cNvPr name="Freeform 7" id="7"/>
            <p:cNvSpPr/>
            <p:nvPr/>
          </p:nvSpPr>
          <p:spPr>
            <a:xfrm flipH="false" flipV="false" rot="0">
              <a:off x="0" y="0"/>
              <a:ext cx="9245600" cy="11099800"/>
            </a:xfrm>
            <a:custGeom>
              <a:avLst/>
              <a:gdLst/>
              <a:ahLst/>
              <a:cxnLst/>
              <a:rect r="r" b="b" t="t" l="l"/>
              <a:pathLst>
                <a:path h="11099800" w="9245600">
                  <a:moveTo>
                    <a:pt x="0" y="0"/>
                  </a:moveTo>
                  <a:lnTo>
                    <a:pt x="9245600" y="0"/>
                  </a:lnTo>
                  <a:lnTo>
                    <a:pt x="9245600" y="11099800"/>
                  </a:lnTo>
                  <a:lnTo>
                    <a:pt x="0" y="11099800"/>
                  </a:lnTo>
                  <a:lnTo>
                    <a:pt x="0" y="0"/>
                  </a:lnTo>
                  <a:close/>
                </a:path>
              </a:pathLst>
            </a:custGeom>
            <a:blipFill>
              <a:blip r:embed="rId3"/>
              <a:stretch>
                <a:fillRect l="0" t="0" r="0" b="0"/>
              </a:stretch>
            </a:blipFill>
          </p:spPr>
        </p:sp>
      </p:grpSp>
      <p:grpSp>
        <p:nvGrpSpPr>
          <p:cNvPr name="Group 8" id="8"/>
          <p:cNvGrpSpPr/>
          <p:nvPr/>
        </p:nvGrpSpPr>
        <p:grpSpPr>
          <a:xfrm rot="0">
            <a:off x="7154104" y="1536178"/>
            <a:ext cx="10918241" cy="8382953"/>
            <a:chOff x="0" y="0"/>
            <a:chExt cx="14557654" cy="11177270"/>
          </a:xfrm>
        </p:grpSpPr>
        <p:sp>
          <p:nvSpPr>
            <p:cNvPr name="Freeform 9" id="9"/>
            <p:cNvSpPr/>
            <p:nvPr/>
          </p:nvSpPr>
          <p:spPr>
            <a:xfrm flipH="false" flipV="false" rot="0">
              <a:off x="0" y="0"/>
              <a:ext cx="14557629" cy="11177270"/>
            </a:xfrm>
            <a:custGeom>
              <a:avLst/>
              <a:gdLst/>
              <a:ahLst/>
              <a:cxnLst/>
              <a:rect r="r" b="b" t="t" l="l"/>
              <a:pathLst>
                <a:path h="11177270" w="14557629">
                  <a:moveTo>
                    <a:pt x="0" y="0"/>
                  </a:moveTo>
                  <a:lnTo>
                    <a:pt x="14557629" y="0"/>
                  </a:lnTo>
                  <a:lnTo>
                    <a:pt x="14557629" y="11177270"/>
                  </a:lnTo>
                  <a:lnTo>
                    <a:pt x="0" y="11177270"/>
                  </a:lnTo>
                  <a:lnTo>
                    <a:pt x="0" y="0"/>
                  </a:lnTo>
                  <a:close/>
                </a:path>
              </a:pathLst>
            </a:custGeom>
            <a:blipFill>
              <a:blip r:embed="rId4"/>
              <a:stretch>
                <a:fillRect l="0" t="0" r="0" b="0"/>
              </a:stretch>
            </a:blipFill>
          </p:spPr>
        </p:sp>
      </p:grpSp>
      <p:grpSp>
        <p:nvGrpSpPr>
          <p:cNvPr name="Group 10" id="10"/>
          <p:cNvGrpSpPr/>
          <p:nvPr/>
        </p:nvGrpSpPr>
        <p:grpSpPr>
          <a:xfrm rot="0">
            <a:off x="1924650" y="9413343"/>
            <a:ext cx="15311123" cy="9525"/>
            <a:chOff x="0" y="0"/>
            <a:chExt cx="15311120" cy="9525"/>
          </a:xfrm>
        </p:grpSpPr>
        <p:sp>
          <p:nvSpPr>
            <p:cNvPr name="Freeform 11" id="11"/>
            <p:cNvSpPr/>
            <p:nvPr/>
          </p:nvSpPr>
          <p:spPr>
            <a:xfrm flipH="false" flipV="false" rot="0">
              <a:off x="0" y="0"/>
              <a:ext cx="15311121" cy="9525"/>
            </a:xfrm>
            <a:custGeom>
              <a:avLst/>
              <a:gdLst/>
              <a:ahLst/>
              <a:cxnLst/>
              <a:rect r="r" b="b" t="t" l="l"/>
              <a:pathLst>
                <a:path h="9525" w="15311121">
                  <a:moveTo>
                    <a:pt x="0" y="9525"/>
                  </a:moveTo>
                  <a:lnTo>
                    <a:pt x="15311121" y="9525"/>
                  </a:lnTo>
                  <a:lnTo>
                    <a:pt x="15311121" y="0"/>
                  </a:lnTo>
                  <a:lnTo>
                    <a:pt x="0" y="0"/>
                  </a:lnTo>
                  <a:close/>
                </a:path>
              </a:pathLst>
            </a:custGeom>
            <a:solidFill>
              <a:srgbClr val="000000">
                <a:alpha val="0"/>
              </a:srgbClr>
            </a:solidFill>
          </p:spPr>
        </p:sp>
      </p:grpSp>
      <p:sp>
        <p:nvSpPr>
          <p:cNvPr name="TextBox 12" id="12"/>
          <p:cNvSpPr txBox="true"/>
          <p:nvPr/>
        </p:nvSpPr>
        <p:spPr>
          <a:xfrm rot="0">
            <a:off x="733587" y="234520"/>
            <a:ext cx="6457093" cy="1189444"/>
          </a:xfrm>
          <a:prstGeom prst="rect">
            <a:avLst/>
          </a:prstGeom>
        </p:spPr>
        <p:txBody>
          <a:bodyPr anchor="t" rtlCol="false" tIns="0" lIns="0" bIns="0" rIns="0">
            <a:spAutoFit/>
          </a:bodyPr>
          <a:lstStyle/>
          <a:p>
            <a:pPr algn="l">
              <a:lnSpc>
                <a:spcPts val="9256"/>
              </a:lnSpc>
            </a:pPr>
            <a:r>
              <a:rPr lang="en-US" b="true" sz="6612">
                <a:solidFill>
                  <a:srgbClr val="09A9BE">
                    <a:alpha val="29804"/>
                  </a:srgbClr>
                </a:solidFill>
                <a:latin typeface="Helvetica World Bold"/>
                <a:ea typeface="Helvetica World Bold"/>
                <a:cs typeface="Helvetica World Bold"/>
                <a:sym typeface="Helvetica World Bold"/>
              </a:rPr>
              <a:t>NOS MEMBRES</a:t>
            </a:r>
          </a:p>
        </p:txBody>
      </p:sp>
      <p:sp>
        <p:nvSpPr>
          <p:cNvPr name="TextBox 13" id="13"/>
          <p:cNvSpPr txBox="true"/>
          <p:nvPr/>
        </p:nvSpPr>
        <p:spPr>
          <a:xfrm rot="0">
            <a:off x="17037987" y="9581762"/>
            <a:ext cx="251860" cy="290069"/>
          </a:xfrm>
          <a:prstGeom prst="rect">
            <a:avLst/>
          </a:prstGeom>
        </p:spPr>
        <p:txBody>
          <a:bodyPr anchor="t" rtlCol="false" tIns="0" lIns="0" bIns="0" rIns="0" wrap="none">
            <a:spAutoFit/>
          </a:bodyPr>
          <a:lstStyle/>
          <a:p>
            <a:pPr algn="ctr">
              <a:lnSpc>
                <a:spcPts val="2427"/>
              </a:lnSpc>
              <a:spcBef>
                <a:spcPct val="0"/>
              </a:spcBef>
            </a:pPr>
            <a:r>
              <a:rPr lang="en-US" sz="1733">
                <a:solidFill>
                  <a:srgbClr val="000000"/>
                </a:solidFill>
                <a:latin typeface="Open Sans 1"/>
                <a:ea typeface="Open Sans 1"/>
                <a:cs typeface="Open Sans 1"/>
                <a:sym typeface="Open Sans 1"/>
              </a:rPr>
              <a:t>5</a:t>
            </a:r>
          </a:p>
        </p:txBody>
      </p:sp>
    </p:spTree>
  </p:cSld>
  <p:clrMapOvr>
    <a:masterClrMapping/>
  </p:clrMapOvr>
  <p:transition spd="fast">
    <p:fade/>
  </p:transition>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63503" y="-63503"/>
            <a:ext cx="18411006" cy="10413997"/>
          </a:xfrm>
          <a:custGeom>
            <a:avLst/>
            <a:gdLst/>
            <a:ahLst/>
            <a:cxnLst/>
            <a:rect r="r" b="b" t="t" l="l"/>
            <a:pathLst>
              <a:path h="10413997" w="18411006">
                <a:moveTo>
                  <a:pt x="0" y="0"/>
                </a:moveTo>
                <a:lnTo>
                  <a:pt x="18411006" y="0"/>
                </a:lnTo>
                <a:lnTo>
                  <a:pt x="18411006" y="10413997"/>
                </a:lnTo>
                <a:lnTo>
                  <a:pt x="0" y="1041399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251270" y="348034"/>
            <a:ext cx="3112741" cy="3268847"/>
            <a:chOff x="0" y="0"/>
            <a:chExt cx="4150322" cy="4358462"/>
          </a:xfrm>
        </p:grpSpPr>
        <p:sp>
          <p:nvSpPr>
            <p:cNvPr name="Freeform 4" id="4"/>
            <p:cNvSpPr/>
            <p:nvPr/>
          </p:nvSpPr>
          <p:spPr>
            <a:xfrm flipH="false" flipV="false" rot="0">
              <a:off x="0" y="0"/>
              <a:ext cx="4150360" cy="4358513"/>
            </a:xfrm>
            <a:custGeom>
              <a:avLst/>
              <a:gdLst/>
              <a:ahLst/>
              <a:cxnLst/>
              <a:rect r="r" b="b" t="t" l="l"/>
              <a:pathLst>
                <a:path h="4358513" w="4150360">
                  <a:moveTo>
                    <a:pt x="2075180" y="0"/>
                  </a:moveTo>
                  <a:cubicBezTo>
                    <a:pt x="929132" y="0"/>
                    <a:pt x="0" y="975614"/>
                    <a:pt x="0" y="2179193"/>
                  </a:cubicBezTo>
                  <a:cubicBezTo>
                    <a:pt x="0" y="3382772"/>
                    <a:pt x="929132" y="4358513"/>
                    <a:pt x="2075180" y="4358513"/>
                  </a:cubicBezTo>
                  <a:cubicBezTo>
                    <a:pt x="3219069" y="4358513"/>
                    <a:pt x="4146804" y="3386455"/>
                    <a:pt x="4150360" y="2186051"/>
                  </a:cubicBezTo>
                  <a:lnTo>
                    <a:pt x="4150360" y="2172462"/>
                  </a:lnTo>
                  <a:cubicBezTo>
                    <a:pt x="4146804" y="972058"/>
                    <a:pt x="3219069" y="0"/>
                    <a:pt x="2075180" y="0"/>
                  </a:cubicBezTo>
                  <a:close/>
                </a:path>
              </a:pathLst>
            </a:custGeom>
            <a:blipFill>
              <a:blip r:embed="rId4"/>
              <a:stretch>
                <a:fillRect l="-139" t="-119" r="-190" b="-125"/>
              </a:stretch>
            </a:blipFill>
          </p:spPr>
        </p:sp>
      </p:grpSp>
      <p:grpSp>
        <p:nvGrpSpPr>
          <p:cNvPr name="Group 5" id="5"/>
          <p:cNvGrpSpPr/>
          <p:nvPr/>
        </p:nvGrpSpPr>
        <p:grpSpPr>
          <a:xfrm rot="0">
            <a:off x="1722692" y="2974848"/>
            <a:ext cx="1169860" cy="1176528"/>
            <a:chOff x="0" y="0"/>
            <a:chExt cx="1169860" cy="1176528"/>
          </a:xfrm>
        </p:grpSpPr>
        <p:sp>
          <p:nvSpPr>
            <p:cNvPr name="Freeform 6" id="6"/>
            <p:cNvSpPr/>
            <p:nvPr/>
          </p:nvSpPr>
          <p:spPr>
            <a:xfrm flipH="false" flipV="false" rot="0">
              <a:off x="0" y="635"/>
              <a:ext cx="1167253" cy="1175385"/>
            </a:xfrm>
            <a:custGeom>
              <a:avLst/>
              <a:gdLst/>
              <a:ahLst/>
              <a:cxnLst/>
              <a:rect r="r" b="b" t="t" l="l"/>
              <a:pathLst>
                <a:path h="1175385" w="1167253">
                  <a:moveTo>
                    <a:pt x="1167253" y="0"/>
                  </a:moveTo>
                  <a:lnTo>
                    <a:pt x="896871" y="150749"/>
                  </a:lnTo>
                  <a:lnTo>
                    <a:pt x="0" y="651256"/>
                  </a:lnTo>
                  <a:lnTo>
                    <a:pt x="1057652" y="1175385"/>
                  </a:lnTo>
                  <a:lnTo>
                    <a:pt x="1167253" y="0"/>
                  </a:lnTo>
                  <a:close/>
                </a:path>
              </a:pathLst>
            </a:custGeom>
            <a:solidFill>
              <a:srgbClr val="FFFFFF"/>
            </a:solidFill>
          </p:spPr>
        </p:sp>
      </p:grpSp>
      <p:grpSp>
        <p:nvGrpSpPr>
          <p:cNvPr name="Group 7" id="7"/>
          <p:cNvGrpSpPr/>
          <p:nvPr/>
        </p:nvGrpSpPr>
        <p:grpSpPr>
          <a:xfrm rot="0">
            <a:off x="2288753" y="3392824"/>
            <a:ext cx="5459120" cy="6675149"/>
            <a:chOff x="0" y="0"/>
            <a:chExt cx="7278827" cy="8900198"/>
          </a:xfrm>
        </p:grpSpPr>
        <p:sp>
          <p:nvSpPr>
            <p:cNvPr name="Freeform 8" id="8"/>
            <p:cNvSpPr/>
            <p:nvPr/>
          </p:nvSpPr>
          <p:spPr>
            <a:xfrm flipH="false" flipV="false" rot="0">
              <a:off x="0" y="0"/>
              <a:ext cx="7278878" cy="8900160"/>
            </a:xfrm>
            <a:custGeom>
              <a:avLst/>
              <a:gdLst/>
              <a:ahLst/>
              <a:cxnLst/>
              <a:rect r="r" b="b" t="t" l="l"/>
              <a:pathLst>
                <a:path h="8900160" w="7278878">
                  <a:moveTo>
                    <a:pt x="0" y="0"/>
                  </a:moveTo>
                  <a:lnTo>
                    <a:pt x="7278878" y="0"/>
                  </a:lnTo>
                  <a:lnTo>
                    <a:pt x="7278878" y="8900160"/>
                  </a:lnTo>
                  <a:lnTo>
                    <a:pt x="0" y="8900160"/>
                  </a:lnTo>
                  <a:lnTo>
                    <a:pt x="0" y="0"/>
                  </a:lnTo>
                  <a:close/>
                </a:path>
              </a:pathLst>
            </a:custGeom>
            <a:blipFill>
              <a:blip r:embed="rId5"/>
              <a:stretch>
                <a:fillRect l="0" t="0" r="0" b="0"/>
              </a:stretch>
            </a:blipFill>
          </p:spPr>
        </p:sp>
      </p:grpSp>
      <p:sp>
        <p:nvSpPr>
          <p:cNvPr name="TextBox 9" id="9"/>
          <p:cNvSpPr txBox="true"/>
          <p:nvPr/>
        </p:nvSpPr>
        <p:spPr>
          <a:xfrm rot="0">
            <a:off x="3395415" y="759590"/>
            <a:ext cx="10982039" cy="2630091"/>
          </a:xfrm>
          <a:prstGeom prst="rect">
            <a:avLst/>
          </a:prstGeom>
        </p:spPr>
        <p:txBody>
          <a:bodyPr anchor="t" rtlCol="false" tIns="0" lIns="0" bIns="0" rIns="0">
            <a:spAutoFit/>
          </a:bodyPr>
          <a:lstStyle/>
          <a:p>
            <a:pPr algn="ctr">
              <a:lnSpc>
                <a:spcPts val="5175"/>
              </a:lnSpc>
            </a:pPr>
            <a:r>
              <a:rPr lang="en-US" b="true" sz="3699">
                <a:solidFill>
                  <a:srgbClr val="000000"/>
                </a:solidFill>
                <a:latin typeface="Helvetica World Bold"/>
                <a:ea typeface="Helvetica World Bold"/>
                <a:cs typeface="Helvetica World Bold"/>
                <a:sym typeface="Helvetica World Bold"/>
              </a:rPr>
              <a:t>Resilience for Real Estate</a:t>
            </a:r>
            <a:r>
              <a:rPr lang="en-US" sz="3699">
                <a:solidFill>
                  <a:srgbClr val="000000"/>
                </a:solidFill>
                <a:latin typeface="Helvetica World"/>
                <a:ea typeface="Helvetica World"/>
                <a:cs typeface="Helvetica World"/>
                <a:sym typeface="Helvetica World"/>
              </a:rPr>
              <a:t> est une plateforme crée en 2022 pour favoriser la résilience des bâtiments et des territoires. </a:t>
            </a:r>
          </a:p>
          <a:p>
            <a:pPr algn="ctr">
              <a:lnSpc>
                <a:spcPts val="5175"/>
              </a:lnSpc>
            </a:pPr>
            <a:r>
              <a:rPr lang="en-US" sz="3699">
                <a:solidFill>
                  <a:srgbClr val="000000"/>
                </a:solidFill>
                <a:latin typeface="Helvetica World"/>
                <a:ea typeface="Helvetica World"/>
                <a:cs typeface="Helvetica World"/>
                <a:sym typeface="Helvetica World"/>
              </a:rPr>
              <a:t>R4RE réunit trois outils :</a:t>
            </a:r>
          </a:p>
        </p:txBody>
      </p:sp>
      <p:sp>
        <p:nvSpPr>
          <p:cNvPr name="TextBox 10" id="10"/>
          <p:cNvSpPr txBox="true"/>
          <p:nvPr/>
        </p:nvSpPr>
        <p:spPr>
          <a:xfrm rot="0">
            <a:off x="8168183" y="4194258"/>
            <a:ext cx="7207587" cy="1126750"/>
          </a:xfrm>
          <a:prstGeom prst="rect">
            <a:avLst/>
          </a:prstGeom>
        </p:spPr>
        <p:txBody>
          <a:bodyPr anchor="t" rtlCol="false" tIns="0" lIns="0" bIns="0" rIns="0">
            <a:spAutoFit/>
          </a:bodyPr>
          <a:lstStyle/>
          <a:p>
            <a:pPr algn="l">
              <a:lnSpc>
                <a:spcPts val="4423"/>
              </a:lnSpc>
            </a:pPr>
            <a:r>
              <a:rPr lang="en-US" b="true" sz="2999">
                <a:solidFill>
                  <a:srgbClr val="004B4E"/>
                </a:solidFill>
                <a:latin typeface="Helvetica World Bold"/>
                <a:ea typeface="Helvetica World Bold"/>
                <a:cs typeface="Helvetica World Bold"/>
                <a:sym typeface="Helvetica World Bold"/>
              </a:rPr>
              <a:t>Outil d’analyse de risques</a:t>
            </a:r>
            <a:r>
              <a:rPr lang="en-US" b="true" sz="2999">
                <a:solidFill>
                  <a:srgbClr val="F49B35"/>
                </a:solidFill>
                <a:latin typeface="Helvetica World Bold"/>
                <a:ea typeface="Helvetica World Bold"/>
                <a:cs typeface="Helvetica World Bold"/>
                <a:sym typeface="Helvetica World Bold"/>
              </a:rPr>
              <a:t> climatiques</a:t>
            </a:r>
            <a:r>
              <a:rPr lang="en-US" b="true" sz="2999">
                <a:solidFill>
                  <a:srgbClr val="004B4E"/>
                </a:solidFill>
                <a:latin typeface="Helvetica World Bold"/>
                <a:ea typeface="Helvetica World Bold"/>
                <a:cs typeface="Helvetica World Bold"/>
                <a:sym typeface="Helvetica World Bold"/>
              </a:rPr>
              <a:t> des</a:t>
            </a:r>
            <a:r>
              <a:rPr lang="en-US" b="true" sz="2999">
                <a:solidFill>
                  <a:srgbClr val="BBBBBB"/>
                </a:solidFill>
                <a:latin typeface="Helvetica World Bold"/>
                <a:ea typeface="Helvetica World Bold"/>
                <a:cs typeface="Helvetica World Bold"/>
                <a:sym typeface="Helvetica World Bold"/>
              </a:rPr>
              <a:t> </a:t>
            </a:r>
            <a:r>
              <a:rPr lang="en-US" b="true" sz="2999">
                <a:solidFill>
                  <a:srgbClr val="3682EF"/>
                </a:solidFill>
                <a:latin typeface="Helvetica World Bold"/>
                <a:ea typeface="Helvetica World Bold"/>
                <a:cs typeface="Helvetica World Bold"/>
                <a:sym typeface="Helvetica World Bold"/>
              </a:rPr>
              <a:t>bâtiments</a:t>
            </a:r>
          </a:p>
        </p:txBody>
      </p:sp>
      <p:sp>
        <p:nvSpPr>
          <p:cNvPr name="TextBox 11" id="11"/>
          <p:cNvSpPr txBox="true"/>
          <p:nvPr/>
        </p:nvSpPr>
        <p:spPr>
          <a:xfrm rot="0">
            <a:off x="8168183" y="6338373"/>
            <a:ext cx="7214445" cy="1126750"/>
          </a:xfrm>
          <a:prstGeom prst="rect">
            <a:avLst/>
          </a:prstGeom>
        </p:spPr>
        <p:txBody>
          <a:bodyPr anchor="t" rtlCol="false" tIns="0" lIns="0" bIns="0" rIns="0">
            <a:spAutoFit/>
          </a:bodyPr>
          <a:lstStyle/>
          <a:p>
            <a:pPr algn="l">
              <a:lnSpc>
                <a:spcPts val="4423"/>
              </a:lnSpc>
            </a:pPr>
            <a:r>
              <a:rPr lang="en-US" b="true" sz="2999">
                <a:solidFill>
                  <a:srgbClr val="004B4E"/>
                </a:solidFill>
                <a:latin typeface="Helvetica World Bold"/>
                <a:ea typeface="Helvetica World Bold"/>
                <a:cs typeface="Helvetica World Bold"/>
                <a:sym typeface="Helvetica World Bold"/>
              </a:rPr>
              <a:t>Outil d’analyse des enjeux </a:t>
            </a:r>
            <a:r>
              <a:rPr lang="en-US" b="true" sz="2999">
                <a:solidFill>
                  <a:srgbClr val="4BB269"/>
                </a:solidFill>
                <a:latin typeface="Helvetica World Bold"/>
                <a:ea typeface="Helvetica World Bold"/>
                <a:cs typeface="Helvetica World Bold"/>
                <a:sym typeface="Helvetica World Bold"/>
              </a:rPr>
              <a:t>biodiversité </a:t>
            </a:r>
            <a:r>
              <a:rPr lang="en-US" b="true" sz="2999">
                <a:solidFill>
                  <a:srgbClr val="004B4E"/>
                </a:solidFill>
                <a:latin typeface="Helvetica World Bold"/>
                <a:ea typeface="Helvetica World Bold"/>
                <a:cs typeface="Helvetica World Bold"/>
                <a:sym typeface="Helvetica World Bold"/>
              </a:rPr>
              <a:t>des</a:t>
            </a:r>
            <a:r>
              <a:rPr lang="en-US" b="true" sz="2999">
                <a:solidFill>
                  <a:srgbClr val="3682EF"/>
                </a:solidFill>
                <a:latin typeface="Helvetica World Bold"/>
                <a:ea typeface="Helvetica World Bold"/>
                <a:cs typeface="Helvetica World Bold"/>
                <a:sym typeface="Helvetica World Bold"/>
              </a:rPr>
              <a:t> bâtiments</a:t>
            </a:r>
          </a:p>
        </p:txBody>
      </p:sp>
      <p:sp>
        <p:nvSpPr>
          <p:cNvPr name="TextBox 12" id="12"/>
          <p:cNvSpPr txBox="true"/>
          <p:nvPr/>
        </p:nvSpPr>
        <p:spPr>
          <a:xfrm rot="0">
            <a:off x="8168183" y="8265224"/>
            <a:ext cx="9147810" cy="1688725"/>
          </a:xfrm>
          <a:prstGeom prst="rect">
            <a:avLst/>
          </a:prstGeom>
        </p:spPr>
        <p:txBody>
          <a:bodyPr anchor="t" rtlCol="false" tIns="0" lIns="0" bIns="0" rIns="0">
            <a:spAutoFit/>
          </a:bodyPr>
          <a:lstStyle/>
          <a:p>
            <a:pPr algn="l">
              <a:lnSpc>
                <a:spcPts val="4423"/>
              </a:lnSpc>
            </a:pPr>
            <a:r>
              <a:rPr lang="en-US" b="true" sz="2999">
                <a:solidFill>
                  <a:srgbClr val="004B4E"/>
                </a:solidFill>
                <a:latin typeface="Helvetica World Bold"/>
                <a:ea typeface="Helvetica World Bold"/>
                <a:cs typeface="Helvetica World Bold"/>
                <a:sym typeface="Helvetica World Bold"/>
              </a:rPr>
              <a:t>Outil de </a:t>
            </a:r>
            <a:r>
              <a:rPr lang="en-US" b="true" sz="2999">
                <a:solidFill>
                  <a:srgbClr val="139CAF"/>
                </a:solidFill>
                <a:latin typeface="Helvetica World Bold"/>
                <a:ea typeface="Helvetica World Bold"/>
                <a:cs typeface="Helvetica World Bold"/>
                <a:sym typeface="Helvetica World Bold"/>
              </a:rPr>
              <a:t>prévention et remédiation des désordres bâtimentaires</a:t>
            </a:r>
            <a:r>
              <a:rPr lang="en-US" b="true" sz="2999">
                <a:solidFill>
                  <a:srgbClr val="004B4E"/>
                </a:solidFill>
                <a:latin typeface="Helvetica World Bold"/>
                <a:ea typeface="Helvetica World Bold"/>
                <a:cs typeface="Helvetica World Bold"/>
                <a:sym typeface="Helvetica World Bold"/>
              </a:rPr>
              <a:t> dus au phénomène de </a:t>
            </a:r>
            <a:r>
              <a:rPr lang="en-US" b="true" sz="2999">
                <a:solidFill>
                  <a:srgbClr val="F49B35"/>
                </a:solidFill>
                <a:latin typeface="Helvetica World Bold"/>
                <a:ea typeface="Helvetica World Bold"/>
                <a:cs typeface="Helvetica World Bold"/>
                <a:sym typeface="Helvetica World Bold"/>
              </a:rPr>
              <a:t>Retrait Gonflement des sols Argileux</a:t>
            </a:r>
            <a:r>
              <a:rPr lang="en-US" b="true" sz="2999">
                <a:solidFill>
                  <a:srgbClr val="004B4E"/>
                </a:solidFill>
                <a:latin typeface="Helvetica World Bold"/>
                <a:ea typeface="Helvetica World Bold"/>
                <a:cs typeface="Helvetica World Bold"/>
                <a:sym typeface="Helvetica World Bold"/>
              </a:rPr>
              <a:t> </a:t>
            </a:r>
            <a:r>
              <a:rPr lang="en-US" b="true" sz="2999">
                <a:solidFill>
                  <a:srgbClr val="F49B35"/>
                </a:solidFill>
                <a:latin typeface="Helvetica World Bold"/>
                <a:ea typeface="Helvetica World Bold"/>
                <a:cs typeface="Helvetica World Bold"/>
                <a:sym typeface="Helvetica World Bold"/>
              </a:rPr>
              <a:t>(RGA)</a:t>
            </a:r>
          </a:p>
        </p:txBody>
      </p:sp>
      <p:sp>
        <p:nvSpPr>
          <p:cNvPr name="TextBox 13" id="13"/>
          <p:cNvSpPr txBox="true"/>
          <p:nvPr/>
        </p:nvSpPr>
        <p:spPr>
          <a:xfrm rot="0">
            <a:off x="17037987" y="9581762"/>
            <a:ext cx="251860" cy="290069"/>
          </a:xfrm>
          <a:prstGeom prst="rect">
            <a:avLst/>
          </a:prstGeom>
        </p:spPr>
        <p:txBody>
          <a:bodyPr anchor="t" rtlCol="false" tIns="0" lIns="0" bIns="0" rIns="0" wrap="none">
            <a:spAutoFit/>
          </a:bodyPr>
          <a:lstStyle/>
          <a:p>
            <a:pPr algn="ctr">
              <a:lnSpc>
                <a:spcPts val="2427"/>
              </a:lnSpc>
              <a:spcBef>
                <a:spcPct val="0"/>
              </a:spcBef>
            </a:pPr>
            <a:r>
              <a:rPr lang="en-US" sz="1733">
                <a:solidFill>
                  <a:srgbClr val="000000"/>
                </a:solidFill>
                <a:latin typeface="Open Sans 1"/>
                <a:ea typeface="Open Sans 1"/>
                <a:cs typeface="Open Sans 1"/>
                <a:sym typeface="Open Sans 1"/>
              </a:rPr>
              <a:t>6</a:t>
            </a:r>
          </a:p>
        </p:txBody>
      </p:sp>
    </p:spTree>
  </p:cSld>
  <p:clrMapOvr>
    <a:masterClrMapping/>
  </p:clrMapOvr>
  <p:transition spd="fast">
    <p:fade/>
  </p:transition>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36668" y="239963"/>
            <a:ext cx="17799558" cy="9801273"/>
            <a:chOff x="0" y="0"/>
            <a:chExt cx="23732744" cy="13068364"/>
          </a:xfrm>
        </p:grpSpPr>
        <p:sp>
          <p:nvSpPr>
            <p:cNvPr name="Freeform 3" id="3"/>
            <p:cNvSpPr/>
            <p:nvPr/>
          </p:nvSpPr>
          <p:spPr>
            <a:xfrm flipH="false" flipV="false" rot="0">
              <a:off x="0" y="0"/>
              <a:ext cx="23732744" cy="13068300"/>
            </a:xfrm>
            <a:custGeom>
              <a:avLst/>
              <a:gdLst/>
              <a:ahLst/>
              <a:cxnLst/>
              <a:rect r="r" b="b" t="t" l="l"/>
              <a:pathLst>
                <a:path h="13068300" w="23732744">
                  <a:moveTo>
                    <a:pt x="0" y="0"/>
                  </a:moveTo>
                  <a:lnTo>
                    <a:pt x="23732744" y="0"/>
                  </a:lnTo>
                  <a:lnTo>
                    <a:pt x="23732744" y="13068300"/>
                  </a:lnTo>
                  <a:lnTo>
                    <a:pt x="0" y="13068300"/>
                  </a:lnTo>
                  <a:lnTo>
                    <a:pt x="0" y="0"/>
                  </a:lnTo>
                  <a:close/>
                </a:path>
              </a:pathLst>
            </a:custGeom>
            <a:blipFill>
              <a:blip r:embed="rId2"/>
              <a:stretch>
                <a:fillRect l="0" t="-35" r="-19" b="-19"/>
              </a:stretch>
            </a:blipFill>
          </p:spPr>
        </p:sp>
      </p:grpSp>
      <p:sp>
        <p:nvSpPr>
          <p:cNvPr name="Freeform 4" id="4"/>
          <p:cNvSpPr/>
          <p:nvPr/>
        </p:nvSpPr>
        <p:spPr>
          <a:xfrm flipH="false" flipV="false" rot="0">
            <a:off x="-63503" y="4122363"/>
            <a:ext cx="724843" cy="1322689"/>
          </a:xfrm>
          <a:custGeom>
            <a:avLst/>
            <a:gdLst/>
            <a:ahLst/>
            <a:cxnLst/>
            <a:rect r="r" b="b" t="t" l="l"/>
            <a:pathLst>
              <a:path h="1322689" w="724843">
                <a:moveTo>
                  <a:pt x="0" y="0"/>
                </a:moveTo>
                <a:lnTo>
                  <a:pt x="724843" y="0"/>
                </a:lnTo>
                <a:lnTo>
                  <a:pt x="724843" y="1322689"/>
                </a:lnTo>
                <a:lnTo>
                  <a:pt x="0" y="132268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5" id="5"/>
          <p:cNvSpPr txBox="true"/>
          <p:nvPr/>
        </p:nvSpPr>
        <p:spPr>
          <a:xfrm rot="0">
            <a:off x="1592161" y="2747191"/>
            <a:ext cx="15073370" cy="5232606"/>
          </a:xfrm>
          <a:prstGeom prst="rect">
            <a:avLst/>
          </a:prstGeom>
        </p:spPr>
        <p:txBody>
          <a:bodyPr anchor="t" rtlCol="false" tIns="0" lIns="0" bIns="0" rIns="0">
            <a:spAutoFit/>
          </a:bodyPr>
          <a:lstStyle/>
          <a:p>
            <a:pPr algn="ctr">
              <a:lnSpc>
                <a:spcPts val="16570"/>
              </a:lnSpc>
            </a:pPr>
            <a:r>
              <a:rPr lang="en-US" b="true" sz="10952">
                <a:solidFill>
                  <a:srgbClr val="09A9BE"/>
                </a:solidFill>
                <a:latin typeface="Helvetica World Bold"/>
                <a:ea typeface="Helvetica World Bold"/>
                <a:cs typeface="Helvetica World Bold"/>
                <a:sym typeface="Helvetica World Bold"/>
              </a:rPr>
              <a:t>SOBRIÉTÉ ET</a:t>
            </a:r>
          </a:p>
          <a:p>
            <a:pPr algn="ctr">
              <a:lnSpc>
                <a:spcPts val="16570"/>
              </a:lnSpc>
            </a:pPr>
            <a:r>
              <a:rPr lang="en-US" b="true" sz="10952">
                <a:solidFill>
                  <a:srgbClr val="09A9BE"/>
                </a:solidFill>
                <a:latin typeface="Helvetica World Bold"/>
                <a:ea typeface="Helvetica World Bold"/>
                <a:cs typeface="Helvetica World Bold"/>
                <a:sym typeface="Helvetica World Bold"/>
              </a:rPr>
              <a:t>ADAPTATION</a:t>
            </a:r>
          </a:p>
          <a:p>
            <a:pPr algn="ctr">
              <a:lnSpc>
                <a:spcPts val="9460"/>
              </a:lnSpc>
            </a:pPr>
            <a:r>
              <a:rPr lang="en-US" sz="6252" i="true">
                <a:solidFill>
                  <a:srgbClr val="09A9BE"/>
                </a:solidFill>
                <a:latin typeface="Helvetica World Italics"/>
                <a:ea typeface="Helvetica World Italics"/>
                <a:cs typeface="Helvetica World Italics"/>
                <a:sym typeface="Helvetica World Italics"/>
              </a:rPr>
              <a:t>DEUX</a:t>
            </a:r>
            <a:r>
              <a:rPr lang="en-US" sz="6252" i="true">
                <a:solidFill>
                  <a:srgbClr val="000000"/>
                </a:solidFill>
                <a:latin typeface="Helvetica World Italics"/>
                <a:ea typeface="Helvetica World Italics"/>
                <a:cs typeface="Helvetica World Italics"/>
                <a:sym typeface="Helvetica World Italics"/>
              </a:rPr>
              <a:t> </a:t>
            </a:r>
            <a:r>
              <a:rPr lang="en-US" sz="6252" i="true">
                <a:solidFill>
                  <a:srgbClr val="09A9BE"/>
                </a:solidFill>
                <a:latin typeface="Helvetica World Italics"/>
                <a:ea typeface="Helvetica World Italics"/>
                <a:cs typeface="Helvetica World Italics"/>
                <a:sym typeface="Helvetica World Italics"/>
              </a:rPr>
              <a:t>FACES</a:t>
            </a:r>
            <a:r>
              <a:rPr lang="en-US" sz="6252" i="true">
                <a:solidFill>
                  <a:srgbClr val="000000"/>
                </a:solidFill>
                <a:latin typeface="Helvetica World Italics"/>
                <a:ea typeface="Helvetica World Italics"/>
                <a:cs typeface="Helvetica World Italics"/>
                <a:sym typeface="Helvetica World Italics"/>
              </a:rPr>
              <a:t> </a:t>
            </a:r>
            <a:r>
              <a:rPr lang="en-US" sz="6252" i="true">
                <a:solidFill>
                  <a:srgbClr val="09A9BE"/>
                </a:solidFill>
                <a:latin typeface="Helvetica World Italics"/>
                <a:ea typeface="Helvetica World Italics"/>
                <a:cs typeface="Helvetica World Italics"/>
                <a:sym typeface="Helvetica World Italics"/>
              </a:rPr>
              <a:t>D’UNE</a:t>
            </a:r>
            <a:r>
              <a:rPr lang="en-US" sz="6252" i="true">
                <a:solidFill>
                  <a:srgbClr val="000000"/>
                </a:solidFill>
                <a:latin typeface="Helvetica World Italics"/>
                <a:ea typeface="Helvetica World Italics"/>
                <a:cs typeface="Helvetica World Italics"/>
                <a:sym typeface="Helvetica World Italics"/>
              </a:rPr>
              <a:t> </a:t>
            </a:r>
            <a:r>
              <a:rPr lang="en-US" sz="6252" i="true">
                <a:solidFill>
                  <a:srgbClr val="09A9BE"/>
                </a:solidFill>
                <a:latin typeface="Helvetica World Italics"/>
                <a:ea typeface="Helvetica World Italics"/>
                <a:cs typeface="Helvetica World Italics"/>
                <a:sym typeface="Helvetica World Italics"/>
              </a:rPr>
              <a:t>MÊME</a:t>
            </a:r>
            <a:r>
              <a:rPr lang="en-US" sz="6252" i="true">
                <a:solidFill>
                  <a:srgbClr val="000000"/>
                </a:solidFill>
                <a:latin typeface="Helvetica World Italics"/>
                <a:ea typeface="Helvetica World Italics"/>
                <a:cs typeface="Helvetica World Italics"/>
                <a:sym typeface="Helvetica World Italics"/>
              </a:rPr>
              <a:t> </a:t>
            </a:r>
            <a:r>
              <a:rPr lang="en-US" sz="6252" i="true">
                <a:solidFill>
                  <a:srgbClr val="09A9BE"/>
                </a:solidFill>
                <a:latin typeface="Helvetica World Italics"/>
                <a:ea typeface="Helvetica World Italics"/>
                <a:cs typeface="Helvetica World Italics"/>
                <a:sym typeface="Helvetica World Italics"/>
              </a:rPr>
              <a:t>APPROCHE</a:t>
            </a:r>
          </a:p>
        </p:txBody>
      </p:sp>
      <p:sp>
        <p:nvSpPr>
          <p:cNvPr name="TextBox 6" id="6"/>
          <p:cNvSpPr txBox="true"/>
          <p:nvPr/>
        </p:nvSpPr>
        <p:spPr>
          <a:xfrm rot="0">
            <a:off x="3772938" y="6899358"/>
            <a:ext cx="197749" cy="1132065"/>
          </a:xfrm>
          <a:prstGeom prst="rect">
            <a:avLst/>
          </a:prstGeom>
        </p:spPr>
        <p:txBody>
          <a:bodyPr anchor="t" rtlCol="false" tIns="0" lIns="0" bIns="0" rIns="0">
            <a:spAutoFit/>
          </a:bodyPr>
          <a:lstStyle/>
          <a:p>
            <a:pPr algn="l">
              <a:lnSpc>
                <a:spcPts val="8753"/>
              </a:lnSpc>
            </a:pPr>
            <a:r>
              <a:rPr lang="en-US" sz="6252" i="true">
                <a:solidFill>
                  <a:srgbClr val="09A9BE"/>
                </a:solidFill>
                <a:latin typeface="Helvetica World Italics"/>
                <a:ea typeface="Helvetica World Italics"/>
                <a:cs typeface="Helvetica World Italics"/>
                <a:sym typeface="Helvetica World Italics"/>
              </a:rPr>
              <a:t> </a:t>
            </a:r>
          </a:p>
        </p:txBody>
      </p:sp>
      <p:sp>
        <p:nvSpPr>
          <p:cNvPr name="TextBox 7" id="7"/>
          <p:cNvSpPr txBox="true"/>
          <p:nvPr/>
        </p:nvSpPr>
        <p:spPr>
          <a:xfrm rot="0">
            <a:off x="17037987" y="9581762"/>
            <a:ext cx="251860" cy="290069"/>
          </a:xfrm>
          <a:prstGeom prst="rect">
            <a:avLst/>
          </a:prstGeom>
        </p:spPr>
        <p:txBody>
          <a:bodyPr anchor="t" rtlCol="false" tIns="0" lIns="0" bIns="0" rIns="0" wrap="none">
            <a:spAutoFit/>
          </a:bodyPr>
          <a:lstStyle/>
          <a:p>
            <a:pPr algn="ctr">
              <a:lnSpc>
                <a:spcPts val="2427"/>
              </a:lnSpc>
              <a:spcBef>
                <a:spcPct val="0"/>
              </a:spcBef>
            </a:pPr>
            <a:r>
              <a:rPr lang="en-US" sz="1733">
                <a:solidFill>
                  <a:srgbClr val="000000"/>
                </a:solidFill>
                <a:latin typeface="Open Sans 1"/>
                <a:ea typeface="Open Sans 1"/>
                <a:cs typeface="Open Sans 1"/>
                <a:sym typeface="Open Sans 1"/>
              </a:rPr>
              <a:t>7</a:t>
            </a:r>
          </a:p>
        </p:txBody>
      </p:sp>
    </p:spTree>
  </p:cSld>
  <p:clrMapOvr>
    <a:masterClrMapping/>
  </p:clrMapOvr>
  <p:transition spd="fast">
    <p:fade/>
  </p:transition>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901762"/>
            <a:chOff x="0" y="0"/>
            <a:chExt cx="18288000" cy="1901762"/>
          </a:xfrm>
        </p:grpSpPr>
        <p:sp>
          <p:nvSpPr>
            <p:cNvPr name="Freeform 3" id="3"/>
            <p:cNvSpPr/>
            <p:nvPr/>
          </p:nvSpPr>
          <p:spPr>
            <a:xfrm flipH="false" flipV="false" rot="0">
              <a:off x="0" y="0"/>
              <a:ext cx="18288000" cy="1901703"/>
            </a:xfrm>
            <a:custGeom>
              <a:avLst/>
              <a:gdLst/>
              <a:ahLst/>
              <a:cxnLst/>
              <a:rect r="r" b="b" t="t" l="l"/>
              <a:pathLst>
                <a:path h="1901703" w="18288000">
                  <a:moveTo>
                    <a:pt x="0" y="0"/>
                  </a:moveTo>
                  <a:lnTo>
                    <a:pt x="0" y="1901703"/>
                  </a:lnTo>
                  <a:lnTo>
                    <a:pt x="18288000" y="1901703"/>
                  </a:lnTo>
                  <a:lnTo>
                    <a:pt x="18288000" y="0"/>
                  </a:lnTo>
                  <a:close/>
                </a:path>
              </a:pathLst>
            </a:custGeom>
            <a:solidFill>
              <a:srgbClr val="CCDBDC"/>
            </a:solidFill>
          </p:spPr>
        </p:sp>
      </p:grpSp>
      <p:grpSp>
        <p:nvGrpSpPr>
          <p:cNvPr name="Group 4" id="4"/>
          <p:cNvGrpSpPr/>
          <p:nvPr/>
        </p:nvGrpSpPr>
        <p:grpSpPr>
          <a:xfrm rot="0">
            <a:off x="1028700" y="2694584"/>
            <a:ext cx="4638694" cy="6000750"/>
            <a:chOff x="0" y="0"/>
            <a:chExt cx="6184925" cy="8001000"/>
          </a:xfrm>
        </p:grpSpPr>
        <p:sp>
          <p:nvSpPr>
            <p:cNvPr name="Freeform 5" id="5"/>
            <p:cNvSpPr/>
            <p:nvPr/>
          </p:nvSpPr>
          <p:spPr>
            <a:xfrm flipH="false" flipV="false" rot="0">
              <a:off x="0" y="0"/>
              <a:ext cx="6184900" cy="8001000"/>
            </a:xfrm>
            <a:custGeom>
              <a:avLst/>
              <a:gdLst/>
              <a:ahLst/>
              <a:cxnLst/>
              <a:rect r="r" b="b" t="t" l="l"/>
              <a:pathLst>
                <a:path h="8001000" w="6184900">
                  <a:moveTo>
                    <a:pt x="0" y="0"/>
                  </a:moveTo>
                  <a:lnTo>
                    <a:pt x="6184900" y="0"/>
                  </a:lnTo>
                  <a:lnTo>
                    <a:pt x="6184900" y="8001000"/>
                  </a:lnTo>
                  <a:lnTo>
                    <a:pt x="0" y="8001000"/>
                  </a:lnTo>
                  <a:lnTo>
                    <a:pt x="0" y="0"/>
                  </a:lnTo>
                  <a:close/>
                </a:path>
              </a:pathLst>
            </a:custGeom>
            <a:blipFill>
              <a:blip r:embed="rId2"/>
              <a:stretch>
                <a:fillRect l="0" t="0" r="0" b="0"/>
              </a:stretch>
            </a:blipFill>
          </p:spPr>
        </p:sp>
      </p:grpSp>
      <p:sp>
        <p:nvSpPr>
          <p:cNvPr name="Freeform 6" id="6"/>
          <p:cNvSpPr/>
          <p:nvPr/>
        </p:nvSpPr>
        <p:spPr>
          <a:xfrm flipH="false" flipV="false" rot="0">
            <a:off x="8760924" y="5979290"/>
            <a:ext cx="6216367" cy="2998889"/>
          </a:xfrm>
          <a:custGeom>
            <a:avLst/>
            <a:gdLst/>
            <a:ahLst/>
            <a:cxnLst/>
            <a:rect r="r" b="b" t="t" l="l"/>
            <a:pathLst>
              <a:path h="2998889" w="6216367">
                <a:moveTo>
                  <a:pt x="0" y="0"/>
                </a:moveTo>
                <a:lnTo>
                  <a:pt x="6216367" y="0"/>
                </a:lnTo>
                <a:lnTo>
                  <a:pt x="6216367" y="2998889"/>
                </a:lnTo>
                <a:lnTo>
                  <a:pt x="0" y="299888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7" id="7"/>
          <p:cNvSpPr txBox="true"/>
          <p:nvPr/>
        </p:nvSpPr>
        <p:spPr>
          <a:xfrm rot="0">
            <a:off x="9595685" y="6487096"/>
            <a:ext cx="4637627" cy="203768"/>
          </a:xfrm>
          <a:prstGeom prst="rect">
            <a:avLst/>
          </a:prstGeom>
        </p:spPr>
        <p:txBody>
          <a:bodyPr anchor="t" rtlCol="false" tIns="0" lIns="0" bIns="0" rIns="0">
            <a:spAutoFit/>
          </a:bodyPr>
          <a:lstStyle/>
          <a:p>
            <a:pPr algn="ctr">
              <a:lnSpc>
                <a:spcPts val="1199"/>
              </a:lnSpc>
            </a:pPr>
          </a:p>
        </p:txBody>
      </p:sp>
      <p:sp>
        <p:nvSpPr>
          <p:cNvPr name="TextBox 8" id="8"/>
          <p:cNvSpPr txBox="true"/>
          <p:nvPr/>
        </p:nvSpPr>
        <p:spPr>
          <a:xfrm rot="0">
            <a:off x="370970" y="525761"/>
            <a:ext cx="4370251" cy="1189444"/>
          </a:xfrm>
          <a:prstGeom prst="rect">
            <a:avLst/>
          </a:prstGeom>
        </p:spPr>
        <p:txBody>
          <a:bodyPr anchor="t" rtlCol="false" tIns="0" lIns="0" bIns="0" rIns="0">
            <a:spAutoFit/>
          </a:bodyPr>
          <a:lstStyle/>
          <a:p>
            <a:pPr algn="l">
              <a:lnSpc>
                <a:spcPts val="9256"/>
              </a:lnSpc>
            </a:pPr>
            <a:r>
              <a:rPr lang="en-US" b="true" sz="6612">
                <a:solidFill>
                  <a:srgbClr val="FFFFFF"/>
                </a:solidFill>
                <a:latin typeface="Helvetica World Bold"/>
                <a:ea typeface="Helvetica World Bold"/>
                <a:cs typeface="Helvetica World Bold"/>
                <a:sym typeface="Helvetica World Bold"/>
              </a:rPr>
              <a:t>SOBRIÉTÉ</a:t>
            </a:r>
          </a:p>
        </p:txBody>
      </p:sp>
      <p:sp>
        <p:nvSpPr>
          <p:cNvPr name="TextBox 9" id="9"/>
          <p:cNvSpPr txBox="true"/>
          <p:nvPr/>
        </p:nvSpPr>
        <p:spPr>
          <a:xfrm rot="0">
            <a:off x="7250335" y="3059830"/>
            <a:ext cx="9394622" cy="2428094"/>
          </a:xfrm>
          <a:prstGeom prst="rect">
            <a:avLst/>
          </a:prstGeom>
        </p:spPr>
        <p:txBody>
          <a:bodyPr anchor="t" rtlCol="false" tIns="0" lIns="0" bIns="0" rIns="0">
            <a:spAutoFit/>
          </a:bodyPr>
          <a:lstStyle/>
          <a:p>
            <a:pPr algn="l">
              <a:lnSpc>
                <a:spcPts val="3824"/>
              </a:lnSpc>
            </a:pPr>
            <a:r>
              <a:rPr lang="en-US" sz="2499" i="true">
                <a:solidFill>
                  <a:srgbClr val="000000"/>
                </a:solidFill>
                <a:latin typeface="Helvetica World Italics"/>
                <a:ea typeface="Helvetica World Italics"/>
                <a:cs typeface="Helvetica World Italics"/>
                <a:sym typeface="Helvetica World Italics"/>
              </a:rPr>
              <a:t>« La sobriété est une combinaison de politiques publiques et d'engagements des citoyens qui permettent d'éliminer les excès et de réduire la demande d’énergie, de matériaux, de terres et d’eau pour réduire notre empreinte environnementale tout en assurant le bien-être humain » </a:t>
            </a:r>
          </a:p>
        </p:txBody>
      </p:sp>
      <p:sp>
        <p:nvSpPr>
          <p:cNvPr name="TextBox 10" id="10"/>
          <p:cNvSpPr txBox="true"/>
          <p:nvPr/>
        </p:nvSpPr>
        <p:spPr>
          <a:xfrm rot="0">
            <a:off x="9144000" y="6057287"/>
            <a:ext cx="5381606" cy="2785745"/>
          </a:xfrm>
          <a:prstGeom prst="rect">
            <a:avLst/>
          </a:prstGeom>
        </p:spPr>
        <p:txBody>
          <a:bodyPr anchor="t" rtlCol="false" tIns="0" lIns="0" bIns="0" rIns="0">
            <a:spAutoFit/>
          </a:bodyPr>
          <a:lstStyle/>
          <a:p>
            <a:pPr algn="ctr">
              <a:lnSpc>
                <a:spcPts val="4480"/>
              </a:lnSpc>
            </a:pPr>
            <a:r>
              <a:rPr lang="en-US" sz="3200" spc="-92">
                <a:solidFill>
                  <a:srgbClr val="000000"/>
                </a:solidFill>
                <a:latin typeface="Open Sans 1"/>
                <a:ea typeface="Open Sans 1"/>
                <a:cs typeface="Open Sans 1"/>
                <a:sym typeface="Open Sans 1"/>
              </a:rPr>
              <a:t>La s</a:t>
            </a:r>
            <a:r>
              <a:rPr lang="en-US" sz="3200" spc="-92">
                <a:solidFill>
                  <a:srgbClr val="000000"/>
                </a:solidFill>
                <a:latin typeface="Open Sans 1"/>
                <a:ea typeface="Open Sans 1"/>
                <a:cs typeface="Open Sans 1"/>
                <a:sym typeface="Open Sans 1"/>
              </a:rPr>
              <a:t>obriété s’appuie sur</a:t>
            </a:r>
          </a:p>
          <a:p>
            <a:pPr algn="ctr">
              <a:lnSpc>
                <a:spcPts val="4480"/>
              </a:lnSpc>
            </a:pPr>
            <a:r>
              <a:rPr lang="en-US" b="true" sz="3200" spc="-92">
                <a:solidFill>
                  <a:srgbClr val="000000"/>
                </a:solidFill>
                <a:latin typeface="Open Sans 1 Bold"/>
                <a:ea typeface="Open Sans 1 Bold"/>
                <a:cs typeface="Open Sans 1 Bold"/>
                <a:sym typeface="Open Sans 1 Bold"/>
              </a:rPr>
              <a:t>Des politiques publiques</a:t>
            </a:r>
          </a:p>
          <a:p>
            <a:pPr algn="ctr">
              <a:lnSpc>
                <a:spcPts val="4480"/>
              </a:lnSpc>
            </a:pPr>
            <a:r>
              <a:rPr lang="en-US" sz="3200" spc="-92">
                <a:solidFill>
                  <a:srgbClr val="000000"/>
                </a:solidFill>
                <a:latin typeface="Open Sans 1"/>
                <a:ea typeface="Open Sans 1"/>
                <a:cs typeface="Open Sans 1"/>
                <a:sym typeface="Open Sans 1"/>
              </a:rPr>
              <a:t>Et</a:t>
            </a:r>
          </a:p>
          <a:p>
            <a:pPr algn="ctr">
              <a:lnSpc>
                <a:spcPts val="4480"/>
              </a:lnSpc>
            </a:pPr>
            <a:r>
              <a:rPr lang="en-US" b="true" sz="3200" spc="-92">
                <a:solidFill>
                  <a:srgbClr val="000000"/>
                </a:solidFill>
                <a:latin typeface="Open Sans 1 Bold"/>
                <a:ea typeface="Open Sans 1 Bold"/>
                <a:cs typeface="Open Sans 1 Bold"/>
                <a:sym typeface="Open Sans 1 Bold"/>
              </a:rPr>
              <a:t>Des changements de</a:t>
            </a:r>
          </a:p>
          <a:p>
            <a:pPr algn="ctr">
              <a:lnSpc>
                <a:spcPts val="4480"/>
              </a:lnSpc>
            </a:pPr>
            <a:r>
              <a:rPr lang="en-US" b="true" sz="3200" spc="-92">
                <a:solidFill>
                  <a:srgbClr val="000000"/>
                </a:solidFill>
                <a:latin typeface="Open Sans 1 Bold"/>
                <a:ea typeface="Open Sans 1 Bold"/>
                <a:cs typeface="Open Sans 1 Bold"/>
                <a:sym typeface="Open Sans 1 Bold"/>
              </a:rPr>
              <a:t>comportements</a:t>
            </a:r>
          </a:p>
        </p:txBody>
      </p:sp>
      <p:sp>
        <p:nvSpPr>
          <p:cNvPr name="TextBox 11" id="11"/>
          <p:cNvSpPr txBox="true"/>
          <p:nvPr/>
        </p:nvSpPr>
        <p:spPr>
          <a:xfrm rot="0">
            <a:off x="17037987" y="9581762"/>
            <a:ext cx="251860" cy="290069"/>
          </a:xfrm>
          <a:prstGeom prst="rect">
            <a:avLst/>
          </a:prstGeom>
        </p:spPr>
        <p:txBody>
          <a:bodyPr anchor="t" rtlCol="false" tIns="0" lIns="0" bIns="0" rIns="0" wrap="none">
            <a:spAutoFit/>
          </a:bodyPr>
          <a:lstStyle/>
          <a:p>
            <a:pPr algn="ctr">
              <a:lnSpc>
                <a:spcPts val="2427"/>
              </a:lnSpc>
              <a:spcBef>
                <a:spcPct val="0"/>
              </a:spcBef>
            </a:pPr>
            <a:r>
              <a:rPr lang="en-US" sz="1733">
                <a:solidFill>
                  <a:srgbClr val="000000"/>
                </a:solidFill>
                <a:latin typeface="Open Sans 1"/>
                <a:ea typeface="Open Sans 1"/>
                <a:cs typeface="Open Sans 1"/>
                <a:sym typeface="Open Sans 1"/>
              </a:rPr>
              <a:t>8</a:t>
            </a:r>
          </a:p>
        </p:txBody>
      </p:sp>
    </p:spTree>
  </p:cSld>
  <p:clrMapOvr>
    <a:masterClrMapping/>
  </p:clrMapOvr>
  <p:transition spd="fast">
    <p:fade/>
  </p:transition>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901762"/>
            <a:chOff x="0" y="0"/>
            <a:chExt cx="18288000" cy="1901762"/>
          </a:xfrm>
        </p:grpSpPr>
        <p:sp>
          <p:nvSpPr>
            <p:cNvPr name="Freeform 3" id="3"/>
            <p:cNvSpPr/>
            <p:nvPr/>
          </p:nvSpPr>
          <p:spPr>
            <a:xfrm flipH="false" flipV="false" rot="0">
              <a:off x="0" y="0"/>
              <a:ext cx="18288000" cy="1901703"/>
            </a:xfrm>
            <a:custGeom>
              <a:avLst/>
              <a:gdLst/>
              <a:ahLst/>
              <a:cxnLst/>
              <a:rect r="r" b="b" t="t" l="l"/>
              <a:pathLst>
                <a:path h="1901703" w="18288000">
                  <a:moveTo>
                    <a:pt x="0" y="0"/>
                  </a:moveTo>
                  <a:lnTo>
                    <a:pt x="0" y="1901703"/>
                  </a:lnTo>
                  <a:lnTo>
                    <a:pt x="18288000" y="1901703"/>
                  </a:lnTo>
                  <a:lnTo>
                    <a:pt x="18288000" y="0"/>
                  </a:lnTo>
                  <a:close/>
                </a:path>
              </a:pathLst>
            </a:custGeom>
            <a:solidFill>
              <a:srgbClr val="CCDBDC"/>
            </a:solidFill>
          </p:spPr>
        </p:sp>
      </p:grpSp>
      <p:grpSp>
        <p:nvGrpSpPr>
          <p:cNvPr name="Group 4" id="4"/>
          <p:cNvGrpSpPr/>
          <p:nvPr/>
        </p:nvGrpSpPr>
        <p:grpSpPr>
          <a:xfrm rot="0">
            <a:off x="931983" y="2336778"/>
            <a:ext cx="8210550" cy="5734040"/>
            <a:chOff x="0" y="0"/>
            <a:chExt cx="10947400" cy="7645387"/>
          </a:xfrm>
        </p:grpSpPr>
        <p:sp>
          <p:nvSpPr>
            <p:cNvPr name="Freeform 5" id="5"/>
            <p:cNvSpPr/>
            <p:nvPr/>
          </p:nvSpPr>
          <p:spPr>
            <a:xfrm flipH="false" flipV="false" rot="0">
              <a:off x="0" y="0"/>
              <a:ext cx="10947400" cy="7645400"/>
            </a:xfrm>
            <a:custGeom>
              <a:avLst/>
              <a:gdLst/>
              <a:ahLst/>
              <a:cxnLst/>
              <a:rect r="r" b="b" t="t" l="l"/>
              <a:pathLst>
                <a:path h="7645400" w="10947400">
                  <a:moveTo>
                    <a:pt x="0" y="0"/>
                  </a:moveTo>
                  <a:lnTo>
                    <a:pt x="10947400" y="0"/>
                  </a:lnTo>
                  <a:lnTo>
                    <a:pt x="10947400" y="7645400"/>
                  </a:lnTo>
                  <a:lnTo>
                    <a:pt x="0" y="7645400"/>
                  </a:lnTo>
                  <a:lnTo>
                    <a:pt x="0" y="0"/>
                  </a:lnTo>
                  <a:close/>
                </a:path>
              </a:pathLst>
            </a:custGeom>
            <a:blipFill>
              <a:blip r:embed="rId2"/>
              <a:stretch>
                <a:fillRect l="0" t="0" r="0" b="0"/>
              </a:stretch>
            </a:blipFill>
          </p:spPr>
        </p:sp>
      </p:grpSp>
      <p:grpSp>
        <p:nvGrpSpPr>
          <p:cNvPr name="Group 6" id="6"/>
          <p:cNvGrpSpPr/>
          <p:nvPr/>
        </p:nvGrpSpPr>
        <p:grpSpPr>
          <a:xfrm rot="0">
            <a:off x="10664495" y="2221182"/>
            <a:ext cx="6410306" cy="4067175"/>
            <a:chOff x="0" y="0"/>
            <a:chExt cx="8547075" cy="5422900"/>
          </a:xfrm>
        </p:grpSpPr>
        <p:sp>
          <p:nvSpPr>
            <p:cNvPr name="Freeform 7" id="7"/>
            <p:cNvSpPr/>
            <p:nvPr/>
          </p:nvSpPr>
          <p:spPr>
            <a:xfrm flipH="false" flipV="false" rot="0">
              <a:off x="0" y="0"/>
              <a:ext cx="8547100" cy="5422900"/>
            </a:xfrm>
            <a:custGeom>
              <a:avLst/>
              <a:gdLst/>
              <a:ahLst/>
              <a:cxnLst/>
              <a:rect r="r" b="b" t="t" l="l"/>
              <a:pathLst>
                <a:path h="5422900" w="8547100">
                  <a:moveTo>
                    <a:pt x="0" y="0"/>
                  </a:moveTo>
                  <a:lnTo>
                    <a:pt x="8547100" y="0"/>
                  </a:lnTo>
                  <a:lnTo>
                    <a:pt x="8547100" y="5422900"/>
                  </a:lnTo>
                  <a:lnTo>
                    <a:pt x="0" y="5422900"/>
                  </a:lnTo>
                  <a:lnTo>
                    <a:pt x="0" y="0"/>
                  </a:lnTo>
                  <a:close/>
                </a:path>
              </a:pathLst>
            </a:custGeom>
            <a:blipFill>
              <a:blip r:embed="rId3"/>
              <a:stretch>
                <a:fillRect l="0" t="0" r="0" b="0"/>
              </a:stretch>
            </a:blipFill>
          </p:spPr>
        </p:sp>
      </p:grpSp>
      <p:grpSp>
        <p:nvGrpSpPr>
          <p:cNvPr name="Group 8" id="8"/>
          <p:cNvGrpSpPr/>
          <p:nvPr/>
        </p:nvGrpSpPr>
        <p:grpSpPr>
          <a:xfrm rot="0">
            <a:off x="660640" y="4839914"/>
            <a:ext cx="2233786" cy="2233786"/>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39CAF"/>
            </a:solidFill>
          </p:spPr>
        </p:sp>
        <p:sp>
          <p:nvSpPr>
            <p:cNvPr name="TextBox 10" id="10"/>
            <p:cNvSpPr txBox="true"/>
            <p:nvPr/>
          </p:nvSpPr>
          <p:spPr>
            <a:xfrm>
              <a:off x="76200" y="38100"/>
              <a:ext cx="660400" cy="698500"/>
            </a:xfrm>
            <a:prstGeom prst="rect">
              <a:avLst/>
            </a:prstGeom>
          </p:spPr>
          <p:txBody>
            <a:bodyPr anchor="ctr" rtlCol="false" tIns="50800" lIns="50800" bIns="50800" rIns="50800"/>
            <a:lstStyle/>
            <a:p>
              <a:pPr algn="ctr">
                <a:lnSpc>
                  <a:spcPts val="2239"/>
                </a:lnSpc>
              </a:pPr>
            </a:p>
          </p:txBody>
        </p:sp>
      </p:grpSp>
      <p:sp>
        <p:nvSpPr>
          <p:cNvPr name="TextBox 11" id="11"/>
          <p:cNvSpPr txBox="true"/>
          <p:nvPr/>
        </p:nvSpPr>
        <p:spPr>
          <a:xfrm rot="0">
            <a:off x="1051503" y="5006740"/>
            <a:ext cx="1339501" cy="893788"/>
          </a:xfrm>
          <a:prstGeom prst="rect">
            <a:avLst/>
          </a:prstGeom>
        </p:spPr>
        <p:txBody>
          <a:bodyPr anchor="t" rtlCol="false" tIns="0" lIns="0" bIns="0" rIns="0">
            <a:spAutoFit/>
          </a:bodyPr>
          <a:lstStyle/>
          <a:p>
            <a:pPr algn="l">
              <a:lnSpc>
                <a:spcPts val="6999"/>
              </a:lnSpc>
            </a:pPr>
            <a:r>
              <a:rPr lang="en-US" b="true" sz="4999">
                <a:solidFill>
                  <a:srgbClr val="FFFFFF"/>
                </a:solidFill>
                <a:latin typeface="Helvetica World Bold"/>
                <a:ea typeface="Helvetica World Bold"/>
                <a:cs typeface="Helvetica World Bold"/>
                <a:sym typeface="Helvetica World Bold"/>
              </a:rPr>
              <a:t>45%</a:t>
            </a:r>
          </a:p>
        </p:txBody>
      </p:sp>
      <p:grpSp>
        <p:nvGrpSpPr>
          <p:cNvPr name="Group 12" id="12"/>
          <p:cNvGrpSpPr/>
          <p:nvPr/>
        </p:nvGrpSpPr>
        <p:grpSpPr>
          <a:xfrm rot="0">
            <a:off x="9659927" y="7358614"/>
            <a:ext cx="2233786" cy="2233786"/>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6AFC2"/>
            </a:solidFill>
          </p:spPr>
        </p:sp>
        <p:sp>
          <p:nvSpPr>
            <p:cNvPr name="TextBox 14" id="14"/>
            <p:cNvSpPr txBox="true"/>
            <p:nvPr/>
          </p:nvSpPr>
          <p:spPr>
            <a:xfrm>
              <a:off x="76200" y="38100"/>
              <a:ext cx="660400" cy="698500"/>
            </a:xfrm>
            <a:prstGeom prst="rect">
              <a:avLst/>
            </a:prstGeom>
          </p:spPr>
          <p:txBody>
            <a:bodyPr anchor="ctr" rtlCol="false" tIns="50800" lIns="50800" bIns="50800" rIns="50800"/>
            <a:lstStyle/>
            <a:p>
              <a:pPr algn="ctr">
                <a:lnSpc>
                  <a:spcPts val="2239"/>
                </a:lnSpc>
              </a:pPr>
            </a:p>
          </p:txBody>
        </p:sp>
      </p:grpSp>
      <p:grpSp>
        <p:nvGrpSpPr>
          <p:cNvPr name="Group 15" id="15"/>
          <p:cNvGrpSpPr/>
          <p:nvPr/>
        </p:nvGrpSpPr>
        <p:grpSpPr>
          <a:xfrm rot="0">
            <a:off x="7520330" y="5956807"/>
            <a:ext cx="2402442" cy="2402442"/>
            <a:chOff x="0" y="0"/>
            <a:chExt cx="812800" cy="812800"/>
          </a:xfrm>
        </p:grpSpPr>
        <p:sp>
          <p:nvSpPr>
            <p:cNvPr name="Freeform 16" id="1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1C9D4"/>
            </a:solidFill>
          </p:spPr>
        </p:sp>
        <p:sp>
          <p:nvSpPr>
            <p:cNvPr name="TextBox 17" id="17"/>
            <p:cNvSpPr txBox="true"/>
            <p:nvPr/>
          </p:nvSpPr>
          <p:spPr>
            <a:xfrm>
              <a:off x="76200" y="38100"/>
              <a:ext cx="660400" cy="698500"/>
            </a:xfrm>
            <a:prstGeom prst="rect">
              <a:avLst/>
            </a:prstGeom>
          </p:spPr>
          <p:txBody>
            <a:bodyPr anchor="ctr" rtlCol="false" tIns="50800" lIns="50800" bIns="50800" rIns="50800"/>
            <a:lstStyle/>
            <a:p>
              <a:pPr algn="ctr">
                <a:lnSpc>
                  <a:spcPts val="2239"/>
                </a:lnSpc>
              </a:pPr>
            </a:p>
          </p:txBody>
        </p:sp>
      </p:grpSp>
      <p:sp>
        <p:nvSpPr>
          <p:cNvPr name="TextBox 18" id="18"/>
          <p:cNvSpPr txBox="true"/>
          <p:nvPr/>
        </p:nvSpPr>
        <p:spPr>
          <a:xfrm rot="0">
            <a:off x="9715049" y="7397029"/>
            <a:ext cx="2123542" cy="1317555"/>
          </a:xfrm>
          <a:prstGeom prst="rect">
            <a:avLst/>
          </a:prstGeom>
        </p:spPr>
        <p:txBody>
          <a:bodyPr anchor="t" rtlCol="false" tIns="0" lIns="0" bIns="0" rIns="0">
            <a:spAutoFit/>
          </a:bodyPr>
          <a:lstStyle/>
          <a:p>
            <a:pPr algn="ctr">
              <a:lnSpc>
                <a:spcPts val="6999"/>
              </a:lnSpc>
            </a:pPr>
            <a:r>
              <a:rPr lang="en-US" b="true" sz="4999">
                <a:solidFill>
                  <a:srgbClr val="FFFFFF"/>
                </a:solidFill>
                <a:latin typeface="Helvetica World Bold"/>
                <a:ea typeface="Helvetica World Bold"/>
                <a:cs typeface="Helvetica World Bold"/>
                <a:sym typeface="Helvetica World Bold"/>
              </a:rPr>
              <a:t>25%</a:t>
            </a:r>
          </a:p>
        </p:txBody>
      </p:sp>
      <p:sp>
        <p:nvSpPr>
          <p:cNvPr name="TextBox 19" id="19"/>
          <p:cNvSpPr txBox="true"/>
          <p:nvPr/>
        </p:nvSpPr>
        <p:spPr>
          <a:xfrm rot="0">
            <a:off x="7835426" y="6107725"/>
            <a:ext cx="1772250" cy="1250890"/>
          </a:xfrm>
          <a:prstGeom prst="rect">
            <a:avLst/>
          </a:prstGeom>
        </p:spPr>
        <p:txBody>
          <a:bodyPr anchor="t" rtlCol="false" tIns="0" lIns="0" bIns="0" rIns="0">
            <a:spAutoFit/>
          </a:bodyPr>
          <a:lstStyle/>
          <a:p>
            <a:pPr algn="ctr">
              <a:lnSpc>
                <a:spcPts val="6999"/>
              </a:lnSpc>
            </a:pPr>
            <a:r>
              <a:rPr lang="en-US" b="true" sz="4999">
                <a:solidFill>
                  <a:srgbClr val="FFFFFF"/>
                </a:solidFill>
                <a:latin typeface="Helvetica World Bold"/>
                <a:ea typeface="Helvetica World Bold"/>
                <a:cs typeface="Helvetica World Bold"/>
                <a:sym typeface="Helvetica World Bold"/>
              </a:rPr>
              <a:t>15%</a:t>
            </a:r>
          </a:p>
        </p:txBody>
      </p:sp>
      <p:grpSp>
        <p:nvGrpSpPr>
          <p:cNvPr name="Group 20" id="20"/>
          <p:cNvGrpSpPr/>
          <p:nvPr/>
        </p:nvGrpSpPr>
        <p:grpSpPr>
          <a:xfrm rot="0">
            <a:off x="13585470" y="6960637"/>
            <a:ext cx="2233786" cy="2233786"/>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BCF"/>
            </a:solidFill>
          </p:spPr>
        </p:sp>
        <p:sp>
          <p:nvSpPr>
            <p:cNvPr name="TextBox 22" id="22"/>
            <p:cNvSpPr txBox="true"/>
            <p:nvPr/>
          </p:nvSpPr>
          <p:spPr>
            <a:xfrm>
              <a:off x="76200" y="38100"/>
              <a:ext cx="660400" cy="698500"/>
            </a:xfrm>
            <a:prstGeom prst="rect">
              <a:avLst/>
            </a:prstGeom>
          </p:spPr>
          <p:txBody>
            <a:bodyPr anchor="ctr" rtlCol="false" tIns="50800" lIns="50800" bIns="50800" rIns="50800"/>
            <a:lstStyle/>
            <a:p>
              <a:pPr algn="ctr">
                <a:lnSpc>
                  <a:spcPts val="2239"/>
                </a:lnSpc>
              </a:pPr>
            </a:p>
          </p:txBody>
        </p:sp>
      </p:grpSp>
      <p:grpSp>
        <p:nvGrpSpPr>
          <p:cNvPr name="Group 23" id="23"/>
          <p:cNvGrpSpPr/>
          <p:nvPr/>
        </p:nvGrpSpPr>
        <p:grpSpPr>
          <a:xfrm rot="0">
            <a:off x="15712000" y="7766612"/>
            <a:ext cx="2233786" cy="2233786"/>
            <a:chOff x="0" y="0"/>
            <a:chExt cx="812800" cy="812800"/>
          </a:xfrm>
        </p:grpSpPr>
        <p:sp>
          <p:nvSpPr>
            <p:cNvPr name="Freeform 24" id="2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1C9D4"/>
            </a:solidFill>
          </p:spPr>
        </p:sp>
        <p:sp>
          <p:nvSpPr>
            <p:cNvPr name="TextBox 25" id="25"/>
            <p:cNvSpPr txBox="true"/>
            <p:nvPr/>
          </p:nvSpPr>
          <p:spPr>
            <a:xfrm>
              <a:off x="76200" y="38100"/>
              <a:ext cx="660400" cy="698500"/>
            </a:xfrm>
            <a:prstGeom prst="rect">
              <a:avLst/>
            </a:prstGeom>
          </p:spPr>
          <p:txBody>
            <a:bodyPr anchor="ctr" rtlCol="false" tIns="50800" lIns="50800" bIns="50800" rIns="50800"/>
            <a:lstStyle/>
            <a:p>
              <a:pPr algn="ctr">
                <a:lnSpc>
                  <a:spcPts val="2239"/>
                </a:lnSpc>
              </a:pPr>
            </a:p>
          </p:txBody>
        </p:sp>
      </p:grpSp>
      <p:sp>
        <p:nvSpPr>
          <p:cNvPr name="TextBox 26" id="26"/>
          <p:cNvSpPr txBox="true"/>
          <p:nvPr/>
        </p:nvSpPr>
        <p:spPr>
          <a:xfrm rot="0">
            <a:off x="13747591" y="7060976"/>
            <a:ext cx="1909543" cy="930288"/>
          </a:xfrm>
          <a:prstGeom prst="rect">
            <a:avLst/>
          </a:prstGeom>
        </p:spPr>
        <p:txBody>
          <a:bodyPr anchor="t" rtlCol="false" tIns="0" lIns="0" bIns="0" rIns="0">
            <a:spAutoFit/>
          </a:bodyPr>
          <a:lstStyle/>
          <a:p>
            <a:pPr algn="ctr">
              <a:lnSpc>
                <a:spcPts val="6999"/>
              </a:lnSpc>
            </a:pPr>
            <a:r>
              <a:rPr lang="en-US" b="true" sz="4999">
                <a:solidFill>
                  <a:srgbClr val="FFFFFF"/>
                </a:solidFill>
                <a:latin typeface="Helvetica World Bold"/>
                <a:ea typeface="Helvetica World Bold"/>
                <a:cs typeface="Helvetica World Bold"/>
                <a:sym typeface="Helvetica World Bold"/>
              </a:rPr>
              <a:t>70%</a:t>
            </a:r>
          </a:p>
        </p:txBody>
      </p:sp>
      <p:sp>
        <p:nvSpPr>
          <p:cNvPr name="TextBox 27" id="27"/>
          <p:cNvSpPr txBox="true"/>
          <p:nvPr/>
        </p:nvSpPr>
        <p:spPr>
          <a:xfrm rot="0">
            <a:off x="370970" y="525761"/>
            <a:ext cx="8805729" cy="1189444"/>
          </a:xfrm>
          <a:prstGeom prst="rect">
            <a:avLst/>
          </a:prstGeom>
        </p:spPr>
        <p:txBody>
          <a:bodyPr anchor="t" rtlCol="false" tIns="0" lIns="0" bIns="0" rIns="0">
            <a:spAutoFit/>
          </a:bodyPr>
          <a:lstStyle/>
          <a:p>
            <a:pPr algn="l">
              <a:lnSpc>
                <a:spcPts val="9256"/>
              </a:lnSpc>
            </a:pPr>
            <a:r>
              <a:rPr lang="en-US" b="true" sz="6612">
                <a:solidFill>
                  <a:srgbClr val="FFFFFF"/>
                </a:solidFill>
                <a:latin typeface="Helvetica World Bold"/>
                <a:ea typeface="Helvetica World Bold"/>
                <a:cs typeface="Helvetica World Bold"/>
                <a:sym typeface="Helvetica World Bold"/>
              </a:rPr>
              <a:t>POIDS DU BÂTIMENT</a:t>
            </a:r>
          </a:p>
        </p:txBody>
      </p:sp>
      <p:sp>
        <p:nvSpPr>
          <p:cNvPr name="TextBox 28" id="28"/>
          <p:cNvSpPr txBox="true"/>
          <p:nvPr/>
        </p:nvSpPr>
        <p:spPr>
          <a:xfrm rot="0">
            <a:off x="171995" y="8446932"/>
            <a:ext cx="637282" cy="207651"/>
          </a:xfrm>
          <a:prstGeom prst="rect">
            <a:avLst/>
          </a:prstGeom>
        </p:spPr>
        <p:txBody>
          <a:bodyPr anchor="t" rtlCol="false" tIns="0" lIns="0" bIns="0" rIns="0">
            <a:spAutoFit/>
          </a:bodyPr>
          <a:lstStyle/>
          <a:p>
            <a:pPr algn="l">
              <a:lnSpc>
                <a:spcPts val="1679"/>
              </a:lnSpc>
            </a:pPr>
            <a:r>
              <a:rPr lang="en-US" sz="1199">
                <a:solidFill>
                  <a:srgbClr val="000000"/>
                </a:solidFill>
                <a:latin typeface="Helvetica World"/>
                <a:ea typeface="Helvetica World"/>
                <a:cs typeface="Helvetica World"/>
                <a:sym typeface="Helvetica World"/>
              </a:rPr>
              <a:t>So</a:t>
            </a:r>
            <a:r>
              <a:rPr lang="en-US" sz="1199">
                <a:solidFill>
                  <a:srgbClr val="000000"/>
                </a:solidFill>
                <a:latin typeface="Helvetica World"/>
                <a:ea typeface="Helvetica World"/>
                <a:cs typeface="Helvetica World"/>
                <a:sym typeface="Helvetica World"/>
                <a:hlinkClick r:id="rId4" tooltip="https://batizoom.ademe.fr/chiffres-cles/consommation-denergie"/>
              </a:rPr>
              <a:t>urces :</a:t>
            </a:r>
          </a:p>
        </p:txBody>
      </p:sp>
      <p:sp>
        <p:nvSpPr>
          <p:cNvPr name="TextBox 29" id="29"/>
          <p:cNvSpPr txBox="true"/>
          <p:nvPr/>
        </p:nvSpPr>
        <p:spPr>
          <a:xfrm rot="0">
            <a:off x="171995" y="8729606"/>
            <a:ext cx="6416547" cy="1405895"/>
          </a:xfrm>
          <a:prstGeom prst="rect">
            <a:avLst/>
          </a:prstGeom>
        </p:spPr>
        <p:txBody>
          <a:bodyPr anchor="t" rtlCol="false" tIns="0" lIns="0" bIns="0" rIns="0">
            <a:spAutoFit/>
          </a:bodyPr>
          <a:lstStyle/>
          <a:p>
            <a:pPr algn="l" marL="259025" indent="-129512" lvl="1">
              <a:lnSpc>
                <a:spcPts val="1619"/>
              </a:lnSpc>
              <a:buFont typeface="Arial"/>
              <a:buChar char="•"/>
            </a:pPr>
            <a:r>
              <a:rPr lang="en-US" sz="1199" u="sng">
                <a:solidFill>
                  <a:srgbClr val="000000"/>
                </a:solidFill>
                <a:latin typeface="Helvetica World"/>
                <a:ea typeface="Helvetica World"/>
                <a:cs typeface="Helvetica World"/>
                <a:sym typeface="Helvetica World"/>
                <a:hlinkClick r:id="rId5" tooltip="https://batizoom.ademe.fr/chiffres-cles/consommation-denergie"/>
              </a:rPr>
              <a:t>BâtiZoom,</a:t>
            </a:r>
            <a:r>
              <a:rPr lang="en-US" sz="1199">
                <a:solidFill>
                  <a:srgbClr val="000000"/>
                </a:solidFill>
                <a:latin typeface="Helvetica World"/>
                <a:ea typeface="Helvetica World"/>
                <a:cs typeface="Helvetica World"/>
                <a:sym typeface="Helvetica World"/>
                <a:hlinkClick r:id="rId6" tooltip="https://www.statistiques.developpement-durable.gouv.fr/le-secteur-du-logement-et-de-la-construction-et-lenvironnement-en-france-etat-des-connaissances-en"/>
              </a:rPr>
              <a:t> 2026</a:t>
            </a:r>
          </a:p>
          <a:p>
            <a:pPr algn="l" marL="259025" indent="-129512" lvl="1">
              <a:lnSpc>
                <a:spcPts val="1619"/>
              </a:lnSpc>
              <a:buFont typeface="Arial"/>
              <a:buChar char="•"/>
            </a:pPr>
            <a:r>
              <a:rPr lang="en-US" sz="1199" u="sng">
                <a:solidFill>
                  <a:srgbClr val="000000"/>
                </a:solidFill>
                <a:latin typeface="Helvetica World"/>
                <a:ea typeface="Helvetica World"/>
                <a:cs typeface="Helvetica World"/>
                <a:sym typeface="Helvetica World"/>
                <a:hlinkClick r:id="rId7" tooltip="https://www.statistiques.developpement-durable.gouv.fr/le-secteur-du-logement-et-de-la-construction-et-lenvironnement-en-france-etat-des-connaissances-en"/>
              </a:rPr>
              <a:t>Le secteur du logement et de la construction et l’environnement en France</a:t>
            </a:r>
            <a:r>
              <a:rPr lang="en-US" sz="1199">
                <a:solidFill>
                  <a:srgbClr val="000000"/>
                </a:solidFill>
                <a:latin typeface="Helvetica World"/>
                <a:ea typeface="Helvetica World"/>
                <a:cs typeface="Helvetica World"/>
                <a:sym typeface="Helvetica World"/>
                <a:hlinkClick r:id="rId8" tooltip="https://www.statistiques.developpement-durable.gouv.fr/le-secteur-du-logement-et-de-la-construction-et-lenvironnement-en-france-etat-des-connaissances-en"/>
              </a:rPr>
              <a:t>,</a:t>
            </a:r>
            <a:r>
              <a:rPr lang="en-US" sz="1199">
                <a:solidFill>
                  <a:srgbClr val="000000"/>
                </a:solidFill>
                <a:latin typeface="Helvetica World"/>
                <a:ea typeface="Helvetica World"/>
                <a:cs typeface="Helvetica World"/>
                <a:sym typeface="Helvetica World"/>
              </a:rPr>
              <a:t> SDES 2025</a:t>
            </a:r>
          </a:p>
          <a:p>
            <a:pPr algn="l" marL="259025" indent="-129512" lvl="1">
              <a:lnSpc>
                <a:spcPts val="1619"/>
              </a:lnSpc>
              <a:buFont typeface="Arial"/>
              <a:buChar char="•"/>
            </a:pPr>
            <a:r>
              <a:rPr lang="en-US" sz="1199" u="sng">
                <a:solidFill>
                  <a:srgbClr val="000000"/>
                </a:solidFill>
                <a:latin typeface="Helvetica World"/>
                <a:ea typeface="Helvetica World"/>
                <a:cs typeface="Helvetica World"/>
                <a:sym typeface="Helvetica World"/>
                <a:hlinkClick r:id="rId9" tooltip="https://www.statistiques.developpement-durable.gouv.fr/edition-numerique/chiffres-cles-energie/fr/7-consommation-finale-denergiepar-secteur-et"/>
              </a:rPr>
              <a:t>Chiffres clés de l'énergie</a:t>
            </a:r>
            <a:r>
              <a:rPr lang="en-US" sz="1199">
                <a:solidFill>
                  <a:srgbClr val="000000"/>
                </a:solidFill>
                <a:latin typeface="Helvetica World"/>
                <a:ea typeface="Helvetica World"/>
                <a:cs typeface="Helvetica World"/>
                <a:sym typeface="Helvetica World"/>
              </a:rPr>
              <a:t>, SDES 2025</a:t>
            </a:r>
          </a:p>
          <a:p>
            <a:pPr algn="l" marL="259025" indent="-129512" lvl="1">
              <a:lnSpc>
                <a:spcPts val="1619"/>
              </a:lnSpc>
              <a:buFont typeface="Arial"/>
              <a:buChar char="•"/>
            </a:pPr>
            <a:r>
              <a:rPr lang="en-US" sz="1199" u="sng">
                <a:solidFill>
                  <a:srgbClr val="000000"/>
                </a:solidFill>
                <a:latin typeface="Helvetica World"/>
                <a:ea typeface="Helvetica World"/>
                <a:cs typeface="Helvetica World"/>
                <a:sym typeface="Helvetica World"/>
                <a:hlinkClick r:id="rId10" tooltip="https://www.statistiques.developpement-durable.gouv.fr/edition-numerique/chiffres-cles-du-climat/fr/14-emissions-de-ges-du-residentiel"/>
              </a:rPr>
              <a:t>Chiffres clés du climat</a:t>
            </a:r>
            <a:r>
              <a:rPr lang="en-US" sz="1199" u="sng">
                <a:solidFill>
                  <a:srgbClr val="000000"/>
                </a:solidFill>
                <a:latin typeface="Helvetica World"/>
                <a:ea typeface="Helvetica World"/>
                <a:cs typeface="Helvetica World"/>
                <a:sym typeface="Helvetica World"/>
                <a:hlinkClick r:id="rId11" tooltip="https://www.statistiques.developpement-durable.gouv.fr/edition-numerique/chiffres-cles-du-logement/29-consommation-denergie"/>
              </a:rPr>
              <a:t>,</a:t>
            </a:r>
            <a:r>
              <a:rPr lang="en-US" sz="1199">
                <a:solidFill>
                  <a:srgbClr val="000000"/>
                </a:solidFill>
                <a:latin typeface="Helvetica World"/>
                <a:ea typeface="Helvetica World"/>
                <a:cs typeface="Helvetica World"/>
                <a:sym typeface="Helvetica World"/>
                <a:hlinkClick r:id="rId12" tooltip="https://www.statistiques.developpement-durable.gouv.fr/edition-numerique/chiffres-cles-du-logement/29-consommation-denergie"/>
              </a:rPr>
              <a:t> SD</a:t>
            </a:r>
            <a:r>
              <a:rPr lang="en-US" sz="1199">
                <a:solidFill>
                  <a:srgbClr val="000000"/>
                </a:solidFill>
                <a:latin typeface="Helvetica World"/>
                <a:ea typeface="Helvetica World"/>
                <a:cs typeface="Helvetica World"/>
                <a:sym typeface="Helvetica World"/>
              </a:rPr>
              <a:t>ES 2025</a:t>
            </a:r>
          </a:p>
          <a:p>
            <a:pPr algn="l" marL="259025" indent="-129512" lvl="1">
              <a:lnSpc>
                <a:spcPts val="1619"/>
              </a:lnSpc>
              <a:buFont typeface="Arial"/>
              <a:buChar char="•"/>
            </a:pPr>
            <a:r>
              <a:rPr lang="en-US" sz="1199" u="sng">
                <a:solidFill>
                  <a:srgbClr val="000000"/>
                </a:solidFill>
                <a:latin typeface="Helvetica World"/>
                <a:ea typeface="Helvetica World"/>
                <a:cs typeface="Helvetica World"/>
                <a:sym typeface="Helvetica World"/>
                <a:hlinkClick r:id="rId13" tooltip="https://www.statistiques.developpement-durable.gouv.fr/edition-numerique/chiffres-cles-du-logement/29-consommation-denergie"/>
              </a:rPr>
              <a:t>Chiffres clés du logement</a:t>
            </a:r>
            <a:r>
              <a:rPr lang="en-US" sz="1199" u="sng">
                <a:solidFill>
                  <a:srgbClr val="000000"/>
                </a:solidFill>
                <a:latin typeface="Helvetica World"/>
                <a:ea typeface="Helvetica World"/>
                <a:cs typeface="Helvetica World"/>
                <a:sym typeface="Helvetica World"/>
              </a:rPr>
              <a:t>,</a:t>
            </a:r>
            <a:r>
              <a:rPr lang="en-US" sz="1199">
                <a:solidFill>
                  <a:srgbClr val="000000"/>
                </a:solidFill>
                <a:latin typeface="Helvetica World"/>
                <a:ea typeface="Helvetica World"/>
                <a:cs typeface="Helvetica World"/>
                <a:sym typeface="Helvetica World"/>
              </a:rPr>
              <a:t> MTE 2022</a:t>
            </a:r>
          </a:p>
          <a:p>
            <a:pPr algn="l" marL="259025" indent="-129512" lvl="1">
              <a:lnSpc>
                <a:spcPts val="1619"/>
              </a:lnSpc>
              <a:buFont typeface="Arial"/>
              <a:buChar char="•"/>
            </a:pPr>
            <a:r>
              <a:rPr lang="en-US" sz="1199" u="sng">
                <a:solidFill>
                  <a:srgbClr val="000000"/>
                </a:solidFill>
                <a:latin typeface="Helvetica World"/>
                <a:ea typeface="Helvetica World"/>
                <a:cs typeface="Helvetica World"/>
                <a:sym typeface="Helvetica World"/>
                <a:hlinkClick r:id="rId14" tooltip="https://batizoom.ademe.fr/chiffres-cles/production-de-dechet"/>
              </a:rPr>
              <a:t>Production de déche</a:t>
            </a:r>
            <a:r>
              <a:rPr lang="en-US" sz="1199" u="sng">
                <a:solidFill>
                  <a:srgbClr val="000000"/>
                </a:solidFill>
                <a:latin typeface="Helvetica World"/>
                <a:ea typeface="Helvetica World"/>
                <a:cs typeface="Helvetica World"/>
                <a:sym typeface="Helvetica World"/>
                <a:hlinkClick r:id="rId15" tooltip="https://batizoom.ademe.fr/chiffres-cles/emissions-de-ges"/>
              </a:rPr>
              <a:t>ts</a:t>
            </a:r>
            <a:r>
              <a:rPr lang="en-US" sz="1199">
                <a:solidFill>
                  <a:srgbClr val="000000"/>
                </a:solidFill>
                <a:latin typeface="Helvetica World"/>
                <a:ea typeface="Helvetica World"/>
                <a:cs typeface="Helvetica World"/>
                <a:sym typeface="Helvetica World"/>
                <a:hlinkClick r:id="rId16" tooltip="https://batizoom.ademe.fr/chiffres-cles/emissions-de-ges"/>
              </a:rPr>
              <a:t>, BatiZoom 2025</a:t>
            </a:r>
          </a:p>
          <a:p>
            <a:pPr algn="l" marL="259025" indent="-129512" lvl="1">
              <a:lnSpc>
                <a:spcPts val="1619"/>
              </a:lnSpc>
              <a:buFont typeface="Arial"/>
              <a:buChar char="•"/>
            </a:pPr>
            <a:r>
              <a:rPr lang="en-US" sz="1199" u="sng">
                <a:solidFill>
                  <a:srgbClr val="000000"/>
                </a:solidFill>
                <a:latin typeface="Helvetica World"/>
                <a:ea typeface="Helvetica World"/>
                <a:cs typeface="Helvetica World"/>
                <a:sym typeface="Helvetica World"/>
                <a:hlinkClick r:id="rId17" tooltip="https://batizoom.ademe.fr/chiffres-cles/emissions-de-ges"/>
              </a:rPr>
              <a:t>Émissions de Gaz à Effet de Serre (GES),</a:t>
            </a:r>
            <a:r>
              <a:rPr lang="en-US" sz="1199">
                <a:solidFill>
                  <a:srgbClr val="000000"/>
                </a:solidFill>
                <a:latin typeface="Helvetica World"/>
                <a:ea typeface="Helvetica World"/>
                <a:cs typeface="Helvetica World"/>
                <a:sym typeface="Helvetica World"/>
              </a:rPr>
              <a:t> BatiZoom 2025</a:t>
            </a:r>
          </a:p>
        </p:txBody>
      </p:sp>
      <p:sp>
        <p:nvSpPr>
          <p:cNvPr name="TextBox 30" id="30"/>
          <p:cNvSpPr txBox="true"/>
          <p:nvPr/>
        </p:nvSpPr>
        <p:spPr>
          <a:xfrm rot="0">
            <a:off x="490636" y="5862428"/>
            <a:ext cx="2573792" cy="989964"/>
          </a:xfrm>
          <a:prstGeom prst="rect">
            <a:avLst/>
          </a:prstGeom>
        </p:spPr>
        <p:txBody>
          <a:bodyPr anchor="t" rtlCol="false" tIns="0" lIns="0" bIns="0" rIns="0">
            <a:spAutoFit/>
          </a:bodyPr>
          <a:lstStyle/>
          <a:p>
            <a:pPr algn="ctr">
              <a:lnSpc>
                <a:spcPts val="2660"/>
              </a:lnSpc>
            </a:pPr>
            <a:r>
              <a:rPr lang="en-US" sz="1900" spc="-55">
                <a:solidFill>
                  <a:srgbClr val="000000"/>
                </a:solidFill>
                <a:latin typeface="Open Sans 1"/>
                <a:ea typeface="Open Sans 1"/>
                <a:cs typeface="Open Sans 1"/>
                <a:sym typeface="Open Sans 1"/>
              </a:rPr>
              <a:t>Consommation d’énergie finale (exploitation)</a:t>
            </a:r>
          </a:p>
        </p:txBody>
      </p:sp>
      <p:sp>
        <p:nvSpPr>
          <p:cNvPr name="TextBox 31" id="31"/>
          <p:cNvSpPr txBox="true"/>
          <p:nvPr/>
        </p:nvSpPr>
        <p:spPr>
          <a:xfrm rot="0">
            <a:off x="7665886" y="7033441"/>
            <a:ext cx="2111330" cy="656589"/>
          </a:xfrm>
          <a:prstGeom prst="rect">
            <a:avLst/>
          </a:prstGeom>
        </p:spPr>
        <p:txBody>
          <a:bodyPr anchor="t" rtlCol="false" tIns="0" lIns="0" bIns="0" rIns="0">
            <a:spAutoFit/>
          </a:bodyPr>
          <a:lstStyle/>
          <a:p>
            <a:pPr algn="ctr">
              <a:lnSpc>
                <a:spcPts val="2660"/>
              </a:lnSpc>
            </a:pPr>
            <a:r>
              <a:rPr lang="en-US" sz="1900" spc="-55">
                <a:solidFill>
                  <a:srgbClr val="000000"/>
                </a:solidFill>
                <a:latin typeface="Open Sans 1"/>
                <a:ea typeface="Open Sans 1"/>
                <a:cs typeface="Open Sans 1"/>
                <a:sym typeface="Open Sans 1"/>
              </a:rPr>
              <a:t>Emissions de GES liées à l’exploitation</a:t>
            </a:r>
          </a:p>
        </p:txBody>
      </p:sp>
      <p:sp>
        <p:nvSpPr>
          <p:cNvPr name="TextBox 32" id="32"/>
          <p:cNvSpPr txBox="true"/>
          <p:nvPr/>
        </p:nvSpPr>
        <p:spPr>
          <a:xfrm rot="0">
            <a:off x="9721155" y="8481956"/>
            <a:ext cx="2111330" cy="523874"/>
          </a:xfrm>
          <a:prstGeom prst="rect">
            <a:avLst/>
          </a:prstGeom>
        </p:spPr>
        <p:txBody>
          <a:bodyPr anchor="t" rtlCol="false" tIns="0" lIns="0" bIns="0" rIns="0">
            <a:spAutoFit/>
          </a:bodyPr>
          <a:lstStyle/>
          <a:p>
            <a:pPr algn="ctr">
              <a:lnSpc>
                <a:spcPts val="2100"/>
              </a:lnSpc>
            </a:pPr>
            <a:r>
              <a:rPr lang="en-US" sz="1500" spc="-43">
                <a:solidFill>
                  <a:srgbClr val="000000"/>
                </a:solidFill>
                <a:latin typeface="Open Sans 1"/>
                <a:ea typeface="Open Sans 1"/>
                <a:cs typeface="Open Sans 1"/>
                <a:sym typeface="Open Sans 1"/>
              </a:rPr>
              <a:t>Empreinte carbone des activités du bâtiment</a:t>
            </a:r>
          </a:p>
        </p:txBody>
      </p:sp>
      <p:sp>
        <p:nvSpPr>
          <p:cNvPr name="TextBox 33" id="33"/>
          <p:cNvSpPr txBox="true"/>
          <p:nvPr/>
        </p:nvSpPr>
        <p:spPr>
          <a:xfrm rot="0">
            <a:off x="13646697" y="8056990"/>
            <a:ext cx="2111330" cy="575944"/>
          </a:xfrm>
          <a:prstGeom prst="rect">
            <a:avLst/>
          </a:prstGeom>
        </p:spPr>
        <p:txBody>
          <a:bodyPr anchor="t" rtlCol="false" tIns="0" lIns="0" bIns="0" rIns="0">
            <a:spAutoFit/>
          </a:bodyPr>
          <a:lstStyle/>
          <a:p>
            <a:pPr algn="ctr">
              <a:lnSpc>
                <a:spcPts val="2380"/>
              </a:lnSpc>
            </a:pPr>
            <a:r>
              <a:rPr lang="en-US" sz="1700" spc="-49">
                <a:solidFill>
                  <a:srgbClr val="000000"/>
                </a:solidFill>
                <a:latin typeface="Open Sans 1"/>
                <a:ea typeface="Open Sans 1"/>
                <a:cs typeface="Open Sans 1"/>
                <a:sym typeface="Open Sans 1"/>
              </a:rPr>
              <a:t>Des déchets du pays (247Mt)</a:t>
            </a:r>
          </a:p>
        </p:txBody>
      </p:sp>
      <p:sp>
        <p:nvSpPr>
          <p:cNvPr name="TextBox 34" id="34"/>
          <p:cNvSpPr txBox="true"/>
          <p:nvPr/>
        </p:nvSpPr>
        <p:spPr>
          <a:xfrm rot="0">
            <a:off x="15874121" y="7846481"/>
            <a:ext cx="1909543" cy="930288"/>
          </a:xfrm>
          <a:prstGeom prst="rect">
            <a:avLst/>
          </a:prstGeom>
        </p:spPr>
        <p:txBody>
          <a:bodyPr anchor="t" rtlCol="false" tIns="0" lIns="0" bIns="0" rIns="0">
            <a:spAutoFit/>
          </a:bodyPr>
          <a:lstStyle/>
          <a:p>
            <a:pPr algn="ctr">
              <a:lnSpc>
                <a:spcPts val="6999"/>
              </a:lnSpc>
            </a:pPr>
            <a:r>
              <a:rPr lang="en-US" b="true" sz="4999">
                <a:solidFill>
                  <a:srgbClr val="FFFFFF"/>
                </a:solidFill>
                <a:latin typeface="Helvetica World Bold"/>
                <a:ea typeface="Helvetica World Bold"/>
                <a:cs typeface="Helvetica World Bold"/>
                <a:sym typeface="Helvetica World Bold"/>
              </a:rPr>
              <a:t>27</a:t>
            </a:r>
            <a:r>
              <a:rPr lang="en-US" b="true" sz="4999">
                <a:solidFill>
                  <a:srgbClr val="FFFFFF"/>
                </a:solidFill>
                <a:latin typeface="Helvetica World Bold"/>
                <a:ea typeface="Helvetica World Bold"/>
                <a:cs typeface="Helvetica World Bold"/>
                <a:sym typeface="Helvetica World Bold"/>
              </a:rPr>
              <a:t>%</a:t>
            </a:r>
          </a:p>
        </p:txBody>
      </p:sp>
      <p:sp>
        <p:nvSpPr>
          <p:cNvPr name="TextBox 35" id="35"/>
          <p:cNvSpPr txBox="true"/>
          <p:nvPr/>
        </p:nvSpPr>
        <p:spPr>
          <a:xfrm rot="0">
            <a:off x="15773228" y="8796280"/>
            <a:ext cx="2111330" cy="656589"/>
          </a:xfrm>
          <a:prstGeom prst="rect">
            <a:avLst/>
          </a:prstGeom>
        </p:spPr>
        <p:txBody>
          <a:bodyPr anchor="t" rtlCol="false" tIns="0" lIns="0" bIns="0" rIns="0">
            <a:spAutoFit/>
          </a:bodyPr>
          <a:lstStyle/>
          <a:p>
            <a:pPr algn="ctr">
              <a:lnSpc>
                <a:spcPts val="2660"/>
              </a:lnSpc>
            </a:pPr>
            <a:r>
              <a:rPr lang="en-US" sz="1900" spc="-55">
                <a:solidFill>
                  <a:srgbClr val="000000"/>
                </a:solidFill>
                <a:latin typeface="Open Sans 1"/>
                <a:ea typeface="Open Sans 1"/>
                <a:cs typeface="Open Sans 1"/>
                <a:sym typeface="Open Sans 1"/>
              </a:rPr>
              <a:t>Des déchets dangereux</a:t>
            </a:r>
          </a:p>
        </p:txBody>
      </p:sp>
      <p:sp>
        <p:nvSpPr>
          <p:cNvPr name="TextBox 36" id="36"/>
          <p:cNvSpPr txBox="true"/>
          <p:nvPr/>
        </p:nvSpPr>
        <p:spPr>
          <a:xfrm rot="0">
            <a:off x="17819877" y="9711064"/>
            <a:ext cx="251860" cy="290069"/>
          </a:xfrm>
          <a:prstGeom prst="rect">
            <a:avLst/>
          </a:prstGeom>
        </p:spPr>
        <p:txBody>
          <a:bodyPr anchor="t" rtlCol="false" tIns="0" lIns="0" bIns="0" rIns="0" wrap="none">
            <a:spAutoFit/>
          </a:bodyPr>
          <a:lstStyle/>
          <a:p>
            <a:pPr algn="ctr">
              <a:lnSpc>
                <a:spcPts val="2427"/>
              </a:lnSpc>
              <a:spcBef>
                <a:spcPct val="0"/>
              </a:spcBef>
            </a:pPr>
            <a:r>
              <a:rPr lang="en-US" sz="1733">
                <a:solidFill>
                  <a:srgbClr val="000000"/>
                </a:solidFill>
                <a:latin typeface="Open Sans 1"/>
                <a:ea typeface="Open Sans 1"/>
                <a:cs typeface="Open Sans 1"/>
                <a:sym typeface="Open Sans 1"/>
              </a:rPr>
              <a:t>9</a:t>
            </a:r>
          </a:p>
        </p:txBody>
      </p:sp>
    </p:spTree>
  </p:cSld>
  <p:clrMapOvr>
    <a:masterClrMapping/>
  </p:clrMapOvr>
  <p:transition spd="fast">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DAHPdQIzXYY</dc:identifier>
  <dcterms:modified xsi:type="dcterms:W3CDTF">2011-08-01T06:04:30Z</dcterms:modified>
  <cp:revision>1</cp:revision>
  <dc:title>Diapo Conf Sobriété et adaptation</dc:title>
</cp:coreProperties>
</file>