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</p:sldIdLst>
  <p:sldSz cx="18288000" cy="10287000"/>
  <p:notesSz cx="6858000" cy="9144000"/>
  <p:embeddedFontLst>
    <p:embeddedFont>
      <p:font typeface="Open Sans 1 Bold" charset="1" panose="020B0806030504020204"/>
      <p:regular r:id="rId29"/>
    </p:embeddedFont>
    <p:embeddedFont>
      <p:font typeface="Open Sans 1 Bold Italics" charset="1" panose="020B0806030504020204"/>
      <p:regular r:id="rId30"/>
    </p:embeddedFont>
    <p:embeddedFont>
      <p:font typeface="Open Sans 2 Italics" charset="1" panose="00000000000000000000"/>
      <p:regular r:id="rId31"/>
    </p:embeddedFont>
    <p:embeddedFont>
      <p:font typeface="Open Sans 2 Bold Italics" charset="1" panose="00000000000000000000"/>
      <p:regular r:id="rId32"/>
    </p:embeddedFont>
    <p:embeddedFont>
      <p:font typeface="Open Sans 2 Bold" charset="1" panose="00000000000000000000"/>
      <p:regular r:id="rId33"/>
    </p:embeddedFont>
    <p:embeddedFont>
      <p:font typeface="Open Sans 1" charset="1" panose="020B0606030504020204"/>
      <p:regular r:id="rId34"/>
    </p:embeddedFont>
    <p:embeddedFont>
      <p:font typeface="Poppins Bold" charset="1" panose="00000800000000000000"/>
      <p:regular r:id="rId35"/>
    </p:embeddedFont>
    <p:embeddedFont>
      <p:font typeface="Poppins Bold Italics" charset="1" panose="00000800000000000000"/>
      <p:regular r:id="rId36"/>
    </p:embeddedFont>
    <p:embeddedFont>
      <p:font typeface="Poppins Light" charset="1" panose="00000400000000000000"/>
      <p:regular r:id="rId37"/>
    </p:embeddedFont>
    <p:embeddedFont>
      <p:font typeface="Arial" charset="1" panose="020B0604020202020204"/>
      <p:regular r:id="rId38"/>
    </p:embeddedFont>
    <p:embeddedFont>
      <p:font typeface="Poppins" charset="1" panose="00000500000000000000"/>
      <p:regular r:id="rId39"/>
    </p:embeddedFont>
    <p:embeddedFont>
      <p:font typeface="Verdana" charset="1" panose="020B0604030504040204"/>
      <p:regular r:id="rId40"/>
    </p:embeddedFont>
    <p:embeddedFont>
      <p:font typeface="Verdana Bold" charset="1" panose="020B0804030504040204"/>
      <p:regular r:id="rId41"/>
    </p:embeddedFont>
    <p:embeddedFont>
      <p:font typeface="Arial Bold" charset="1" panose="020B0704020202020204"/>
      <p:regular r:id="rId42"/>
    </p:embeddedFont>
    <p:embeddedFont>
      <p:font typeface="Verdana Bold Italics" charset="1" panose="020B08040305040B0204"/>
      <p:regular r:id="rId4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31" Target="fonts/font31.fntdata" Type="http://schemas.openxmlformats.org/officeDocument/2006/relationships/font"/><Relationship Id="rId32" Target="fonts/font32.fntdata" Type="http://schemas.openxmlformats.org/officeDocument/2006/relationships/font"/><Relationship Id="rId33" Target="fonts/font33.fntdata" Type="http://schemas.openxmlformats.org/officeDocument/2006/relationships/font"/><Relationship Id="rId34" Target="fonts/font34.fntdata" Type="http://schemas.openxmlformats.org/officeDocument/2006/relationships/font"/><Relationship Id="rId35" Target="fonts/font35.fntdata" Type="http://schemas.openxmlformats.org/officeDocument/2006/relationships/font"/><Relationship Id="rId36" Target="fonts/font36.fntdata" Type="http://schemas.openxmlformats.org/officeDocument/2006/relationships/font"/><Relationship Id="rId37" Target="fonts/font37.fntdata" Type="http://schemas.openxmlformats.org/officeDocument/2006/relationships/font"/><Relationship Id="rId38" Target="fonts/font38.fntdata" Type="http://schemas.openxmlformats.org/officeDocument/2006/relationships/font"/><Relationship Id="rId39" Target="fonts/font39.fntdata" Type="http://schemas.openxmlformats.org/officeDocument/2006/relationships/font"/><Relationship Id="rId4" Target="theme/theme1.xml" Type="http://schemas.openxmlformats.org/officeDocument/2006/relationships/theme"/><Relationship Id="rId40" Target="fonts/font40.fntdata" Type="http://schemas.openxmlformats.org/officeDocument/2006/relationships/font"/><Relationship Id="rId41" Target="fonts/font41.fntdata" Type="http://schemas.openxmlformats.org/officeDocument/2006/relationships/font"/><Relationship Id="rId42" Target="fonts/font42.fntdata" Type="http://schemas.openxmlformats.org/officeDocument/2006/relationships/font"/><Relationship Id="rId43" Target="fonts/font43.fntdata" Type="http://schemas.openxmlformats.org/officeDocument/2006/relationships/font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Relationship Id="rId3" Target="../media/image13.jpeg" Type="http://schemas.openxmlformats.org/officeDocument/2006/relationships/image"/><Relationship Id="rId4" Target="../media/image12.jpeg" Type="http://schemas.openxmlformats.org/officeDocument/2006/relationships/image"/><Relationship Id="rId5" Target="../media/image31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Relationship Id="rId3" Target="../media/image13.jpeg" Type="http://schemas.openxmlformats.org/officeDocument/2006/relationships/image"/><Relationship Id="rId4" Target="../media/image12.jpeg" Type="http://schemas.openxmlformats.org/officeDocument/2006/relationships/image"/><Relationship Id="rId5" Target="../media/image32.png" Type="http://schemas.openxmlformats.org/officeDocument/2006/relationships/image"/><Relationship Id="rId6" Target="../media/image33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Relationship Id="rId3" Target="../media/image13.jpeg" Type="http://schemas.openxmlformats.org/officeDocument/2006/relationships/image"/><Relationship Id="rId4" Target="../media/image12.jpeg" Type="http://schemas.openxmlformats.org/officeDocument/2006/relationships/image"/><Relationship Id="rId5" Target="../media/image34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Relationship Id="rId3" Target="../media/image13.jpeg" Type="http://schemas.openxmlformats.org/officeDocument/2006/relationships/image"/><Relationship Id="rId4" Target="../media/image12.jpeg" Type="http://schemas.openxmlformats.org/officeDocument/2006/relationships/image"/><Relationship Id="rId5" Target="../media/image35.jpeg" Type="http://schemas.openxmlformats.org/officeDocument/2006/relationships/image"/><Relationship Id="rId6" Target="../media/image36.jpe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Relationship Id="rId3" Target="../media/image13.jpeg" Type="http://schemas.openxmlformats.org/officeDocument/2006/relationships/image"/><Relationship Id="rId4" Target="../media/image12.jpeg" Type="http://schemas.openxmlformats.org/officeDocument/2006/relationships/image"/><Relationship Id="rId5" Target="../media/image37.jpeg" Type="http://schemas.openxmlformats.org/officeDocument/2006/relationships/image"/><Relationship Id="rId6" Target="../media/image38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Relationship Id="rId3" Target="../media/image13.jpeg" Type="http://schemas.openxmlformats.org/officeDocument/2006/relationships/image"/><Relationship Id="rId4" Target="../media/image12.jpeg" Type="http://schemas.openxmlformats.org/officeDocument/2006/relationships/image"/><Relationship Id="rId5" Target="../media/image39.png" Type="http://schemas.openxmlformats.org/officeDocument/2006/relationships/image"/><Relationship Id="rId6" Target="../media/image40.png" Type="http://schemas.openxmlformats.org/officeDocument/2006/relationships/image"/><Relationship Id="rId7" Target="../media/image41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Relationship Id="rId3" Target="../media/image13.jpeg" Type="http://schemas.openxmlformats.org/officeDocument/2006/relationships/image"/><Relationship Id="rId4" Target="../media/image12.jpeg" Type="http://schemas.openxmlformats.org/officeDocument/2006/relationships/image"/><Relationship Id="rId5" Target="../media/image42.jpeg" Type="http://schemas.openxmlformats.org/officeDocument/2006/relationships/image"/><Relationship Id="rId6" Target="../media/image43.jpe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Relationship Id="rId3" Target="../media/image13.jpeg" Type="http://schemas.openxmlformats.org/officeDocument/2006/relationships/image"/><Relationship Id="rId4" Target="../media/image12.jpeg" Type="http://schemas.openxmlformats.org/officeDocument/2006/relationships/image"/><Relationship Id="rId5" Target="../media/image44.png" Type="http://schemas.openxmlformats.org/officeDocument/2006/relationships/image"/><Relationship Id="rId6" Target="../media/image45.png" Type="http://schemas.openxmlformats.org/officeDocument/2006/relationships/image"/><Relationship Id="rId7" Target="../media/image46.png" Type="http://schemas.openxmlformats.org/officeDocument/2006/relationships/image"/><Relationship Id="rId8" Target="../media/image47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Relationship Id="rId3" Target="../media/image13.jpeg" Type="http://schemas.openxmlformats.org/officeDocument/2006/relationships/image"/><Relationship Id="rId4" Target="../media/image12.jpeg" Type="http://schemas.openxmlformats.org/officeDocument/2006/relationships/image"/><Relationship Id="rId5" Target="../media/image48.jpeg" Type="http://schemas.openxmlformats.org/officeDocument/2006/relationships/image"/><Relationship Id="rId6" Target="../media/image49.jpeg" Type="http://schemas.openxmlformats.org/officeDocument/2006/relationships/image"/><Relationship Id="rId7" Target="../media/image50.png" Type="http://schemas.openxmlformats.org/officeDocument/2006/relationships/image"/><Relationship Id="rId8" Target="../media/image51.jpeg" Type="http://schemas.openxmlformats.org/officeDocument/2006/relationships/image"/><Relationship Id="rId9" Target="../media/image52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8.jpeg" Type="http://schemas.openxmlformats.org/officeDocument/2006/relationships/image"/><Relationship Id="rId2" Target="../media/image9.jpeg" Type="http://schemas.openxmlformats.org/officeDocument/2006/relationships/image"/><Relationship Id="rId3" Target="../media/image13.jpeg" Type="http://schemas.openxmlformats.org/officeDocument/2006/relationships/image"/><Relationship Id="rId4" Target="../media/image12.jpeg" Type="http://schemas.openxmlformats.org/officeDocument/2006/relationships/image"/><Relationship Id="rId5" Target="../media/image53.jpeg" Type="http://schemas.openxmlformats.org/officeDocument/2006/relationships/image"/><Relationship Id="rId6" Target="../media/image54.jpeg" Type="http://schemas.openxmlformats.org/officeDocument/2006/relationships/image"/><Relationship Id="rId7" Target="../media/image55.jpeg" Type="http://schemas.openxmlformats.org/officeDocument/2006/relationships/image"/><Relationship Id="rId8" Target="../media/image56.jpeg" Type="http://schemas.openxmlformats.org/officeDocument/2006/relationships/image"/><Relationship Id="rId9" Target="../media/image57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Relationship Id="rId3" Target="../media/image9.jpeg" Type="http://schemas.openxmlformats.org/officeDocument/2006/relationships/image"/><Relationship Id="rId4" Target="../media/image10.png" Type="http://schemas.openxmlformats.org/officeDocument/2006/relationships/image"/><Relationship Id="rId5" Target="../media/image11.jpeg" Type="http://schemas.openxmlformats.org/officeDocument/2006/relationships/image"/><Relationship Id="rId6" Target="../media/image12.jpe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4.png" Type="http://schemas.openxmlformats.org/officeDocument/2006/relationships/image"/><Relationship Id="rId11" Target="../media/image65.svg" Type="http://schemas.openxmlformats.org/officeDocument/2006/relationships/image"/><Relationship Id="rId12" Target="../media/image66.png" Type="http://schemas.openxmlformats.org/officeDocument/2006/relationships/image"/><Relationship Id="rId13" Target="../media/image67.svg" Type="http://schemas.openxmlformats.org/officeDocument/2006/relationships/image"/><Relationship Id="rId2" Target="../media/image9.jpeg" Type="http://schemas.openxmlformats.org/officeDocument/2006/relationships/image"/><Relationship Id="rId3" Target="../media/image13.jpeg" Type="http://schemas.openxmlformats.org/officeDocument/2006/relationships/image"/><Relationship Id="rId4" Target="../media/image12.jpeg" Type="http://schemas.openxmlformats.org/officeDocument/2006/relationships/image"/><Relationship Id="rId5" Target="../media/image59.png" Type="http://schemas.openxmlformats.org/officeDocument/2006/relationships/image"/><Relationship Id="rId6" Target="../media/image60.png" Type="http://schemas.openxmlformats.org/officeDocument/2006/relationships/image"/><Relationship Id="rId7" Target="../media/image61.png" Type="http://schemas.openxmlformats.org/officeDocument/2006/relationships/image"/><Relationship Id="rId8" Target="../media/image62.png" Type="http://schemas.openxmlformats.org/officeDocument/2006/relationships/image"/><Relationship Id="rId9" Target="../media/image63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Relationship Id="rId3" Target="../media/image13.jpeg" Type="http://schemas.openxmlformats.org/officeDocument/2006/relationships/image"/><Relationship Id="rId4" Target="../media/image12.jpeg" Type="http://schemas.openxmlformats.org/officeDocument/2006/relationships/image"/><Relationship Id="rId5" Target="../media/image68.jpe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Relationship Id="rId3" Target="../media/image13.jpeg" Type="http://schemas.openxmlformats.org/officeDocument/2006/relationships/image"/><Relationship Id="rId4" Target="../media/image12.jpeg" Type="http://schemas.openxmlformats.org/officeDocument/2006/relationships/image"/><Relationship Id="rId5" Target="../media/image69.jpe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https://www.besse.fr/fr" TargetMode="External" Type="http://schemas.openxmlformats.org/officeDocument/2006/relationships/hyperlink"/><Relationship Id="rId11" Target="../media/image76.png" Type="http://schemas.openxmlformats.org/officeDocument/2006/relationships/image"/><Relationship Id="rId12" Target="../media/image77.svg" Type="http://schemas.openxmlformats.org/officeDocument/2006/relationships/image"/><Relationship Id="rId13" Target="../media/image78.png" Type="http://schemas.openxmlformats.org/officeDocument/2006/relationships/image"/><Relationship Id="rId14" Target="../media/image79.png" Type="http://schemas.openxmlformats.org/officeDocument/2006/relationships/image"/><Relationship Id="rId15" Target="https://www.linkedin.com/company/besse/" TargetMode="External" Type="http://schemas.openxmlformats.org/officeDocument/2006/relationships/hyperlink"/><Relationship Id="rId16" Target="https://www.youtube.com/channel/UCSQI-Xy7ux5Snljn05zr60g" TargetMode="External" Type="http://schemas.openxmlformats.org/officeDocument/2006/relationships/hyperlink"/><Relationship Id="rId17" Target="../media/image80.png" Type="http://schemas.openxmlformats.org/officeDocument/2006/relationships/image"/><Relationship Id="rId18" Target="../media/image81.png" Type="http://schemas.openxmlformats.org/officeDocument/2006/relationships/image"/><Relationship Id="rId19" Target="../media/image82.svg" Type="http://schemas.openxmlformats.org/officeDocument/2006/relationships/image"/><Relationship Id="rId2" Target="../media/image70.jpeg" Type="http://schemas.openxmlformats.org/officeDocument/2006/relationships/image"/><Relationship Id="rId20" Target="../media/image83.png" Type="http://schemas.openxmlformats.org/officeDocument/2006/relationships/image"/><Relationship Id="rId21" Target="../media/image84.svg" Type="http://schemas.openxmlformats.org/officeDocument/2006/relationships/image"/><Relationship Id="rId22" Target="../media/image85.png" Type="http://schemas.openxmlformats.org/officeDocument/2006/relationships/image"/><Relationship Id="rId23" Target="../media/image86.svg" Type="http://schemas.openxmlformats.org/officeDocument/2006/relationships/image"/><Relationship Id="rId24" Target="../media/image87.png" Type="http://schemas.openxmlformats.org/officeDocument/2006/relationships/image"/><Relationship Id="rId25" Target="https://smartlink.ausha.co/besse-podcast" TargetMode="External" Type="http://schemas.openxmlformats.org/officeDocument/2006/relationships/hyperlink"/><Relationship Id="rId26" Target="https://smartlink.ausha.co/besse-podcast" TargetMode="External" Type="http://schemas.openxmlformats.org/officeDocument/2006/relationships/hyperlink"/><Relationship Id="rId27" Target="../media/image88.png" Type="http://schemas.openxmlformats.org/officeDocument/2006/relationships/image"/><Relationship Id="rId28" Target="../media/image89.svg" Type="http://schemas.openxmlformats.org/officeDocument/2006/relationships/image"/><Relationship Id="rId29" Target="https://smartlink.ausha.co/besse-podcast" TargetMode="External" Type="http://schemas.openxmlformats.org/officeDocument/2006/relationships/hyperlink"/><Relationship Id="rId3" Target="../media/image71.jpeg" Type="http://schemas.openxmlformats.org/officeDocument/2006/relationships/image"/><Relationship Id="rId30" Target="../media/image90.png" Type="http://schemas.openxmlformats.org/officeDocument/2006/relationships/image"/><Relationship Id="rId31" Target="http://www.orias.fr/" TargetMode="External" Type="http://schemas.openxmlformats.org/officeDocument/2006/relationships/hyperlink"/><Relationship Id="rId4" Target="../media/image12.jpeg" Type="http://schemas.openxmlformats.org/officeDocument/2006/relationships/image"/><Relationship Id="rId5" Target="../media/image10.png" Type="http://schemas.openxmlformats.org/officeDocument/2006/relationships/image"/><Relationship Id="rId6" Target="../media/image72.png" Type="http://schemas.openxmlformats.org/officeDocument/2006/relationships/image"/><Relationship Id="rId7" Target="../media/image73.png" Type="http://schemas.openxmlformats.org/officeDocument/2006/relationships/image"/><Relationship Id="rId8" Target="../media/image74.png" Type="http://schemas.openxmlformats.org/officeDocument/2006/relationships/image"/><Relationship Id="rId9" Target="../media/image75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Relationship Id="rId3" Target="../media/image13.jpeg" Type="http://schemas.openxmlformats.org/officeDocument/2006/relationships/image"/><Relationship Id="rId4" Target="../media/image14.png" Type="http://schemas.openxmlformats.org/officeDocument/2006/relationships/image"/><Relationship Id="rId5" Target="../media/image15.png" Type="http://schemas.openxmlformats.org/officeDocument/2006/relationships/image"/><Relationship Id="rId6" Target="../media/image16.png" Type="http://schemas.openxmlformats.org/officeDocument/2006/relationships/image"/><Relationship Id="rId7" Target="../media/image17.png" Type="http://schemas.openxmlformats.org/officeDocument/2006/relationships/image"/><Relationship Id="rId8" Target="../media/image12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Relationship Id="rId3" Target="../media/image13.jpeg" Type="http://schemas.openxmlformats.org/officeDocument/2006/relationships/image"/><Relationship Id="rId4" Target="../media/image12.jpeg" Type="http://schemas.openxmlformats.org/officeDocument/2006/relationships/image"/><Relationship Id="rId5" Target="../media/image18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Relationship Id="rId3" Target="../media/image19.jpeg" Type="http://schemas.openxmlformats.org/officeDocument/2006/relationships/image"/><Relationship Id="rId4" Target="../media/image13.jpeg" Type="http://schemas.openxmlformats.org/officeDocument/2006/relationships/image"/><Relationship Id="rId5" Target="../media/image12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Relationship Id="rId3" Target="../media/image13.jpeg" Type="http://schemas.openxmlformats.org/officeDocument/2006/relationships/image"/><Relationship Id="rId4" Target="../media/image12.jpeg" Type="http://schemas.openxmlformats.org/officeDocument/2006/relationships/image"/><Relationship Id="rId5" Target="../media/image20.png" Type="http://schemas.openxmlformats.org/officeDocument/2006/relationships/image"/><Relationship Id="rId6" Target="../media/image21.png" Type="http://schemas.openxmlformats.org/officeDocument/2006/relationships/image"/><Relationship Id="rId7" Target="../media/image22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Relationship Id="rId3" Target="../media/image13.jpeg" Type="http://schemas.openxmlformats.org/officeDocument/2006/relationships/image"/><Relationship Id="rId4" Target="../media/image12.jpeg" Type="http://schemas.openxmlformats.org/officeDocument/2006/relationships/image"/><Relationship Id="rId5" Target="../media/image23.png" Type="http://schemas.openxmlformats.org/officeDocument/2006/relationships/image"/><Relationship Id="rId6" Target="../media/image24.png" Type="http://schemas.openxmlformats.org/officeDocument/2006/relationships/image"/><Relationship Id="rId7" Target="../media/image25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Relationship Id="rId3" Target="../media/image13.jpeg" Type="http://schemas.openxmlformats.org/officeDocument/2006/relationships/image"/><Relationship Id="rId4" Target="../media/image12.jpeg" Type="http://schemas.openxmlformats.org/officeDocument/2006/relationships/image"/><Relationship Id="rId5" Target="../media/image26.png" Type="http://schemas.openxmlformats.org/officeDocument/2006/relationships/image"/><Relationship Id="rId6" Target="../media/image27.png" Type="http://schemas.openxmlformats.org/officeDocument/2006/relationships/image"/><Relationship Id="rId7" Target="../media/image28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Relationship Id="rId3" Target="../media/image13.jpeg" Type="http://schemas.openxmlformats.org/officeDocument/2006/relationships/image"/><Relationship Id="rId4" Target="../media/image12.jpeg" Type="http://schemas.openxmlformats.org/officeDocument/2006/relationships/image"/><Relationship Id="rId5" Target="../media/image29.png" Type="http://schemas.openxmlformats.org/officeDocument/2006/relationships/image"/><Relationship Id="rId6" Target="../media/image30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-10800000">
            <a:off x="0" y="-1547921"/>
            <a:ext cx="22304735" cy="13382841"/>
          </a:xfrm>
          <a:custGeom>
            <a:avLst/>
            <a:gdLst/>
            <a:ahLst/>
            <a:cxnLst/>
            <a:rect r="r" b="b" t="t" l="l"/>
            <a:pathLst>
              <a:path h="13382841" w="22304735">
                <a:moveTo>
                  <a:pt x="22304735" y="0"/>
                </a:moveTo>
                <a:lnTo>
                  <a:pt x="0" y="0"/>
                </a:lnTo>
                <a:lnTo>
                  <a:pt x="0" y="13382842"/>
                </a:lnTo>
                <a:lnTo>
                  <a:pt x="22304735" y="13382842"/>
                </a:lnTo>
                <a:lnTo>
                  <a:pt x="22304735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13710" y="3107414"/>
            <a:ext cx="4092084" cy="4092084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  <a:ln w="28575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5" id="5"/>
          <p:cNvGrpSpPr/>
          <p:nvPr/>
        </p:nvGrpSpPr>
        <p:grpSpPr>
          <a:xfrm rot="0">
            <a:off x="12741074" y="3107414"/>
            <a:ext cx="4092084" cy="4092084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  <a:ln w="28575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7" id="7"/>
          <p:cNvGrpSpPr/>
          <p:nvPr/>
        </p:nvGrpSpPr>
        <p:grpSpPr>
          <a:xfrm rot="0">
            <a:off x="1652556" y="898576"/>
            <a:ext cx="9056071" cy="985881"/>
            <a:chOff x="0" y="0"/>
            <a:chExt cx="1532223" cy="166804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532223" cy="166804"/>
            </a:xfrm>
            <a:custGeom>
              <a:avLst/>
              <a:gdLst/>
              <a:ahLst/>
              <a:cxnLst/>
              <a:rect r="r" b="b" t="t" l="l"/>
              <a:pathLst>
                <a:path h="166804" w="1532223">
                  <a:moveTo>
                    <a:pt x="22227" y="0"/>
                  </a:moveTo>
                  <a:lnTo>
                    <a:pt x="1509996" y="0"/>
                  </a:lnTo>
                  <a:cubicBezTo>
                    <a:pt x="1515891" y="0"/>
                    <a:pt x="1521545" y="2342"/>
                    <a:pt x="1525713" y="6510"/>
                  </a:cubicBezTo>
                  <a:cubicBezTo>
                    <a:pt x="1529881" y="10679"/>
                    <a:pt x="1532223" y="16332"/>
                    <a:pt x="1532223" y="22227"/>
                  </a:cubicBezTo>
                  <a:lnTo>
                    <a:pt x="1532223" y="144577"/>
                  </a:lnTo>
                  <a:cubicBezTo>
                    <a:pt x="1532223" y="156853"/>
                    <a:pt x="1522272" y="166804"/>
                    <a:pt x="1509996" y="166804"/>
                  </a:cubicBezTo>
                  <a:lnTo>
                    <a:pt x="22227" y="166804"/>
                  </a:lnTo>
                  <a:cubicBezTo>
                    <a:pt x="9951" y="166804"/>
                    <a:pt x="0" y="156853"/>
                    <a:pt x="0" y="144577"/>
                  </a:cubicBezTo>
                  <a:lnTo>
                    <a:pt x="0" y="22227"/>
                  </a:lnTo>
                  <a:cubicBezTo>
                    <a:pt x="0" y="9951"/>
                    <a:pt x="9951" y="0"/>
                    <a:pt x="22227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183860"/>
              </a:solidFill>
              <a:prstDash val="solid"/>
              <a:round/>
            </a:ln>
          </p:spPr>
        </p:sp>
        <p:sp>
          <p:nvSpPr>
            <p:cNvPr name="TextBox 9" id="9"/>
            <p:cNvSpPr txBox="true"/>
            <p:nvPr/>
          </p:nvSpPr>
          <p:spPr>
            <a:xfrm>
              <a:off x="0" y="-19050"/>
              <a:ext cx="1532223" cy="185854"/>
            </a:xfrm>
            <a:prstGeom prst="rect">
              <a:avLst/>
            </a:prstGeom>
          </p:spPr>
          <p:txBody>
            <a:bodyPr anchor="ctr" rtlCol="false" tIns="32108" lIns="32108" bIns="32108" rIns="32108"/>
            <a:lstStyle/>
            <a:p>
              <a:pPr algn="ctr">
                <a:lnSpc>
                  <a:spcPts val="884"/>
                </a:lnSpc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0" y="-261039"/>
            <a:ext cx="3305113" cy="3305113"/>
          </a:xfrm>
          <a:custGeom>
            <a:avLst/>
            <a:gdLst/>
            <a:ahLst/>
            <a:cxnLst/>
            <a:rect r="r" b="b" t="t" l="l"/>
            <a:pathLst>
              <a:path h="3305113" w="3305113">
                <a:moveTo>
                  <a:pt x="0" y="0"/>
                </a:moveTo>
                <a:lnTo>
                  <a:pt x="3305113" y="0"/>
                </a:lnTo>
                <a:lnTo>
                  <a:pt x="3305113" y="3305112"/>
                </a:lnTo>
                <a:lnTo>
                  <a:pt x="0" y="330511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5791594" y="4000317"/>
            <a:ext cx="6263680" cy="29413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b="true" sz="4200" spc="-92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Risques climatiques,</a:t>
            </a:r>
          </a:p>
          <a:p>
            <a:pPr algn="ctr">
              <a:lnSpc>
                <a:spcPts val="5880"/>
              </a:lnSpc>
            </a:pPr>
            <a:r>
              <a:rPr lang="en-US" b="true" sz="4200" spc="-92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 territoires exposés :</a:t>
            </a:r>
          </a:p>
          <a:p>
            <a:pPr algn="ctr">
              <a:lnSpc>
                <a:spcPts val="5880"/>
              </a:lnSpc>
            </a:pPr>
            <a:r>
              <a:rPr lang="en-US" b="true" sz="4200" i="true" spc="-92">
                <a:solidFill>
                  <a:srgbClr val="FFFFFF"/>
                </a:solidFill>
                <a:latin typeface="Open Sans 1 Bold Italics"/>
                <a:ea typeface="Open Sans 1 Bold Italics"/>
                <a:cs typeface="Open Sans 1 Bold Italics"/>
                <a:sym typeface="Open Sans 1 Bold Italics"/>
              </a:rPr>
              <a:t>Rep</a:t>
            </a:r>
            <a:r>
              <a:rPr lang="en-US" b="true" sz="4200" i="true" spc="-92">
                <a:solidFill>
                  <a:srgbClr val="FFFFFF"/>
                </a:solidFill>
                <a:latin typeface="Open Sans 1 Bold Italics"/>
                <a:ea typeface="Open Sans 1 Bold Italics"/>
                <a:cs typeface="Open Sans 1 Bold Italics"/>
                <a:sym typeface="Open Sans 1 Bold Italics"/>
              </a:rPr>
              <a:t>enser l’assurance pour s’adapter.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326769" y="7948229"/>
            <a:ext cx="3661833" cy="744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51"/>
              </a:lnSpc>
            </a:pPr>
            <a:r>
              <a:rPr lang="en-US" sz="2179" i="true" spc="-63">
                <a:solidFill>
                  <a:srgbClr val="FFFFFF"/>
                </a:solidFill>
                <a:latin typeface="Open Sans 2 Italics"/>
                <a:ea typeface="Open Sans 2 Italics"/>
                <a:cs typeface="Open Sans 2 Italics"/>
                <a:sym typeface="Open Sans 2 Italics"/>
              </a:rPr>
              <a:t>Directeur risques émergents</a:t>
            </a:r>
          </a:p>
          <a:p>
            <a:pPr algn="ctr">
              <a:lnSpc>
                <a:spcPts val="3051"/>
              </a:lnSpc>
            </a:pPr>
            <a:r>
              <a:rPr lang="en-US" b="true" sz="2179" i="true" spc="-63">
                <a:solidFill>
                  <a:srgbClr val="FFFFFF"/>
                </a:solidFill>
                <a:latin typeface="Open Sans 2 Bold Italics"/>
                <a:ea typeface="Open Sans 2 Bold Italics"/>
                <a:cs typeface="Open Sans 2 Bold Italics"/>
                <a:sym typeface="Open Sans 2 Bold Italics"/>
              </a:rPr>
              <a:t>Groupe BESSÉ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718179" y="7319120"/>
            <a:ext cx="3387615" cy="4904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09"/>
              </a:lnSpc>
            </a:pPr>
            <a:r>
              <a:rPr lang="en-US" sz="2863" b="true">
                <a:solidFill>
                  <a:srgbClr val="FFFFFF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Joran CHAMBOLLE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2969175" y="7948229"/>
            <a:ext cx="3661833" cy="744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51"/>
              </a:lnSpc>
            </a:pPr>
            <a:r>
              <a:rPr lang="en-US" sz="2179" i="true" spc="-63">
                <a:solidFill>
                  <a:srgbClr val="FFFFFF"/>
                </a:solidFill>
                <a:latin typeface="Open Sans 2 Italics"/>
                <a:ea typeface="Open Sans 2 Italics"/>
                <a:cs typeface="Open Sans 2 Italics"/>
                <a:sym typeface="Open Sans 2 Italics"/>
              </a:rPr>
              <a:t>Avo</a:t>
            </a:r>
            <a:r>
              <a:rPr lang="en-US" sz="2179" i="true" spc="-63">
                <a:solidFill>
                  <a:srgbClr val="FFFFFF"/>
                </a:solidFill>
                <a:latin typeface="Open Sans 2 Italics"/>
                <a:ea typeface="Open Sans 2 Italics"/>
                <a:cs typeface="Open Sans 2 Italics"/>
                <a:sym typeface="Open Sans 2 Italics"/>
              </a:rPr>
              <a:t>cate</a:t>
            </a:r>
            <a:r>
              <a:rPr lang="en-US" sz="2179" i="true" spc="-63">
                <a:solidFill>
                  <a:srgbClr val="FFFFFF"/>
                </a:solidFill>
                <a:latin typeface="Open Sans 2 Italics"/>
                <a:ea typeface="Open Sans 2 Italics"/>
                <a:cs typeface="Open Sans 2 Italics"/>
                <a:sym typeface="Open Sans 2 Italics"/>
              </a:rPr>
              <a:t> </a:t>
            </a:r>
            <a:r>
              <a:rPr lang="en-US" sz="2179" i="true" spc="-63">
                <a:solidFill>
                  <a:srgbClr val="FFFFFF"/>
                </a:solidFill>
                <a:latin typeface="Open Sans 2 Italics"/>
                <a:ea typeface="Open Sans 2 Italics"/>
                <a:cs typeface="Open Sans 2 Italics"/>
                <a:sym typeface="Open Sans 2 Italics"/>
              </a:rPr>
              <a:t>Assoc</a:t>
            </a:r>
            <a:r>
              <a:rPr lang="en-US" sz="2179" i="true" spc="-63">
                <a:solidFill>
                  <a:srgbClr val="FFFFFF"/>
                </a:solidFill>
                <a:latin typeface="Open Sans 2 Italics"/>
                <a:ea typeface="Open Sans 2 Italics"/>
                <a:cs typeface="Open Sans 2 Italics"/>
                <a:sym typeface="Open Sans 2 Italics"/>
              </a:rPr>
              <a:t>i</a:t>
            </a:r>
            <a:r>
              <a:rPr lang="en-US" sz="2179" i="true" spc="-63">
                <a:solidFill>
                  <a:srgbClr val="FFFFFF"/>
                </a:solidFill>
                <a:latin typeface="Open Sans 2 Italics"/>
                <a:ea typeface="Open Sans 2 Italics"/>
                <a:cs typeface="Open Sans 2 Italics"/>
                <a:sym typeface="Open Sans 2 Italics"/>
              </a:rPr>
              <a:t>é</a:t>
            </a:r>
            <a:r>
              <a:rPr lang="en-US" sz="2179" i="true" spc="-63">
                <a:solidFill>
                  <a:srgbClr val="FFFFFF"/>
                </a:solidFill>
                <a:latin typeface="Open Sans 2 Italics"/>
                <a:ea typeface="Open Sans 2 Italics"/>
                <a:cs typeface="Open Sans 2 Italics"/>
                <a:sym typeface="Open Sans 2 Italics"/>
              </a:rPr>
              <a:t>e</a:t>
            </a:r>
          </a:p>
          <a:p>
            <a:pPr algn="ctr">
              <a:lnSpc>
                <a:spcPts val="3051"/>
              </a:lnSpc>
            </a:pPr>
            <a:r>
              <a:rPr lang="en-US" b="true" sz="2179" i="true" spc="-63">
                <a:solidFill>
                  <a:srgbClr val="FFFFFF"/>
                </a:solidFill>
                <a:latin typeface="Open Sans 2 Bold Italics"/>
                <a:ea typeface="Open Sans 2 Bold Italics"/>
                <a:cs typeface="Open Sans 2 Bold Italics"/>
                <a:sym typeface="Open Sans 2 Bold Italics"/>
              </a:rPr>
              <a:t>Groupe FIDAL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3757238" y="7319120"/>
            <a:ext cx="2104542" cy="4904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09"/>
              </a:lnSpc>
            </a:pPr>
            <a:r>
              <a:rPr lang="en-US" sz="2863" b="true">
                <a:solidFill>
                  <a:srgbClr val="FFFFFF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Elise</a:t>
            </a:r>
            <a:r>
              <a:rPr lang="en-US" sz="2863" b="true">
                <a:solidFill>
                  <a:srgbClr val="FFFFFF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 JACOT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2698191" y="968016"/>
            <a:ext cx="9309459" cy="7556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124"/>
              </a:lnSpc>
            </a:pPr>
            <a:r>
              <a:rPr lang="en-US" sz="4374" b="true">
                <a:solidFill>
                  <a:srgbClr val="18386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14h30 - 15h30 : CONFÉRENCE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-224953" y="9133697"/>
            <a:ext cx="19022243" cy="1474665"/>
            <a:chOff x="0" y="0"/>
            <a:chExt cx="4663236" cy="361509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4663236" cy="361509"/>
            </a:xfrm>
            <a:custGeom>
              <a:avLst/>
              <a:gdLst/>
              <a:ahLst/>
              <a:cxnLst/>
              <a:rect r="r" b="b" t="t" l="l"/>
              <a:pathLst>
                <a:path h="361509" w="4663236">
                  <a:moveTo>
                    <a:pt x="4851" y="0"/>
                  </a:moveTo>
                  <a:lnTo>
                    <a:pt x="4658385" y="0"/>
                  </a:lnTo>
                  <a:cubicBezTo>
                    <a:pt x="4659671" y="0"/>
                    <a:pt x="4660905" y="511"/>
                    <a:pt x="4661815" y="1421"/>
                  </a:cubicBezTo>
                  <a:cubicBezTo>
                    <a:pt x="4662724" y="2331"/>
                    <a:pt x="4663236" y="3564"/>
                    <a:pt x="4663236" y="4851"/>
                  </a:cubicBezTo>
                  <a:lnTo>
                    <a:pt x="4663236" y="356658"/>
                  </a:lnTo>
                  <a:cubicBezTo>
                    <a:pt x="4663236" y="357944"/>
                    <a:pt x="4662724" y="359178"/>
                    <a:pt x="4661815" y="360088"/>
                  </a:cubicBezTo>
                  <a:cubicBezTo>
                    <a:pt x="4660905" y="360998"/>
                    <a:pt x="4659671" y="361509"/>
                    <a:pt x="4658385" y="361509"/>
                  </a:cubicBezTo>
                  <a:lnTo>
                    <a:pt x="4851" y="361509"/>
                  </a:lnTo>
                  <a:cubicBezTo>
                    <a:pt x="3564" y="361509"/>
                    <a:pt x="2331" y="360998"/>
                    <a:pt x="1421" y="360088"/>
                  </a:cubicBezTo>
                  <a:cubicBezTo>
                    <a:pt x="511" y="359178"/>
                    <a:pt x="0" y="357944"/>
                    <a:pt x="0" y="356658"/>
                  </a:cubicBezTo>
                  <a:lnTo>
                    <a:pt x="0" y="4851"/>
                  </a:lnTo>
                  <a:cubicBezTo>
                    <a:pt x="0" y="3564"/>
                    <a:pt x="511" y="2331"/>
                    <a:pt x="1421" y="1421"/>
                  </a:cubicBezTo>
                  <a:cubicBezTo>
                    <a:pt x="2331" y="511"/>
                    <a:pt x="3564" y="0"/>
                    <a:pt x="4851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19050"/>
              <a:ext cx="4663236" cy="380559"/>
            </a:xfrm>
            <a:prstGeom prst="rect">
              <a:avLst/>
            </a:prstGeom>
          </p:spPr>
          <p:txBody>
            <a:bodyPr anchor="ctr" rtlCol="false" tIns="50458" lIns="50458" bIns="50458" rIns="50458"/>
            <a:lstStyle/>
            <a:p>
              <a:pPr algn="ctr">
                <a:lnSpc>
                  <a:spcPts val="1390"/>
                </a:lnSpc>
              </a:pPr>
            </a:p>
          </p:txBody>
        </p:sp>
      </p:grpSp>
      <p:sp>
        <p:nvSpPr>
          <p:cNvPr name="Freeform 20" id="20"/>
          <p:cNvSpPr/>
          <p:nvPr/>
        </p:nvSpPr>
        <p:spPr>
          <a:xfrm flipH="false" flipV="false" rot="0">
            <a:off x="12686589" y="9447891"/>
            <a:ext cx="2673869" cy="544801"/>
          </a:xfrm>
          <a:custGeom>
            <a:avLst/>
            <a:gdLst/>
            <a:ahLst/>
            <a:cxnLst/>
            <a:rect r="r" b="b" t="t" l="l"/>
            <a:pathLst>
              <a:path h="544801" w="2673869">
                <a:moveTo>
                  <a:pt x="0" y="0"/>
                </a:moveTo>
                <a:lnTo>
                  <a:pt x="2673869" y="0"/>
                </a:lnTo>
                <a:lnTo>
                  <a:pt x="2673869" y="544800"/>
                </a:lnTo>
                <a:lnTo>
                  <a:pt x="0" y="54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5665038" y="9258300"/>
            <a:ext cx="1068149" cy="923982"/>
          </a:xfrm>
          <a:custGeom>
            <a:avLst/>
            <a:gdLst/>
            <a:ahLst/>
            <a:cxnLst/>
            <a:rect r="r" b="b" t="t" l="l"/>
            <a:pathLst>
              <a:path h="923982" w="1068149">
                <a:moveTo>
                  <a:pt x="0" y="0"/>
                </a:moveTo>
                <a:lnTo>
                  <a:pt x="1068149" y="0"/>
                </a:lnTo>
                <a:lnTo>
                  <a:pt x="1068149" y="923982"/>
                </a:lnTo>
                <a:lnTo>
                  <a:pt x="0" y="92398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710785" y="9439707"/>
            <a:ext cx="3855881" cy="561168"/>
          </a:xfrm>
          <a:custGeom>
            <a:avLst/>
            <a:gdLst/>
            <a:ahLst/>
            <a:cxnLst/>
            <a:rect r="r" b="b" t="t" l="l"/>
            <a:pathLst>
              <a:path h="561168" w="3855881">
                <a:moveTo>
                  <a:pt x="0" y="0"/>
                </a:moveTo>
                <a:lnTo>
                  <a:pt x="3855881" y="0"/>
                </a:lnTo>
                <a:lnTo>
                  <a:pt x="3855881" y="561168"/>
                </a:lnTo>
                <a:lnTo>
                  <a:pt x="0" y="56116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-40811"/>
            </a:stretch>
          </a:blipFill>
        </p:spPr>
      </p:sp>
      <p:sp>
        <p:nvSpPr>
          <p:cNvPr name="TextBox 23" id="23"/>
          <p:cNvSpPr txBox="true"/>
          <p:nvPr/>
        </p:nvSpPr>
        <p:spPr>
          <a:xfrm rot="0">
            <a:off x="6652423" y="9521861"/>
            <a:ext cx="3948410" cy="349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183860"/>
                </a:solidFill>
                <a:latin typeface="Open Sans 1"/>
                <a:ea typeface="Open Sans 1"/>
                <a:cs typeface="Open Sans 1"/>
                <a:sym typeface="Open Sans 1"/>
              </a:rPr>
              <a:t>ATLANTIA La Baule - 2 juillet 2026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7186672" y="9540911"/>
            <a:ext cx="152400" cy="20002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5301720">
            <a:off x="17303925" y="10002936"/>
            <a:ext cx="333280" cy="0"/>
          </a:xfrm>
          <a:prstGeom prst="line">
            <a:avLst/>
          </a:prstGeom>
          <a:ln cap="rnd" w="9525">
            <a:solidFill>
              <a:srgbClr val="00ABC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" id="3"/>
          <p:cNvGrpSpPr/>
          <p:nvPr/>
        </p:nvGrpSpPr>
        <p:grpSpPr>
          <a:xfrm rot="0">
            <a:off x="445018" y="547688"/>
            <a:ext cx="1125645" cy="1588408"/>
            <a:chOff x="0" y="0"/>
            <a:chExt cx="1500861" cy="211787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500886" cy="2117852"/>
            </a:xfrm>
            <a:custGeom>
              <a:avLst/>
              <a:gdLst/>
              <a:ahLst/>
              <a:cxnLst/>
              <a:rect r="r" b="b" t="t" l="l"/>
              <a:pathLst>
                <a:path h="2117852" w="1500886">
                  <a:moveTo>
                    <a:pt x="0" y="0"/>
                  </a:moveTo>
                  <a:lnTo>
                    <a:pt x="1500886" y="0"/>
                  </a:lnTo>
                  <a:lnTo>
                    <a:pt x="1500886" y="2117852"/>
                  </a:lnTo>
                  <a:lnTo>
                    <a:pt x="0" y="21178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1" b="-1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208493" y="9534525"/>
            <a:ext cx="1163107" cy="756723"/>
            <a:chOff x="0" y="0"/>
            <a:chExt cx="1550810" cy="100896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550797" cy="1009015"/>
            </a:xfrm>
            <a:custGeom>
              <a:avLst/>
              <a:gdLst/>
              <a:ahLst/>
              <a:cxnLst/>
              <a:rect r="r" b="b" t="t" l="l"/>
              <a:pathLst>
                <a:path h="1009015" w="1550797">
                  <a:moveTo>
                    <a:pt x="0" y="0"/>
                  </a:moveTo>
                  <a:lnTo>
                    <a:pt x="1550797" y="0"/>
                  </a:lnTo>
                  <a:lnTo>
                    <a:pt x="1550797" y="1009015"/>
                  </a:lnTo>
                  <a:lnTo>
                    <a:pt x="0" y="10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225" r="0" b="-221"/>
              </a:stretch>
            </a:blipFill>
          </p:spPr>
        </p:sp>
      </p:grpSp>
      <p:grpSp>
        <p:nvGrpSpPr>
          <p:cNvPr name="Group 7" id="7"/>
          <p:cNvGrpSpPr/>
          <p:nvPr/>
        </p:nvGrpSpPr>
        <p:grpSpPr>
          <a:xfrm rot="0">
            <a:off x="1761944" y="437959"/>
            <a:ext cx="14939572" cy="1588412"/>
            <a:chOff x="0" y="0"/>
            <a:chExt cx="19919429" cy="2117882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9919432" cy="2117887"/>
            </a:xfrm>
            <a:custGeom>
              <a:avLst/>
              <a:gdLst/>
              <a:ahLst/>
              <a:cxnLst/>
              <a:rect r="r" b="b" t="t" l="l"/>
              <a:pathLst>
                <a:path h="2117887" w="19919432">
                  <a:moveTo>
                    <a:pt x="0" y="0"/>
                  </a:moveTo>
                  <a:lnTo>
                    <a:pt x="19919432" y="0"/>
                  </a:lnTo>
                  <a:lnTo>
                    <a:pt x="19919432" y="2117887"/>
                  </a:lnTo>
                  <a:lnTo>
                    <a:pt x="0" y="2117887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33263" r="0" b="-133263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9525"/>
              <a:ext cx="19919429" cy="210835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536"/>
                </a:lnSpc>
              </a:pPr>
              <a:r>
                <a:rPr lang="en-US" sz="4200">
                  <a:solidFill>
                    <a:srgbClr val="003B77"/>
                  </a:solidFill>
                  <a:latin typeface="Poppins"/>
                  <a:ea typeface="Poppins"/>
                  <a:cs typeface="Poppins"/>
                  <a:sym typeface="Poppins"/>
                </a:rPr>
                <a:t>2- Le Changement climatique, quel impact?</a:t>
              </a:r>
            </a:p>
            <a:p>
              <a:pPr algn="l">
                <a:lnSpc>
                  <a:spcPts val="3888"/>
                </a:lnSpc>
              </a:pPr>
              <a:r>
                <a:rPr lang="en-US" sz="3600">
                  <a:solidFill>
                    <a:srgbClr val="003B77"/>
                  </a:solidFill>
                  <a:latin typeface="Poppins"/>
                  <a:ea typeface="Poppins"/>
                  <a:cs typeface="Poppins"/>
                  <a:sym typeface="Poppins"/>
                </a:rPr>
                <a:t>      </a:t>
              </a:r>
              <a:r>
                <a:rPr lang="en-US" sz="3600">
                  <a:solidFill>
                    <a:srgbClr val="26AFC2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Retrait du trait de côte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0811466" y="2386470"/>
            <a:ext cx="7476534" cy="7900530"/>
            <a:chOff x="0" y="0"/>
            <a:chExt cx="9968713" cy="1053404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9968738" cy="10534015"/>
            </a:xfrm>
            <a:custGeom>
              <a:avLst/>
              <a:gdLst/>
              <a:ahLst/>
              <a:cxnLst/>
              <a:rect r="r" b="b" t="t" l="l"/>
              <a:pathLst>
                <a:path h="10534015" w="9968738">
                  <a:moveTo>
                    <a:pt x="0" y="0"/>
                  </a:moveTo>
                  <a:lnTo>
                    <a:pt x="9968738" y="0"/>
                  </a:lnTo>
                  <a:lnTo>
                    <a:pt x="9968738" y="10534015"/>
                  </a:lnTo>
                  <a:lnTo>
                    <a:pt x="0" y="10534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244412" y="9527134"/>
            <a:ext cx="1227639" cy="728901"/>
            <a:chOff x="0" y="0"/>
            <a:chExt cx="1636852" cy="971868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636903" cy="971931"/>
            </a:xfrm>
            <a:custGeom>
              <a:avLst/>
              <a:gdLst/>
              <a:ahLst/>
              <a:cxnLst/>
              <a:rect r="r" b="b" t="t" l="l"/>
              <a:pathLst>
                <a:path h="971931" w="1636903">
                  <a:moveTo>
                    <a:pt x="0" y="0"/>
                  </a:moveTo>
                  <a:lnTo>
                    <a:pt x="1636903" y="0"/>
                  </a:lnTo>
                  <a:lnTo>
                    <a:pt x="1636903" y="971931"/>
                  </a:lnTo>
                  <a:lnTo>
                    <a:pt x="0" y="971931"/>
                  </a:lnTo>
                  <a:close/>
                </a:path>
              </a:pathLst>
            </a:custGeom>
            <a:solidFill>
              <a:srgbClr val="FEFFFF"/>
            </a:solidFill>
            <a:ln w="19050" cap="sq">
              <a:solidFill>
                <a:srgbClr val="FEFFFF"/>
              </a:solidFill>
              <a:prstDash val="solid"/>
              <a:miter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404812" y="9244584"/>
            <a:ext cx="10125018" cy="850392"/>
            <a:chOff x="0" y="0"/>
            <a:chExt cx="13500024" cy="1133856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3499973" cy="1133856"/>
            </a:xfrm>
            <a:custGeom>
              <a:avLst/>
              <a:gdLst/>
              <a:ahLst/>
              <a:cxnLst/>
              <a:rect r="r" b="b" t="t" l="l"/>
              <a:pathLst>
                <a:path h="1133856" w="13499973">
                  <a:moveTo>
                    <a:pt x="0" y="283464"/>
                  </a:moveTo>
                  <a:lnTo>
                    <a:pt x="12933045" y="283464"/>
                  </a:lnTo>
                  <a:lnTo>
                    <a:pt x="12933045" y="0"/>
                  </a:lnTo>
                  <a:lnTo>
                    <a:pt x="13499973" y="566928"/>
                  </a:lnTo>
                  <a:lnTo>
                    <a:pt x="12933045" y="1133856"/>
                  </a:lnTo>
                  <a:lnTo>
                    <a:pt x="12933045" y="850392"/>
                  </a:lnTo>
                  <a:lnTo>
                    <a:pt x="0" y="850392"/>
                  </a:lnTo>
                  <a:close/>
                </a:path>
              </a:pathLst>
            </a:custGeom>
            <a:solidFill>
              <a:srgbClr val="002750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19050"/>
              <a:ext cx="13500024" cy="115290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FEFFFF"/>
                  </a:solidFill>
                  <a:latin typeface="Arial"/>
                  <a:ea typeface="Arial"/>
                  <a:cs typeface="Arial"/>
                  <a:sym typeface="Arial"/>
                </a:rPr>
                <a:t>2028			2050			2100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423939" y="7672588"/>
            <a:ext cx="3094482" cy="1441894"/>
            <a:chOff x="0" y="0"/>
            <a:chExt cx="4125976" cy="1922526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4125976" cy="1922526"/>
            </a:xfrm>
            <a:custGeom>
              <a:avLst/>
              <a:gdLst/>
              <a:ahLst/>
              <a:cxnLst/>
              <a:rect r="r" b="b" t="t" l="l"/>
              <a:pathLst>
                <a:path h="1922526" w="4125976">
                  <a:moveTo>
                    <a:pt x="0" y="150749"/>
                  </a:moveTo>
                  <a:cubicBezTo>
                    <a:pt x="0" y="67564"/>
                    <a:pt x="67564" y="0"/>
                    <a:pt x="150749" y="0"/>
                  </a:cubicBezTo>
                  <a:lnTo>
                    <a:pt x="3975227" y="0"/>
                  </a:lnTo>
                  <a:cubicBezTo>
                    <a:pt x="4058539" y="0"/>
                    <a:pt x="4125976" y="67564"/>
                    <a:pt x="4125976" y="150749"/>
                  </a:cubicBezTo>
                  <a:lnTo>
                    <a:pt x="4125976" y="1771777"/>
                  </a:lnTo>
                  <a:cubicBezTo>
                    <a:pt x="4125976" y="1855089"/>
                    <a:pt x="4058412" y="1922526"/>
                    <a:pt x="3975227" y="1922526"/>
                  </a:cubicBezTo>
                  <a:lnTo>
                    <a:pt x="150749" y="1922526"/>
                  </a:lnTo>
                  <a:cubicBezTo>
                    <a:pt x="67564" y="1922526"/>
                    <a:pt x="0" y="1854962"/>
                    <a:pt x="0" y="1771777"/>
                  </a:cubicBezTo>
                  <a:close/>
                </a:path>
              </a:pathLst>
            </a:custGeom>
            <a:solidFill>
              <a:srgbClr val="FEFFFF"/>
            </a:solidFill>
            <a:ln w="42862" cap="sq">
              <a:solidFill>
                <a:srgbClr val="001C40"/>
              </a:solidFill>
              <a:prstDash val="solid"/>
              <a:miter/>
            </a:ln>
          </p:spPr>
        </p:sp>
        <p:sp>
          <p:nvSpPr>
            <p:cNvPr name="TextBox 19" id="19"/>
            <p:cNvSpPr txBox="true"/>
            <p:nvPr/>
          </p:nvSpPr>
          <p:spPr>
            <a:xfrm>
              <a:off x="0" y="0"/>
              <a:ext cx="4125976" cy="192252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 marL="380048" indent="-190024" lvl="1">
                <a:lnSpc>
                  <a:spcPts val="2520"/>
                </a:lnSpc>
                <a:buFont typeface="Arial"/>
                <a:buChar char="•"/>
              </a:pPr>
              <a:r>
                <a:rPr lang="en-US" sz="2100">
                  <a:solidFill>
                    <a:srgbClr val="002750"/>
                  </a:solidFill>
                  <a:latin typeface="Verdana"/>
                  <a:ea typeface="Verdana"/>
                  <a:cs typeface="Verdana"/>
                  <a:sym typeface="Verdana"/>
                </a:rPr>
                <a:t>1000 bâtiments</a:t>
              </a:r>
            </a:p>
            <a:p>
              <a:pPr algn="l" marL="380048" indent="-190024" lvl="1">
                <a:lnSpc>
                  <a:spcPts val="2520"/>
                </a:lnSpc>
                <a:buFont typeface="Arial"/>
                <a:buChar char="•"/>
              </a:pPr>
              <a:r>
                <a:rPr lang="en-US" sz="2100">
                  <a:solidFill>
                    <a:srgbClr val="002750"/>
                  </a:solidFill>
                  <a:latin typeface="Verdana"/>
                  <a:ea typeface="Verdana"/>
                  <a:cs typeface="Verdana"/>
                  <a:sym typeface="Verdana"/>
                </a:rPr>
                <a:t>240M€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3716645" y="7672588"/>
            <a:ext cx="3094482" cy="1441894"/>
            <a:chOff x="0" y="0"/>
            <a:chExt cx="4125976" cy="1922526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4125976" cy="1922526"/>
            </a:xfrm>
            <a:custGeom>
              <a:avLst/>
              <a:gdLst/>
              <a:ahLst/>
              <a:cxnLst/>
              <a:rect r="r" b="b" t="t" l="l"/>
              <a:pathLst>
                <a:path h="1922526" w="4125976">
                  <a:moveTo>
                    <a:pt x="0" y="150749"/>
                  </a:moveTo>
                  <a:cubicBezTo>
                    <a:pt x="0" y="67564"/>
                    <a:pt x="67564" y="0"/>
                    <a:pt x="150749" y="0"/>
                  </a:cubicBezTo>
                  <a:lnTo>
                    <a:pt x="3975227" y="0"/>
                  </a:lnTo>
                  <a:cubicBezTo>
                    <a:pt x="4058539" y="0"/>
                    <a:pt x="4125976" y="67564"/>
                    <a:pt x="4125976" y="150749"/>
                  </a:cubicBezTo>
                  <a:lnTo>
                    <a:pt x="4125976" y="1771777"/>
                  </a:lnTo>
                  <a:cubicBezTo>
                    <a:pt x="4125976" y="1855089"/>
                    <a:pt x="4058412" y="1922526"/>
                    <a:pt x="3975227" y="1922526"/>
                  </a:cubicBezTo>
                  <a:lnTo>
                    <a:pt x="150749" y="1922526"/>
                  </a:lnTo>
                  <a:cubicBezTo>
                    <a:pt x="67564" y="1922526"/>
                    <a:pt x="0" y="1854962"/>
                    <a:pt x="0" y="1771777"/>
                  </a:cubicBezTo>
                  <a:close/>
                </a:path>
              </a:pathLst>
            </a:custGeom>
            <a:solidFill>
              <a:srgbClr val="FEFFFF"/>
            </a:solidFill>
            <a:ln w="42862" cap="sq">
              <a:solidFill>
                <a:srgbClr val="001C40"/>
              </a:solidFill>
              <a:prstDash val="solid"/>
              <a:miter/>
            </a:ln>
          </p:spPr>
        </p:sp>
        <p:sp>
          <p:nvSpPr>
            <p:cNvPr name="TextBox 22" id="22"/>
            <p:cNvSpPr txBox="true"/>
            <p:nvPr/>
          </p:nvSpPr>
          <p:spPr>
            <a:xfrm>
              <a:off x="0" y="0"/>
              <a:ext cx="4125976" cy="192252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 marL="380048" indent="-190024" lvl="1">
                <a:lnSpc>
                  <a:spcPts val="2520"/>
                </a:lnSpc>
                <a:buFont typeface="Arial"/>
                <a:buChar char="•"/>
              </a:pPr>
              <a:r>
                <a:rPr lang="en-US" sz="2100">
                  <a:solidFill>
                    <a:srgbClr val="002750"/>
                  </a:solidFill>
                  <a:latin typeface="Verdana"/>
                  <a:ea typeface="Verdana"/>
                  <a:cs typeface="Verdana"/>
                  <a:sym typeface="Verdana"/>
                </a:rPr>
                <a:t>6000 bâtiments</a:t>
              </a:r>
            </a:p>
            <a:p>
              <a:pPr algn="l" marL="380048" indent="-190024" lvl="1">
                <a:lnSpc>
                  <a:spcPts val="2520"/>
                </a:lnSpc>
                <a:buFont typeface="Arial"/>
                <a:buChar char="•"/>
              </a:pPr>
              <a:r>
                <a:rPr lang="en-US" sz="2100">
                  <a:solidFill>
                    <a:srgbClr val="002750"/>
                  </a:solidFill>
                  <a:latin typeface="Verdana"/>
                  <a:ea typeface="Verdana"/>
                  <a:cs typeface="Verdana"/>
                  <a:sym typeface="Verdana"/>
                </a:rPr>
                <a:t>1,2Md€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6968776" y="7672588"/>
            <a:ext cx="3381975" cy="1441894"/>
            <a:chOff x="0" y="0"/>
            <a:chExt cx="4509300" cy="1922526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4509262" cy="1922526"/>
            </a:xfrm>
            <a:custGeom>
              <a:avLst/>
              <a:gdLst/>
              <a:ahLst/>
              <a:cxnLst/>
              <a:rect r="r" b="b" t="t" l="l"/>
              <a:pathLst>
                <a:path h="1922526" w="4509262">
                  <a:moveTo>
                    <a:pt x="0" y="150749"/>
                  </a:moveTo>
                  <a:cubicBezTo>
                    <a:pt x="0" y="67564"/>
                    <a:pt x="67564" y="0"/>
                    <a:pt x="150749" y="0"/>
                  </a:cubicBezTo>
                  <a:lnTo>
                    <a:pt x="4358513" y="0"/>
                  </a:lnTo>
                  <a:cubicBezTo>
                    <a:pt x="4441825" y="0"/>
                    <a:pt x="4509262" y="67564"/>
                    <a:pt x="4509262" y="150749"/>
                  </a:cubicBezTo>
                  <a:lnTo>
                    <a:pt x="4509262" y="1771777"/>
                  </a:lnTo>
                  <a:cubicBezTo>
                    <a:pt x="4509262" y="1855089"/>
                    <a:pt x="4441698" y="1922526"/>
                    <a:pt x="4358513" y="1922526"/>
                  </a:cubicBezTo>
                  <a:lnTo>
                    <a:pt x="150749" y="1922526"/>
                  </a:lnTo>
                  <a:cubicBezTo>
                    <a:pt x="67564" y="1922526"/>
                    <a:pt x="0" y="1854962"/>
                    <a:pt x="0" y="1771777"/>
                  </a:cubicBezTo>
                  <a:close/>
                </a:path>
              </a:pathLst>
            </a:custGeom>
            <a:solidFill>
              <a:srgbClr val="FEFFFF"/>
            </a:solidFill>
            <a:ln w="42862" cap="sq">
              <a:solidFill>
                <a:srgbClr val="001C40"/>
              </a:solidFill>
              <a:prstDash val="solid"/>
              <a:miter/>
            </a:ln>
          </p:spPr>
        </p:sp>
        <p:sp>
          <p:nvSpPr>
            <p:cNvPr name="TextBox 25" id="25"/>
            <p:cNvSpPr txBox="true"/>
            <p:nvPr/>
          </p:nvSpPr>
          <p:spPr>
            <a:xfrm>
              <a:off x="0" y="0"/>
              <a:ext cx="4509300" cy="192252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 marL="380048" indent="-190024" lvl="1">
                <a:lnSpc>
                  <a:spcPts val="2520"/>
                </a:lnSpc>
                <a:buFont typeface="Arial"/>
                <a:buChar char="•"/>
              </a:pPr>
              <a:r>
                <a:rPr lang="en-US" sz="2100">
                  <a:solidFill>
                    <a:srgbClr val="002750"/>
                  </a:solidFill>
                  <a:latin typeface="Verdana"/>
                  <a:ea typeface="Verdana"/>
                  <a:cs typeface="Verdana"/>
                  <a:sym typeface="Verdana"/>
                </a:rPr>
                <a:t>500 000 bâtiments</a:t>
              </a:r>
            </a:p>
            <a:p>
              <a:pPr algn="l" marL="380048" indent="-190024" lvl="1">
                <a:lnSpc>
                  <a:spcPts val="2520"/>
                </a:lnSpc>
                <a:buFont typeface="Arial"/>
                <a:buChar char="•"/>
              </a:pPr>
              <a:r>
                <a:rPr lang="en-US" sz="2100">
                  <a:solidFill>
                    <a:srgbClr val="002750"/>
                  </a:solidFill>
                  <a:latin typeface="Verdana"/>
                  <a:ea typeface="Verdana"/>
                  <a:cs typeface="Verdana"/>
                  <a:sym typeface="Verdana"/>
                </a:rPr>
                <a:t>86Ms€</a:t>
              </a: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3223946" y="4783236"/>
            <a:ext cx="2345436" cy="2702052"/>
            <a:chOff x="0" y="0"/>
            <a:chExt cx="3127248" cy="3602736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556260" y="696087"/>
              <a:ext cx="2014855" cy="2210562"/>
            </a:xfrm>
            <a:custGeom>
              <a:avLst/>
              <a:gdLst/>
              <a:ahLst/>
              <a:cxnLst/>
              <a:rect r="r" b="b" t="t" l="l"/>
              <a:pathLst>
                <a:path h="2210562" w="2014855">
                  <a:moveTo>
                    <a:pt x="0" y="338328"/>
                  </a:moveTo>
                  <a:lnTo>
                    <a:pt x="389636" y="0"/>
                  </a:lnTo>
                  <a:lnTo>
                    <a:pt x="1007364" y="711581"/>
                  </a:lnTo>
                  <a:lnTo>
                    <a:pt x="1625092" y="0"/>
                  </a:lnTo>
                  <a:lnTo>
                    <a:pt x="2014855" y="338328"/>
                  </a:lnTo>
                  <a:lnTo>
                    <a:pt x="1349121" y="1105281"/>
                  </a:lnTo>
                  <a:lnTo>
                    <a:pt x="2014855" y="1872234"/>
                  </a:lnTo>
                  <a:lnTo>
                    <a:pt x="1625092" y="2210562"/>
                  </a:lnTo>
                  <a:lnTo>
                    <a:pt x="1007364" y="1498981"/>
                  </a:lnTo>
                  <a:lnTo>
                    <a:pt x="389636" y="2210562"/>
                  </a:lnTo>
                  <a:lnTo>
                    <a:pt x="0" y="1872234"/>
                  </a:lnTo>
                  <a:lnTo>
                    <a:pt x="665734" y="1105281"/>
                  </a:lnTo>
                  <a:close/>
                </a:path>
              </a:pathLst>
            </a:custGeom>
            <a:solidFill>
              <a:srgbClr val="002750"/>
            </a:solidFill>
          </p:spPr>
        </p:sp>
      </p:grpSp>
      <p:grpSp>
        <p:nvGrpSpPr>
          <p:cNvPr name="Group 28" id="28"/>
          <p:cNvGrpSpPr/>
          <p:nvPr/>
        </p:nvGrpSpPr>
        <p:grpSpPr>
          <a:xfrm rot="0">
            <a:off x="2012537" y="9527134"/>
            <a:ext cx="5936540" cy="313993"/>
            <a:chOff x="0" y="0"/>
            <a:chExt cx="1563533" cy="82698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1563533" cy="82698"/>
            </a:xfrm>
            <a:custGeom>
              <a:avLst/>
              <a:gdLst/>
              <a:ahLst/>
              <a:cxnLst/>
              <a:rect r="r" b="b" t="t" l="l"/>
              <a:pathLst>
                <a:path h="82698" w="1563533">
                  <a:moveTo>
                    <a:pt x="0" y="0"/>
                  </a:moveTo>
                  <a:lnTo>
                    <a:pt x="1563533" y="0"/>
                  </a:lnTo>
                  <a:lnTo>
                    <a:pt x="1563533" y="82698"/>
                  </a:lnTo>
                  <a:lnTo>
                    <a:pt x="0" y="82698"/>
                  </a:lnTo>
                  <a:close/>
                </a:path>
              </a:pathLst>
            </a:custGeom>
            <a:solidFill>
              <a:srgbClr val="002750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0" y="0"/>
              <a:ext cx="1563533" cy="8269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31" id="31"/>
          <p:cNvSpPr txBox="true"/>
          <p:nvPr/>
        </p:nvSpPr>
        <p:spPr>
          <a:xfrm rot="0">
            <a:off x="1081202" y="2980458"/>
            <a:ext cx="8772220" cy="1257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b="true" sz="2100" u="sng">
                <a:solidFill>
                  <a:srgbClr val="002750"/>
                </a:solidFill>
                <a:latin typeface="Verdana Bold"/>
                <a:ea typeface="Verdana Bold"/>
                <a:cs typeface="Verdana Bold"/>
                <a:sym typeface="Verdana Bold"/>
              </a:rPr>
              <a:t>Définition :</a:t>
            </a:r>
          </a:p>
          <a:p>
            <a:pPr algn="just">
              <a:lnSpc>
                <a:spcPts val="2520"/>
              </a:lnSpc>
            </a:pPr>
            <a:r>
              <a:rPr lang="en-US" sz="2100">
                <a:solidFill>
                  <a:srgbClr val="002750"/>
                </a:solidFill>
                <a:latin typeface="Verdana"/>
                <a:ea typeface="Verdana"/>
                <a:cs typeface="Verdana"/>
                <a:sym typeface="Verdana"/>
              </a:rPr>
              <a:t>Le recul du trait de côte est le déplacement vers l'intérieur des terres de la limite entre le domaine marin et le domaine continental sous l'effet de l'érosion côtière</a:t>
            </a:r>
            <a:r>
              <a:rPr lang="en-US" sz="2100" b="true">
                <a:solidFill>
                  <a:srgbClr val="002750"/>
                </a:solidFill>
                <a:latin typeface="Verdana Bold"/>
                <a:ea typeface="Verdana Bold"/>
                <a:cs typeface="Verdana Bold"/>
                <a:sym typeface="Verdana Bold"/>
              </a:rPr>
              <a:t>.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5555837" y="5396741"/>
            <a:ext cx="2868740" cy="13954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20"/>
              </a:lnSpc>
            </a:pPr>
            <a:r>
              <a:rPr lang="en-US" sz="6600" b="true">
                <a:solidFill>
                  <a:srgbClr val="002750"/>
                </a:solidFill>
                <a:latin typeface="Verdana Bold"/>
                <a:ea typeface="Verdana Bold"/>
                <a:cs typeface="Verdana Bold"/>
                <a:sym typeface="Verdana Bold"/>
              </a:rPr>
              <a:t>90</a:t>
            </a:r>
          </a:p>
          <a:p>
            <a:pPr algn="l">
              <a:lnSpc>
                <a:spcPts val="2520"/>
              </a:lnSpc>
            </a:pPr>
            <a:r>
              <a:rPr lang="en-US" sz="2100">
                <a:solidFill>
                  <a:srgbClr val="002750"/>
                </a:solidFill>
                <a:latin typeface="Verdana"/>
                <a:ea typeface="Verdana"/>
                <a:cs typeface="Verdana"/>
                <a:sym typeface="Verdana"/>
              </a:rPr>
              <a:t>En 50 ans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651123" y="9392817"/>
            <a:ext cx="755154" cy="448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600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2028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4886310" y="9417050"/>
            <a:ext cx="755154" cy="448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600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2050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9012219" y="9417050"/>
            <a:ext cx="755154" cy="448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600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2100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7186672" y="9607447"/>
            <a:ext cx="152400" cy="20002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10</a:t>
            </a:r>
          </a:p>
        </p:txBody>
      </p:sp>
    </p:spTree>
  </p:cSld>
  <p:clrMapOvr>
    <a:masterClrMapping/>
  </p:clrMapOvr>
  <p:transition spd="fast">
    <p:fade/>
  </p:transition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5301720">
            <a:off x="17303925" y="10002936"/>
            <a:ext cx="333280" cy="0"/>
          </a:xfrm>
          <a:prstGeom prst="line">
            <a:avLst/>
          </a:prstGeom>
          <a:ln cap="rnd" w="9525">
            <a:solidFill>
              <a:srgbClr val="00ABC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" id="3"/>
          <p:cNvGrpSpPr/>
          <p:nvPr/>
        </p:nvGrpSpPr>
        <p:grpSpPr>
          <a:xfrm rot="0">
            <a:off x="445018" y="547688"/>
            <a:ext cx="1125645" cy="1588408"/>
            <a:chOff x="0" y="0"/>
            <a:chExt cx="1500861" cy="211787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500886" cy="2117852"/>
            </a:xfrm>
            <a:custGeom>
              <a:avLst/>
              <a:gdLst/>
              <a:ahLst/>
              <a:cxnLst/>
              <a:rect r="r" b="b" t="t" l="l"/>
              <a:pathLst>
                <a:path h="2117852" w="1500886">
                  <a:moveTo>
                    <a:pt x="0" y="0"/>
                  </a:moveTo>
                  <a:lnTo>
                    <a:pt x="1500886" y="0"/>
                  </a:lnTo>
                  <a:lnTo>
                    <a:pt x="1500886" y="2117852"/>
                  </a:lnTo>
                  <a:lnTo>
                    <a:pt x="0" y="21178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1" b="-1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208493" y="9534525"/>
            <a:ext cx="1163107" cy="756723"/>
            <a:chOff x="0" y="0"/>
            <a:chExt cx="1550810" cy="100896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550797" cy="1009015"/>
            </a:xfrm>
            <a:custGeom>
              <a:avLst/>
              <a:gdLst/>
              <a:ahLst/>
              <a:cxnLst/>
              <a:rect r="r" b="b" t="t" l="l"/>
              <a:pathLst>
                <a:path h="1009015" w="1550797">
                  <a:moveTo>
                    <a:pt x="0" y="0"/>
                  </a:moveTo>
                  <a:lnTo>
                    <a:pt x="1550797" y="0"/>
                  </a:lnTo>
                  <a:lnTo>
                    <a:pt x="1550797" y="1009015"/>
                  </a:lnTo>
                  <a:lnTo>
                    <a:pt x="0" y="10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225" r="0" b="-221"/>
              </a:stretch>
            </a:blipFill>
          </p:spPr>
        </p:sp>
      </p:grpSp>
      <p:grpSp>
        <p:nvGrpSpPr>
          <p:cNvPr name="Group 7" id="7"/>
          <p:cNvGrpSpPr/>
          <p:nvPr/>
        </p:nvGrpSpPr>
        <p:grpSpPr>
          <a:xfrm rot="0">
            <a:off x="1761944" y="437959"/>
            <a:ext cx="14939572" cy="1588412"/>
            <a:chOff x="0" y="0"/>
            <a:chExt cx="19919429" cy="2117882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9919432" cy="2117887"/>
            </a:xfrm>
            <a:custGeom>
              <a:avLst/>
              <a:gdLst/>
              <a:ahLst/>
              <a:cxnLst/>
              <a:rect r="r" b="b" t="t" l="l"/>
              <a:pathLst>
                <a:path h="2117887" w="19919432">
                  <a:moveTo>
                    <a:pt x="0" y="0"/>
                  </a:moveTo>
                  <a:lnTo>
                    <a:pt x="19919432" y="0"/>
                  </a:lnTo>
                  <a:lnTo>
                    <a:pt x="19919432" y="2117887"/>
                  </a:lnTo>
                  <a:lnTo>
                    <a:pt x="0" y="2117887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33263" r="0" b="-133263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9525"/>
              <a:ext cx="19919429" cy="210835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536"/>
                </a:lnSpc>
              </a:pPr>
              <a:r>
                <a:rPr lang="en-US" sz="4200">
                  <a:solidFill>
                    <a:srgbClr val="003B77"/>
                  </a:solidFill>
                  <a:latin typeface="Poppins"/>
                  <a:ea typeface="Poppins"/>
                  <a:cs typeface="Poppins"/>
                  <a:sym typeface="Poppins"/>
                </a:rPr>
                <a:t>2- Le Changement climatique, quel impact ?</a:t>
              </a:r>
            </a:p>
            <a:p>
              <a:pPr algn="l">
                <a:lnSpc>
                  <a:spcPts val="3888"/>
                </a:lnSpc>
              </a:pPr>
              <a:r>
                <a:rPr lang="en-US" sz="3600">
                  <a:solidFill>
                    <a:srgbClr val="003B77"/>
                  </a:solidFill>
                  <a:latin typeface="Poppins"/>
                  <a:ea typeface="Poppins"/>
                  <a:cs typeface="Poppins"/>
                  <a:sym typeface="Poppins"/>
                </a:rPr>
                <a:t>      </a:t>
              </a:r>
              <a:r>
                <a:rPr lang="en-US" sz="3600">
                  <a:solidFill>
                    <a:srgbClr val="26AFC2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Submersion marine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9879492" y="1936290"/>
            <a:ext cx="8199787" cy="4633455"/>
            <a:chOff x="0" y="0"/>
            <a:chExt cx="10933049" cy="617794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0933049" cy="6177915"/>
            </a:xfrm>
            <a:custGeom>
              <a:avLst/>
              <a:gdLst/>
              <a:ahLst/>
              <a:cxnLst/>
              <a:rect r="r" b="b" t="t" l="l"/>
              <a:pathLst>
                <a:path h="6177915" w="10933049">
                  <a:moveTo>
                    <a:pt x="0" y="0"/>
                  </a:moveTo>
                  <a:lnTo>
                    <a:pt x="10933049" y="0"/>
                  </a:lnTo>
                  <a:lnTo>
                    <a:pt x="10933049" y="6177915"/>
                  </a:lnTo>
                  <a:lnTo>
                    <a:pt x="0" y="61779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12" r="0" b="-13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9660836" y="6936829"/>
            <a:ext cx="8199787" cy="3041818"/>
            <a:chOff x="0" y="0"/>
            <a:chExt cx="10933049" cy="4055758"/>
          </a:xfrm>
        </p:grpSpPr>
        <p:sp>
          <p:nvSpPr>
            <p:cNvPr name="Freeform 13" id="13" descr="Chapter 9: Ocean, Cryosphere and Sea Level Change | Climate Change 2021: The Physical Science Basis"/>
            <p:cNvSpPr/>
            <p:nvPr/>
          </p:nvSpPr>
          <p:spPr>
            <a:xfrm flipH="false" flipV="false" rot="0">
              <a:off x="0" y="0"/>
              <a:ext cx="10933049" cy="4055745"/>
            </a:xfrm>
            <a:custGeom>
              <a:avLst/>
              <a:gdLst/>
              <a:ahLst/>
              <a:cxnLst/>
              <a:rect r="r" b="b" t="t" l="l"/>
              <a:pathLst>
                <a:path h="4055745" w="10933049">
                  <a:moveTo>
                    <a:pt x="0" y="0"/>
                  </a:moveTo>
                  <a:lnTo>
                    <a:pt x="10933049" y="0"/>
                  </a:lnTo>
                  <a:lnTo>
                    <a:pt x="10933049" y="4055745"/>
                  </a:lnTo>
                  <a:lnTo>
                    <a:pt x="0" y="4055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-115" b="0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244412" y="9527134"/>
            <a:ext cx="1227639" cy="728901"/>
            <a:chOff x="0" y="0"/>
            <a:chExt cx="1636852" cy="971868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636903" cy="971931"/>
            </a:xfrm>
            <a:custGeom>
              <a:avLst/>
              <a:gdLst/>
              <a:ahLst/>
              <a:cxnLst/>
              <a:rect r="r" b="b" t="t" l="l"/>
              <a:pathLst>
                <a:path h="971931" w="1636903">
                  <a:moveTo>
                    <a:pt x="0" y="0"/>
                  </a:moveTo>
                  <a:lnTo>
                    <a:pt x="1636903" y="0"/>
                  </a:lnTo>
                  <a:lnTo>
                    <a:pt x="1636903" y="971931"/>
                  </a:lnTo>
                  <a:lnTo>
                    <a:pt x="0" y="971931"/>
                  </a:lnTo>
                  <a:close/>
                </a:path>
              </a:pathLst>
            </a:custGeom>
            <a:solidFill>
              <a:srgbClr val="FEFFFF"/>
            </a:solidFill>
            <a:ln w="19050" cap="sq">
              <a:solidFill>
                <a:srgbClr val="FEFFFF"/>
              </a:solidFill>
              <a:prstDash val="solid"/>
              <a:miter/>
            </a:ln>
          </p:spPr>
        </p:sp>
      </p:grpSp>
      <p:sp>
        <p:nvSpPr>
          <p:cNvPr name="TextBox 16" id="16"/>
          <p:cNvSpPr txBox="true"/>
          <p:nvPr/>
        </p:nvSpPr>
        <p:spPr>
          <a:xfrm rot="0">
            <a:off x="949671" y="2873102"/>
            <a:ext cx="8444484" cy="17090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b="true" sz="2100" u="sng">
                <a:solidFill>
                  <a:srgbClr val="002750"/>
                </a:solidFill>
                <a:latin typeface="Verdana Bold"/>
                <a:ea typeface="Verdana Bold"/>
                <a:cs typeface="Verdana Bold"/>
                <a:sym typeface="Verdana Bold"/>
              </a:rPr>
              <a:t>Définition:</a:t>
            </a:r>
          </a:p>
          <a:p>
            <a:pPr algn="l">
              <a:lnSpc>
                <a:spcPts val="2520"/>
              </a:lnSpc>
            </a:pPr>
            <a:r>
              <a:rPr lang="en-US" sz="2100">
                <a:solidFill>
                  <a:srgbClr val="002750"/>
                </a:solidFill>
                <a:latin typeface="Verdana"/>
                <a:ea typeface="Verdana"/>
                <a:cs typeface="Verdana"/>
                <a:sym typeface="Verdana"/>
              </a:rPr>
              <a:t>La submersion marine est une inondation temporaire de la zone côtière par la mer lors de conditions météorologiques ou océaniques exceptionnelles.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1023328" y="7304484"/>
            <a:ext cx="3025569" cy="2081051"/>
            <a:chOff x="0" y="0"/>
            <a:chExt cx="4034092" cy="2774734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4034028" cy="2774696"/>
            </a:xfrm>
            <a:custGeom>
              <a:avLst/>
              <a:gdLst/>
              <a:ahLst/>
              <a:cxnLst/>
              <a:rect r="r" b="b" t="t" l="l"/>
              <a:pathLst>
                <a:path h="2774696" w="4034028">
                  <a:moveTo>
                    <a:pt x="0" y="462407"/>
                  </a:moveTo>
                  <a:cubicBezTo>
                    <a:pt x="0" y="207010"/>
                    <a:pt x="207010" y="0"/>
                    <a:pt x="462407" y="0"/>
                  </a:cubicBezTo>
                  <a:lnTo>
                    <a:pt x="3571621" y="0"/>
                  </a:lnTo>
                  <a:cubicBezTo>
                    <a:pt x="3827018" y="0"/>
                    <a:pt x="4034028" y="207010"/>
                    <a:pt x="4034028" y="462407"/>
                  </a:cubicBezTo>
                  <a:lnTo>
                    <a:pt x="4034028" y="2312289"/>
                  </a:lnTo>
                  <a:cubicBezTo>
                    <a:pt x="4034028" y="2567686"/>
                    <a:pt x="3827018" y="2774696"/>
                    <a:pt x="3571621" y="2774696"/>
                  </a:cubicBezTo>
                  <a:lnTo>
                    <a:pt x="462407" y="2774696"/>
                  </a:lnTo>
                  <a:cubicBezTo>
                    <a:pt x="207010" y="2774696"/>
                    <a:pt x="0" y="2567686"/>
                    <a:pt x="0" y="2312289"/>
                  </a:cubicBezTo>
                  <a:close/>
                </a:path>
              </a:pathLst>
            </a:custGeom>
            <a:solidFill>
              <a:srgbClr val="002750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9525"/>
              <a:ext cx="4034092" cy="276520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79"/>
                </a:lnSpc>
              </a:pPr>
              <a:r>
                <a:rPr lang="en-US" sz="2400" b="true">
                  <a:solidFill>
                    <a:srgbClr val="FEFFFF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2026</a:t>
              </a:r>
            </a:p>
            <a:p>
              <a:pPr algn="ctr">
                <a:lnSpc>
                  <a:spcPts val="2520"/>
                </a:lnSpc>
              </a:pPr>
            </a:p>
            <a:p>
              <a:pPr algn="ctr">
                <a:lnSpc>
                  <a:spcPts val="2520"/>
                </a:lnSpc>
              </a:pPr>
              <a:r>
                <a:rPr lang="en-US" sz="2100" b="true">
                  <a:solidFill>
                    <a:srgbClr val="FEFFFF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60 à 100M€/an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5382939" y="7374484"/>
            <a:ext cx="3025569" cy="2021367"/>
            <a:chOff x="0" y="0"/>
            <a:chExt cx="4034092" cy="2695156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4034028" cy="2695194"/>
            </a:xfrm>
            <a:custGeom>
              <a:avLst/>
              <a:gdLst/>
              <a:ahLst/>
              <a:cxnLst/>
              <a:rect r="r" b="b" t="t" l="l"/>
              <a:pathLst>
                <a:path h="2695194" w="4034028">
                  <a:moveTo>
                    <a:pt x="0" y="449199"/>
                  </a:moveTo>
                  <a:cubicBezTo>
                    <a:pt x="0" y="201168"/>
                    <a:pt x="201168" y="0"/>
                    <a:pt x="449199" y="0"/>
                  </a:cubicBezTo>
                  <a:lnTo>
                    <a:pt x="3584829" y="0"/>
                  </a:lnTo>
                  <a:cubicBezTo>
                    <a:pt x="3832860" y="0"/>
                    <a:pt x="4034028" y="201168"/>
                    <a:pt x="4034028" y="449199"/>
                  </a:cubicBezTo>
                  <a:lnTo>
                    <a:pt x="4034028" y="2245995"/>
                  </a:lnTo>
                  <a:cubicBezTo>
                    <a:pt x="4034028" y="2494026"/>
                    <a:pt x="3832860" y="2695194"/>
                    <a:pt x="3584829" y="2695194"/>
                  </a:cubicBezTo>
                  <a:lnTo>
                    <a:pt x="449199" y="2695194"/>
                  </a:lnTo>
                  <a:cubicBezTo>
                    <a:pt x="201168" y="2695194"/>
                    <a:pt x="0" y="2494026"/>
                    <a:pt x="0" y="2245995"/>
                  </a:cubicBezTo>
                  <a:close/>
                </a:path>
              </a:pathLst>
            </a:custGeom>
            <a:solidFill>
              <a:srgbClr val="002750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0" y="9525"/>
              <a:ext cx="4034092" cy="26856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79"/>
                </a:lnSpc>
              </a:pPr>
              <a:r>
                <a:rPr lang="en-US" sz="2400" b="true">
                  <a:solidFill>
                    <a:srgbClr val="FEFFFF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2050</a:t>
              </a:r>
            </a:p>
            <a:p>
              <a:pPr algn="ctr">
                <a:lnSpc>
                  <a:spcPts val="2520"/>
                </a:lnSpc>
              </a:pPr>
            </a:p>
            <a:p>
              <a:pPr algn="ctr">
                <a:lnSpc>
                  <a:spcPts val="2520"/>
                </a:lnSpc>
              </a:pPr>
              <a:r>
                <a:rPr lang="en-US" sz="2100" b="true">
                  <a:solidFill>
                    <a:srgbClr val="FEFFFF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&gt; 200M€/an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-5400000">
            <a:off x="4024179" y="3302784"/>
            <a:ext cx="1365161" cy="5168770"/>
            <a:chOff x="0" y="0"/>
            <a:chExt cx="1820215" cy="6891693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3332099"/>
              <a:ext cx="1820285" cy="3461131"/>
            </a:xfrm>
            <a:custGeom>
              <a:avLst/>
              <a:gdLst/>
              <a:ahLst/>
              <a:cxnLst/>
              <a:rect r="r" b="b" t="t" l="l"/>
              <a:pathLst>
                <a:path h="3461131" w="1820285">
                  <a:moveTo>
                    <a:pt x="0" y="3104515"/>
                  </a:moveTo>
                  <a:lnTo>
                    <a:pt x="455041" y="2550922"/>
                  </a:lnTo>
                  <a:lnTo>
                    <a:pt x="455041" y="2778506"/>
                  </a:lnTo>
                  <a:cubicBezTo>
                    <a:pt x="1210818" y="2445639"/>
                    <a:pt x="1758061" y="1327912"/>
                    <a:pt x="1815338" y="0"/>
                  </a:cubicBezTo>
                  <a:cubicBezTo>
                    <a:pt x="1879854" y="1496949"/>
                    <a:pt x="1307211" y="2858262"/>
                    <a:pt x="455041" y="3233547"/>
                  </a:cubicBezTo>
                  <a:lnTo>
                    <a:pt x="455041" y="3461131"/>
                  </a:lnTo>
                  <a:close/>
                </a:path>
              </a:pathLst>
            </a:custGeom>
            <a:solidFill>
              <a:srgbClr val="002750"/>
            </a:solidFill>
          </p:spPr>
        </p:sp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1820164" cy="3559556"/>
            </a:xfrm>
            <a:custGeom>
              <a:avLst/>
              <a:gdLst/>
              <a:ahLst/>
              <a:cxnLst/>
              <a:rect r="r" b="b" t="t" l="l"/>
              <a:pathLst>
                <a:path h="3559556" w="1820164">
                  <a:moveTo>
                    <a:pt x="1820164" y="3559556"/>
                  </a:moveTo>
                  <a:cubicBezTo>
                    <a:pt x="1820164" y="1845056"/>
                    <a:pt x="1005332" y="455041"/>
                    <a:pt x="0" y="455041"/>
                  </a:cubicBezTo>
                  <a:lnTo>
                    <a:pt x="0" y="0"/>
                  </a:lnTo>
                  <a:cubicBezTo>
                    <a:pt x="1005332" y="0"/>
                    <a:pt x="1820164" y="1390015"/>
                    <a:pt x="1820164" y="3104515"/>
                  </a:cubicBezTo>
                  <a:close/>
                </a:path>
              </a:pathLst>
            </a:custGeom>
            <a:solidFill>
              <a:srgbClr val="001F40"/>
            </a:solid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1820164" cy="6793103"/>
            </a:xfrm>
            <a:custGeom>
              <a:avLst/>
              <a:gdLst/>
              <a:ahLst/>
              <a:cxnLst/>
              <a:rect r="r" b="b" t="t" l="l"/>
              <a:pathLst>
                <a:path h="6793103" w="1820164">
                  <a:moveTo>
                    <a:pt x="1820164" y="3559556"/>
                  </a:moveTo>
                  <a:cubicBezTo>
                    <a:pt x="1820164" y="1845056"/>
                    <a:pt x="1005332" y="455041"/>
                    <a:pt x="0" y="455041"/>
                  </a:cubicBezTo>
                  <a:lnTo>
                    <a:pt x="0" y="0"/>
                  </a:lnTo>
                  <a:cubicBezTo>
                    <a:pt x="1005332" y="0"/>
                    <a:pt x="1820164" y="1390015"/>
                    <a:pt x="1820164" y="3104515"/>
                  </a:cubicBezTo>
                  <a:lnTo>
                    <a:pt x="1820164" y="3559556"/>
                  </a:lnTo>
                  <a:cubicBezTo>
                    <a:pt x="1820164" y="4975225"/>
                    <a:pt x="1258697" y="6211570"/>
                    <a:pt x="455041" y="6565519"/>
                  </a:cubicBezTo>
                  <a:lnTo>
                    <a:pt x="455041" y="6793103"/>
                  </a:lnTo>
                  <a:lnTo>
                    <a:pt x="0" y="6436614"/>
                  </a:lnTo>
                  <a:lnTo>
                    <a:pt x="455041" y="5883021"/>
                  </a:lnTo>
                  <a:lnTo>
                    <a:pt x="455041" y="6110605"/>
                  </a:lnTo>
                  <a:cubicBezTo>
                    <a:pt x="1210818" y="5777738"/>
                    <a:pt x="1758061" y="4660011"/>
                    <a:pt x="1815338" y="3332099"/>
                  </a:cubicBezTo>
                </a:path>
              </a:pathLst>
            </a:custGeom>
            <a:solidFill>
              <a:srgbClr val="001F40"/>
            </a:solidFill>
          </p:spPr>
        </p:sp>
      </p:grpSp>
      <p:sp>
        <p:nvSpPr>
          <p:cNvPr name="TextBox 27" id="27"/>
          <p:cNvSpPr txBox="true"/>
          <p:nvPr/>
        </p:nvSpPr>
        <p:spPr>
          <a:xfrm rot="0">
            <a:off x="17860623" y="9655740"/>
            <a:ext cx="218046" cy="254961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101"/>
              </a:lnSpc>
              <a:spcBef>
                <a:spcPct val="0"/>
              </a:spcBef>
            </a:pPr>
            <a:r>
              <a:rPr lang="en-US" sz="150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11</a:t>
            </a:r>
          </a:p>
        </p:txBody>
      </p:sp>
    </p:spTree>
  </p:cSld>
  <p:clrMapOvr>
    <a:masterClrMapping/>
  </p:clrMapOvr>
  <p:transition spd="fast">
    <p:fade/>
  </p:transition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5301720">
            <a:off x="17303925" y="10002936"/>
            <a:ext cx="333280" cy="0"/>
          </a:xfrm>
          <a:prstGeom prst="line">
            <a:avLst/>
          </a:prstGeom>
          <a:ln cap="rnd" w="9525">
            <a:solidFill>
              <a:srgbClr val="00ABC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" id="3"/>
          <p:cNvGrpSpPr/>
          <p:nvPr/>
        </p:nvGrpSpPr>
        <p:grpSpPr>
          <a:xfrm rot="0">
            <a:off x="445018" y="547688"/>
            <a:ext cx="1125645" cy="1588408"/>
            <a:chOff x="0" y="0"/>
            <a:chExt cx="1500861" cy="211787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500886" cy="2117852"/>
            </a:xfrm>
            <a:custGeom>
              <a:avLst/>
              <a:gdLst/>
              <a:ahLst/>
              <a:cxnLst/>
              <a:rect r="r" b="b" t="t" l="l"/>
              <a:pathLst>
                <a:path h="2117852" w="1500886">
                  <a:moveTo>
                    <a:pt x="0" y="0"/>
                  </a:moveTo>
                  <a:lnTo>
                    <a:pt x="1500886" y="0"/>
                  </a:lnTo>
                  <a:lnTo>
                    <a:pt x="1500886" y="2117852"/>
                  </a:lnTo>
                  <a:lnTo>
                    <a:pt x="0" y="21178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1" b="-1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208493" y="9534525"/>
            <a:ext cx="1163107" cy="756723"/>
            <a:chOff x="0" y="0"/>
            <a:chExt cx="1550810" cy="100896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550797" cy="1009015"/>
            </a:xfrm>
            <a:custGeom>
              <a:avLst/>
              <a:gdLst/>
              <a:ahLst/>
              <a:cxnLst/>
              <a:rect r="r" b="b" t="t" l="l"/>
              <a:pathLst>
                <a:path h="1009015" w="1550797">
                  <a:moveTo>
                    <a:pt x="0" y="0"/>
                  </a:moveTo>
                  <a:lnTo>
                    <a:pt x="1550797" y="0"/>
                  </a:lnTo>
                  <a:lnTo>
                    <a:pt x="1550797" y="1009015"/>
                  </a:lnTo>
                  <a:lnTo>
                    <a:pt x="0" y="10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225" r="0" b="-221"/>
              </a:stretch>
            </a:blipFill>
          </p:spPr>
        </p:sp>
      </p:grpSp>
      <p:grpSp>
        <p:nvGrpSpPr>
          <p:cNvPr name="Group 7" id="7"/>
          <p:cNvGrpSpPr/>
          <p:nvPr/>
        </p:nvGrpSpPr>
        <p:grpSpPr>
          <a:xfrm rot="0">
            <a:off x="1761944" y="437959"/>
            <a:ext cx="14939572" cy="1588412"/>
            <a:chOff x="0" y="0"/>
            <a:chExt cx="19919429" cy="2117882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9919432" cy="2117887"/>
            </a:xfrm>
            <a:custGeom>
              <a:avLst/>
              <a:gdLst/>
              <a:ahLst/>
              <a:cxnLst/>
              <a:rect r="r" b="b" t="t" l="l"/>
              <a:pathLst>
                <a:path h="2117887" w="19919432">
                  <a:moveTo>
                    <a:pt x="0" y="0"/>
                  </a:moveTo>
                  <a:lnTo>
                    <a:pt x="19919432" y="0"/>
                  </a:lnTo>
                  <a:lnTo>
                    <a:pt x="19919432" y="2117887"/>
                  </a:lnTo>
                  <a:lnTo>
                    <a:pt x="0" y="2117887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33263" r="0" b="-133263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9525"/>
              <a:ext cx="19919429" cy="210835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536"/>
                </a:lnSpc>
              </a:pPr>
              <a:r>
                <a:rPr lang="en-US" sz="4200">
                  <a:solidFill>
                    <a:srgbClr val="003B77"/>
                  </a:solidFill>
                  <a:latin typeface="Poppins"/>
                  <a:ea typeface="Poppins"/>
                  <a:cs typeface="Poppins"/>
                  <a:sym typeface="Poppins"/>
                </a:rPr>
                <a:t>2- Le Changement climatique, quel impact?</a:t>
              </a:r>
            </a:p>
            <a:p>
              <a:pPr algn="l">
                <a:lnSpc>
                  <a:spcPts val="3888"/>
                </a:lnSpc>
              </a:pPr>
              <a:r>
                <a:rPr lang="en-US" sz="3600">
                  <a:solidFill>
                    <a:srgbClr val="003B77"/>
                  </a:solidFill>
                  <a:latin typeface="Poppins"/>
                  <a:ea typeface="Poppins"/>
                  <a:cs typeface="Poppins"/>
                  <a:sym typeface="Poppins"/>
                </a:rPr>
                <a:t>      </a:t>
              </a:r>
              <a:r>
                <a:rPr lang="en-US" sz="3600">
                  <a:solidFill>
                    <a:srgbClr val="26AFC2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Inondation « esturienne »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244412" y="9527134"/>
            <a:ext cx="1227639" cy="728901"/>
            <a:chOff x="0" y="0"/>
            <a:chExt cx="1636852" cy="971868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636903" cy="971931"/>
            </a:xfrm>
            <a:custGeom>
              <a:avLst/>
              <a:gdLst/>
              <a:ahLst/>
              <a:cxnLst/>
              <a:rect r="r" b="b" t="t" l="l"/>
              <a:pathLst>
                <a:path h="971931" w="1636903">
                  <a:moveTo>
                    <a:pt x="0" y="0"/>
                  </a:moveTo>
                  <a:lnTo>
                    <a:pt x="1636903" y="0"/>
                  </a:lnTo>
                  <a:lnTo>
                    <a:pt x="1636903" y="971931"/>
                  </a:lnTo>
                  <a:lnTo>
                    <a:pt x="0" y="971931"/>
                  </a:lnTo>
                  <a:close/>
                </a:path>
              </a:pathLst>
            </a:custGeom>
            <a:solidFill>
              <a:srgbClr val="FEFFFF"/>
            </a:solidFill>
            <a:ln w="19050" cap="sq">
              <a:solidFill>
                <a:srgbClr val="FEFFFF"/>
              </a:solidFill>
              <a:prstDash val="solid"/>
              <a:miter/>
            </a:ln>
          </p:spPr>
        </p:sp>
      </p:grpSp>
      <p:sp>
        <p:nvSpPr>
          <p:cNvPr name="TextBox 12" id="12"/>
          <p:cNvSpPr txBox="true"/>
          <p:nvPr/>
        </p:nvSpPr>
        <p:spPr>
          <a:xfrm rot="0">
            <a:off x="1265206" y="2535079"/>
            <a:ext cx="16170954" cy="10165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b="true" sz="2100" u="sng">
                <a:solidFill>
                  <a:srgbClr val="002750"/>
                </a:solidFill>
                <a:latin typeface="Verdana Bold"/>
                <a:ea typeface="Verdana Bold"/>
                <a:cs typeface="Verdana Bold"/>
                <a:sym typeface="Verdana Bold"/>
              </a:rPr>
              <a:t>Définition :</a:t>
            </a:r>
          </a:p>
          <a:p>
            <a:pPr algn="just">
              <a:lnSpc>
                <a:spcPts val="2520"/>
              </a:lnSpc>
            </a:pPr>
            <a:r>
              <a:rPr lang="en-US" sz="2100">
                <a:solidFill>
                  <a:srgbClr val="002750"/>
                </a:solidFill>
                <a:latin typeface="Verdana"/>
                <a:ea typeface="Verdana"/>
                <a:cs typeface="Verdana"/>
                <a:sym typeface="Verdana"/>
              </a:rPr>
              <a:t>Une inondation estuarienne est une inondation résultant de l'interaction entre les débits du fleuve et les conditions maritimes (marée, tempête, surcote, élévation du niveau marin)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8351625" y="4060346"/>
            <a:ext cx="9464050" cy="5705142"/>
            <a:chOff x="0" y="0"/>
            <a:chExt cx="12618733" cy="7606856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2618720" cy="7606919"/>
            </a:xfrm>
            <a:custGeom>
              <a:avLst/>
              <a:gdLst/>
              <a:ahLst/>
              <a:cxnLst/>
              <a:rect r="r" b="b" t="t" l="l"/>
              <a:pathLst>
                <a:path h="7606919" w="12618720">
                  <a:moveTo>
                    <a:pt x="0" y="0"/>
                  </a:moveTo>
                  <a:lnTo>
                    <a:pt x="12618720" y="0"/>
                  </a:lnTo>
                  <a:lnTo>
                    <a:pt x="12618720" y="7606919"/>
                  </a:lnTo>
                  <a:lnTo>
                    <a:pt x="0" y="7606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22" r="0" b="-22"/>
              </a:stretch>
            </a:blipFill>
          </p:spPr>
        </p:sp>
      </p:grpSp>
      <p:sp>
        <p:nvSpPr>
          <p:cNvPr name="TextBox 15" id="15"/>
          <p:cNvSpPr txBox="true"/>
          <p:nvPr/>
        </p:nvSpPr>
        <p:spPr>
          <a:xfrm rot="0">
            <a:off x="1265206" y="4383062"/>
            <a:ext cx="6670824" cy="2200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80048" indent="-190024" lvl="1">
              <a:lnSpc>
                <a:spcPts val="2520"/>
              </a:lnSpc>
              <a:buFont typeface="Arial"/>
              <a:buChar char="•"/>
            </a:pPr>
            <a:r>
              <a:rPr lang="en-US" sz="2100">
                <a:solidFill>
                  <a:srgbClr val="002750"/>
                </a:solidFill>
                <a:latin typeface="Verdana"/>
                <a:ea typeface="Verdana"/>
                <a:cs typeface="Verdana"/>
                <a:sym typeface="Verdana"/>
              </a:rPr>
              <a:t>une remontée de l'influence marine ;</a:t>
            </a:r>
          </a:p>
          <a:p>
            <a:pPr algn="l" marL="380048" indent="-190024" lvl="1">
              <a:lnSpc>
                <a:spcPts val="2520"/>
              </a:lnSpc>
            </a:pPr>
            <a:r>
              <a:rPr lang="en-US" sz="2100">
                <a:solidFill>
                  <a:srgbClr val="00275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  <a:p>
            <a:pPr algn="l" marL="380048" indent="-190024" lvl="1">
              <a:lnSpc>
                <a:spcPts val="2520"/>
              </a:lnSpc>
              <a:buFont typeface="Arial"/>
              <a:buChar char="•"/>
            </a:pPr>
            <a:r>
              <a:rPr lang="en-US" sz="2100">
                <a:solidFill>
                  <a:srgbClr val="002750"/>
                </a:solidFill>
                <a:latin typeface="Verdana"/>
                <a:ea typeface="Verdana"/>
                <a:cs typeface="Verdana"/>
                <a:sym typeface="Verdana"/>
              </a:rPr>
              <a:t>une hausse des niveaux d'eau lors des </a:t>
            </a:r>
          </a:p>
          <a:p>
            <a:pPr algn="l" marL="380048" indent="-190024" lvl="1">
              <a:lnSpc>
                <a:spcPts val="2520"/>
              </a:lnSpc>
              <a:buFont typeface="Arial"/>
              <a:buChar char="•"/>
            </a:pPr>
            <a:r>
              <a:rPr lang="en-US" sz="2100">
                <a:solidFill>
                  <a:srgbClr val="002750"/>
                </a:solidFill>
                <a:latin typeface="Verdana"/>
                <a:ea typeface="Verdana"/>
                <a:cs typeface="Verdana"/>
                <a:sym typeface="Verdana"/>
              </a:rPr>
              <a:t>marées ; </a:t>
            </a:r>
          </a:p>
          <a:p>
            <a:pPr algn="l" marL="380048" indent="-190024" lvl="1">
              <a:lnSpc>
                <a:spcPts val="2520"/>
              </a:lnSpc>
            </a:pPr>
          </a:p>
          <a:p>
            <a:pPr algn="l" marL="380048" indent="-190024" lvl="1">
              <a:lnSpc>
                <a:spcPts val="2520"/>
              </a:lnSpc>
              <a:buFont typeface="Arial"/>
              <a:buChar char="•"/>
            </a:pPr>
            <a:r>
              <a:rPr lang="en-US" sz="2100">
                <a:solidFill>
                  <a:srgbClr val="002750"/>
                </a:solidFill>
                <a:latin typeface="Verdana"/>
                <a:ea typeface="Verdana"/>
                <a:cs typeface="Verdana"/>
                <a:sym typeface="Verdana"/>
              </a:rPr>
              <a:t>Une hausse des tempêtes et fortes précipitations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825179" y="8407194"/>
            <a:ext cx="3094482" cy="1004554"/>
            <a:chOff x="0" y="0"/>
            <a:chExt cx="4125976" cy="1339406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4125976" cy="1339342"/>
            </a:xfrm>
            <a:custGeom>
              <a:avLst/>
              <a:gdLst/>
              <a:ahLst/>
              <a:cxnLst/>
              <a:rect r="r" b="b" t="t" l="l"/>
              <a:pathLst>
                <a:path h="1339342" w="4125976">
                  <a:moveTo>
                    <a:pt x="0" y="105029"/>
                  </a:moveTo>
                  <a:cubicBezTo>
                    <a:pt x="0" y="46990"/>
                    <a:pt x="46990" y="0"/>
                    <a:pt x="105029" y="0"/>
                  </a:cubicBezTo>
                  <a:lnTo>
                    <a:pt x="4020947" y="0"/>
                  </a:lnTo>
                  <a:cubicBezTo>
                    <a:pt x="4078986" y="0"/>
                    <a:pt x="4125976" y="46990"/>
                    <a:pt x="4125976" y="105029"/>
                  </a:cubicBezTo>
                  <a:lnTo>
                    <a:pt x="4125976" y="1234313"/>
                  </a:lnTo>
                  <a:cubicBezTo>
                    <a:pt x="4125976" y="1292352"/>
                    <a:pt x="4078986" y="1339342"/>
                    <a:pt x="4020947" y="1339342"/>
                  </a:cubicBezTo>
                  <a:lnTo>
                    <a:pt x="105029" y="1339342"/>
                  </a:lnTo>
                  <a:cubicBezTo>
                    <a:pt x="46990" y="1339342"/>
                    <a:pt x="0" y="1292352"/>
                    <a:pt x="0" y="1234313"/>
                  </a:cubicBezTo>
                  <a:close/>
                </a:path>
              </a:pathLst>
            </a:custGeom>
            <a:solidFill>
              <a:srgbClr val="FEFFFF"/>
            </a:solidFill>
            <a:ln w="42862" cap="sq">
              <a:solidFill>
                <a:srgbClr val="001C40"/>
              </a:solidFill>
              <a:prstDash val="solid"/>
              <a:miter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-28575"/>
              <a:ext cx="4125976" cy="136798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60"/>
                </a:lnSpc>
              </a:pPr>
              <a:r>
                <a:rPr lang="en-US" sz="3300" b="true">
                  <a:solidFill>
                    <a:srgbClr val="00275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1989-2019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4417809" y="8371151"/>
            <a:ext cx="3094482" cy="1004554"/>
            <a:chOff x="0" y="0"/>
            <a:chExt cx="4125976" cy="1339406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4125976" cy="1339342"/>
            </a:xfrm>
            <a:custGeom>
              <a:avLst/>
              <a:gdLst/>
              <a:ahLst/>
              <a:cxnLst/>
              <a:rect r="r" b="b" t="t" l="l"/>
              <a:pathLst>
                <a:path h="1339342" w="4125976">
                  <a:moveTo>
                    <a:pt x="0" y="105029"/>
                  </a:moveTo>
                  <a:cubicBezTo>
                    <a:pt x="0" y="46990"/>
                    <a:pt x="46990" y="0"/>
                    <a:pt x="105029" y="0"/>
                  </a:cubicBezTo>
                  <a:lnTo>
                    <a:pt x="4020947" y="0"/>
                  </a:lnTo>
                  <a:cubicBezTo>
                    <a:pt x="4078986" y="0"/>
                    <a:pt x="4125976" y="46990"/>
                    <a:pt x="4125976" y="105029"/>
                  </a:cubicBezTo>
                  <a:lnTo>
                    <a:pt x="4125976" y="1234313"/>
                  </a:lnTo>
                  <a:cubicBezTo>
                    <a:pt x="4125976" y="1292352"/>
                    <a:pt x="4078986" y="1339342"/>
                    <a:pt x="4020947" y="1339342"/>
                  </a:cubicBezTo>
                  <a:lnTo>
                    <a:pt x="105029" y="1339342"/>
                  </a:lnTo>
                  <a:cubicBezTo>
                    <a:pt x="46990" y="1339342"/>
                    <a:pt x="0" y="1292352"/>
                    <a:pt x="0" y="1234313"/>
                  </a:cubicBezTo>
                  <a:close/>
                </a:path>
              </a:pathLst>
            </a:custGeom>
            <a:solidFill>
              <a:srgbClr val="FEFFFF"/>
            </a:solidFill>
            <a:ln w="42862" cap="sq">
              <a:solidFill>
                <a:srgbClr val="001C40"/>
              </a:solidFill>
              <a:prstDash val="solid"/>
              <a:miter/>
            </a:ln>
          </p:spPr>
        </p:sp>
        <p:sp>
          <p:nvSpPr>
            <p:cNvPr name="TextBox 21" id="21"/>
            <p:cNvSpPr txBox="true"/>
            <p:nvPr/>
          </p:nvSpPr>
          <p:spPr>
            <a:xfrm>
              <a:off x="0" y="-28575"/>
              <a:ext cx="4125976" cy="136798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60"/>
                </a:lnSpc>
              </a:pPr>
              <a:r>
                <a:rPr lang="en-US" sz="3300" b="true">
                  <a:solidFill>
                    <a:srgbClr val="00275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2020-2050</a:t>
              </a:r>
            </a:p>
          </p:txBody>
        </p:sp>
      </p:grpSp>
      <p:sp>
        <p:nvSpPr>
          <p:cNvPr name="TextBox 22" id="22"/>
          <p:cNvSpPr txBox="true"/>
          <p:nvPr/>
        </p:nvSpPr>
        <p:spPr>
          <a:xfrm rot="0">
            <a:off x="938051" y="7523931"/>
            <a:ext cx="3041580" cy="7681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00"/>
              </a:lnSpc>
            </a:pPr>
            <a:r>
              <a:rPr lang="en-US" sz="4500" b="true">
                <a:solidFill>
                  <a:srgbClr val="002750"/>
                </a:solidFill>
                <a:latin typeface="Arial Bold"/>
                <a:ea typeface="Arial Bold"/>
                <a:cs typeface="Arial Bold"/>
                <a:sym typeface="Arial Bold"/>
              </a:rPr>
              <a:t>27,6 Mds €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4798990" y="7531751"/>
            <a:ext cx="2868740" cy="7681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00"/>
              </a:lnSpc>
            </a:pPr>
            <a:r>
              <a:rPr lang="en-US" sz="4500" b="true">
                <a:solidFill>
                  <a:srgbClr val="002750"/>
                </a:solidFill>
                <a:latin typeface="Arial Bold"/>
                <a:ea typeface="Arial Bold"/>
                <a:cs typeface="Arial Bold"/>
                <a:sym typeface="Arial Bold"/>
              </a:rPr>
              <a:t>50 Mds €</a:t>
            </a:r>
          </a:p>
        </p:txBody>
      </p:sp>
      <p:grpSp>
        <p:nvGrpSpPr>
          <p:cNvPr name="Group 24" id="24"/>
          <p:cNvGrpSpPr/>
          <p:nvPr/>
        </p:nvGrpSpPr>
        <p:grpSpPr>
          <a:xfrm rot="0">
            <a:off x="3362325" y="8099727"/>
            <a:ext cx="1721510" cy="846773"/>
            <a:chOff x="0" y="0"/>
            <a:chExt cx="2295347" cy="112903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2295398" cy="1129030"/>
            </a:xfrm>
            <a:custGeom>
              <a:avLst/>
              <a:gdLst/>
              <a:ahLst/>
              <a:cxnLst/>
              <a:rect r="r" b="b" t="t" l="l"/>
              <a:pathLst>
                <a:path h="1129030" w="2295398">
                  <a:moveTo>
                    <a:pt x="0" y="564515"/>
                  </a:moveTo>
                  <a:cubicBezTo>
                    <a:pt x="0" y="252730"/>
                    <a:pt x="513842" y="0"/>
                    <a:pt x="1147699" y="0"/>
                  </a:cubicBezTo>
                  <a:cubicBezTo>
                    <a:pt x="1781556" y="0"/>
                    <a:pt x="2295398" y="252730"/>
                    <a:pt x="2295398" y="564515"/>
                  </a:cubicBezTo>
                  <a:cubicBezTo>
                    <a:pt x="2295398" y="876300"/>
                    <a:pt x="1781556" y="1129030"/>
                    <a:pt x="1147699" y="1129030"/>
                  </a:cubicBezTo>
                  <a:cubicBezTo>
                    <a:pt x="513842" y="1129030"/>
                    <a:pt x="0" y="876300"/>
                    <a:pt x="0" y="564515"/>
                  </a:cubicBezTo>
                  <a:close/>
                </a:path>
              </a:pathLst>
            </a:custGeom>
            <a:solidFill>
              <a:srgbClr val="002750"/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0" y="-19050"/>
              <a:ext cx="2295347" cy="11480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FEFFFF"/>
                  </a:solidFill>
                  <a:latin typeface="Arial"/>
                  <a:ea typeface="Arial"/>
                  <a:cs typeface="Arial"/>
                  <a:sym typeface="Arial"/>
                </a:rPr>
                <a:t>X81%</a:t>
              </a:r>
            </a:p>
          </p:txBody>
        </p:sp>
      </p:grpSp>
      <p:sp>
        <p:nvSpPr>
          <p:cNvPr name="TextBox 27" id="27"/>
          <p:cNvSpPr txBox="true"/>
          <p:nvPr/>
        </p:nvSpPr>
        <p:spPr>
          <a:xfrm rot="0">
            <a:off x="16968788" y="9793502"/>
            <a:ext cx="152400" cy="20002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12</a:t>
            </a:r>
          </a:p>
        </p:txBody>
      </p:sp>
    </p:spTree>
  </p:cSld>
  <p:clrMapOvr>
    <a:masterClrMapping/>
  </p:clrMapOvr>
  <p:transition spd="fast">
    <p:fade/>
  </p:transition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5301720">
            <a:off x="17303925" y="10002936"/>
            <a:ext cx="333280" cy="0"/>
          </a:xfrm>
          <a:prstGeom prst="line">
            <a:avLst/>
          </a:prstGeom>
          <a:ln cap="rnd" w="9525">
            <a:solidFill>
              <a:srgbClr val="00ABC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" id="3"/>
          <p:cNvGrpSpPr/>
          <p:nvPr/>
        </p:nvGrpSpPr>
        <p:grpSpPr>
          <a:xfrm rot="0">
            <a:off x="445018" y="547688"/>
            <a:ext cx="1125645" cy="1588408"/>
            <a:chOff x="0" y="0"/>
            <a:chExt cx="1500861" cy="211787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500886" cy="2117852"/>
            </a:xfrm>
            <a:custGeom>
              <a:avLst/>
              <a:gdLst/>
              <a:ahLst/>
              <a:cxnLst/>
              <a:rect r="r" b="b" t="t" l="l"/>
              <a:pathLst>
                <a:path h="2117852" w="1500886">
                  <a:moveTo>
                    <a:pt x="0" y="0"/>
                  </a:moveTo>
                  <a:lnTo>
                    <a:pt x="1500886" y="0"/>
                  </a:lnTo>
                  <a:lnTo>
                    <a:pt x="1500886" y="2117852"/>
                  </a:lnTo>
                  <a:lnTo>
                    <a:pt x="0" y="21178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1" b="-1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208493" y="9534525"/>
            <a:ext cx="1163107" cy="756723"/>
            <a:chOff x="0" y="0"/>
            <a:chExt cx="1550810" cy="100896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550797" cy="1009015"/>
            </a:xfrm>
            <a:custGeom>
              <a:avLst/>
              <a:gdLst/>
              <a:ahLst/>
              <a:cxnLst/>
              <a:rect r="r" b="b" t="t" l="l"/>
              <a:pathLst>
                <a:path h="1009015" w="1550797">
                  <a:moveTo>
                    <a:pt x="0" y="0"/>
                  </a:moveTo>
                  <a:lnTo>
                    <a:pt x="1550797" y="0"/>
                  </a:lnTo>
                  <a:lnTo>
                    <a:pt x="1550797" y="1009015"/>
                  </a:lnTo>
                  <a:lnTo>
                    <a:pt x="0" y="10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225" r="0" b="-221"/>
              </a:stretch>
            </a:blipFill>
          </p:spPr>
        </p:sp>
      </p:grpSp>
      <p:grpSp>
        <p:nvGrpSpPr>
          <p:cNvPr name="Group 7" id="7"/>
          <p:cNvGrpSpPr/>
          <p:nvPr/>
        </p:nvGrpSpPr>
        <p:grpSpPr>
          <a:xfrm rot="0">
            <a:off x="1761944" y="437959"/>
            <a:ext cx="14939572" cy="1588412"/>
            <a:chOff x="0" y="0"/>
            <a:chExt cx="19919429" cy="2117882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9919432" cy="2117887"/>
            </a:xfrm>
            <a:custGeom>
              <a:avLst/>
              <a:gdLst/>
              <a:ahLst/>
              <a:cxnLst/>
              <a:rect r="r" b="b" t="t" l="l"/>
              <a:pathLst>
                <a:path h="2117887" w="19919432">
                  <a:moveTo>
                    <a:pt x="0" y="0"/>
                  </a:moveTo>
                  <a:lnTo>
                    <a:pt x="19919432" y="0"/>
                  </a:lnTo>
                  <a:lnTo>
                    <a:pt x="19919432" y="2117887"/>
                  </a:lnTo>
                  <a:lnTo>
                    <a:pt x="0" y="2117887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33263" r="0" b="-133263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9525"/>
              <a:ext cx="19919429" cy="210835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536"/>
                </a:lnSpc>
              </a:pPr>
              <a:r>
                <a:rPr lang="en-US" sz="4200">
                  <a:solidFill>
                    <a:srgbClr val="003B77"/>
                  </a:solidFill>
                  <a:latin typeface="Poppins"/>
                  <a:ea typeface="Poppins"/>
                  <a:cs typeface="Poppins"/>
                  <a:sym typeface="Poppins"/>
                </a:rPr>
                <a:t>2- Le Changement climatique, quel impact?</a:t>
              </a:r>
            </a:p>
            <a:p>
              <a:pPr algn="l">
                <a:lnSpc>
                  <a:spcPts val="3888"/>
                </a:lnSpc>
              </a:pPr>
              <a:r>
                <a:rPr lang="en-US" sz="3600">
                  <a:solidFill>
                    <a:srgbClr val="003B77"/>
                  </a:solidFill>
                  <a:latin typeface="Poppins"/>
                  <a:ea typeface="Poppins"/>
                  <a:cs typeface="Poppins"/>
                  <a:sym typeface="Poppins"/>
                </a:rPr>
                <a:t>    </a:t>
              </a:r>
              <a:r>
                <a:rPr lang="en-US" sz="3600">
                  <a:solidFill>
                    <a:srgbClr val="26AFC2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Sécheresse et RGA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244412" y="9527134"/>
            <a:ext cx="1227639" cy="728901"/>
            <a:chOff x="0" y="0"/>
            <a:chExt cx="1636852" cy="971868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636903" cy="971931"/>
            </a:xfrm>
            <a:custGeom>
              <a:avLst/>
              <a:gdLst/>
              <a:ahLst/>
              <a:cxnLst/>
              <a:rect r="r" b="b" t="t" l="l"/>
              <a:pathLst>
                <a:path h="971931" w="1636903">
                  <a:moveTo>
                    <a:pt x="0" y="0"/>
                  </a:moveTo>
                  <a:lnTo>
                    <a:pt x="1636903" y="0"/>
                  </a:lnTo>
                  <a:lnTo>
                    <a:pt x="1636903" y="971931"/>
                  </a:lnTo>
                  <a:lnTo>
                    <a:pt x="0" y="971931"/>
                  </a:lnTo>
                  <a:close/>
                </a:path>
              </a:pathLst>
            </a:custGeom>
            <a:solidFill>
              <a:srgbClr val="FEFFFF"/>
            </a:solidFill>
            <a:ln w="19050" cap="sq">
              <a:solidFill>
                <a:srgbClr val="FEFFFF"/>
              </a:solidFill>
              <a:prstDash val="solid"/>
              <a:miter/>
            </a:ln>
          </p:spPr>
        </p:sp>
      </p:grpSp>
      <p:sp>
        <p:nvSpPr>
          <p:cNvPr name="TextBox 12" id="12"/>
          <p:cNvSpPr txBox="true"/>
          <p:nvPr/>
        </p:nvSpPr>
        <p:spPr>
          <a:xfrm rot="0">
            <a:off x="1832715" y="7276471"/>
            <a:ext cx="8994200" cy="4625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sz="2700" b="true">
                <a:solidFill>
                  <a:srgbClr val="388FB7"/>
                </a:solidFill>
                <a:latin typeface="Verdana Bold"/>
                <a:ea typeface="Verdana Bold"/>
                <a:cs typeface="Verdana Bold"/>
                <a:sym typeface="Verdana Bold"/>
              </a:rPr>
              <a:t>2022 &gt; 3 Mds€ indemnisés pour le seul RGA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11759813" y="3840842"/>
            <a:ext cx="5824109" cy="6051023"/>
            <a:chOff x="0" y="0"/>
            <a:chExt cx="7765479" cy="8068031"/>
          </a:xfrm>
        </p:grpSpPr>
        <p:sp>
          <p:nvSpPr>
            <p:cNvPr name="Freeform 14" id="14" descr="Clay shrinkage and swelling: supporting the General Directorate for Risk Prevention in implementing the ELAN Act | BRGM"/>
            <p:cNvSpPr/>
            <p:nvPr/>
          </p:nvSpPr>
          <p:spPr>
            <a:xfrm flipH="false" flipV="false" rot="0">
              <a:off x="0" y="0"/>
              <a:ext cx="7765415" cy="8068056"/>
            </a:xfrm>
            <a:custGeom>
              <a:avLst/>
              <a:gdLst/>
              <a:ahLst/>
              <a:cxnLst/>
              <a:rect r="r" b="b" t="t" l="l"/>
              <a:pathLst>
                <a:path h="8068056" w="7765415">
                  <a:moveTo>
                    <a:pt x="0" y="0"/>
                  </a:moveTo>
                  <a:lnTo>
                    <a:pt x="7765415" y="0"/>
                  </a:lnTo>
                  <a:lnTo>
                    <a:pt x="7765415" y="8068056"/>
                  </a:lnTo>
                  <a:lnTo>
                    <a:pt x="0" y="80680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-27"/>
              </a:stretch>
            </a:blip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1525429" y="8887625"/>
            <a:ext cx="4330503" cy="1004554"/>
            <a:chOff x="0" y="0"/>
            <a:chExt cx="5774004" cy="1339406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5773928" cy="1339342"/>
            </a:xfrm>
            <a:custGeom>
              <a:avLst/>
              <a:gdLst/>
              <a:ahLst/>
              <a:cxnLst/>
              <a:rect r="r" b="b" t="t" l="l"/>
              <a:pathLst>
                <a:path h="1339342" w="5773928">
                  <a:moveTo>
                    <a:pt x="0" y="105029"/>
                  </a:moveTo>
                  <a:cubicBezTo>
                    <a:pt x="0" y="46990"/>
                    <a:pt x="46990" y="0"/>
                    <a:pt x="105029" y="0"/>
                  </a:cubicBezTo>
                  <a:lnTo>
                    <a:pt x="5668899" y="0"/>
                  </a:lnTo>
                  <a:cubicBezTo>
                    <a:pt x="5726938" y="0"/>
                    <a:pt x="5773928" y="46990"/>
                    <a:pt x="5773928" y="105029"/>
                  </a:cubicBezTo>
                  <a:lnTo>
                    <a:pt x="5773928" y="1234313"/>
                  </a:lnTo>
                  <a:cubicBezTo>
                    <a:pt x="5773928" y="1292352"/>
                    <a:pt x="5726938" y="1339342"/>
                    <a:pt x="5668899" y="1339342"/>
                  </a:cubicBezTo>
                  <a:lnTo>
                    <a:pt x="105029" y="1339342"/>
                  </a:lnTo>
                  <a:cubicBezTo>
                    <a:pt x="46990" y="1339342"/>
                    <a:pt x="0" y="1292352"/>
                    <a:pt x="0" y="1234313"/>
                  </a:cubicBezTo>
                  <a:close/>
                </a:path>
              </a:pathLst>
            </a:custGeom>
            <a:solidFill>
              <a:srgbClr val="FEFFFF"/>
            </a:solidFill>
            <a:ln w="42862" cap="sq">
              <a:solidFill>
                <a:srgbClr val="001C40"/>
              </a:solidFill>
              <a:prstDash val="solid"/>
              <a:miter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0" y="0"/>
              <a:ext cx="5774004" cy="133940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600"/>
                </a:lnSpc>
              </a:pPr>
              <a:r>
                <a:rPr lang="en-US" sz="3000" b="true">
                  <a:solidFill>
                    <a:srgbClr val="00275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Scénario modéré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6308379" y="8908456"/>
            <a:ext cx="4330503" cy="1004554"/>
            <a:chOff x="0" y="0"/>
            <a:chExt cx="5774004" cy="1339406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5773928" cy="1339342"/>
            </a:xfrm>
            <a:custGeom>
              <a:avLst/>
              <a:gdLst/>
              <a:ahLst/>
              <a:cxnLst/>
              <a:rect r="r" b="b" t="t" l="l"/>
              <a:pathLst>
                <a:path h="1339342" w="5773928">
                  <a:moveTo>
                    <a:pt x="0" y="105029"/>
                  </a:moveTo>
                  <a:cubicBezTo>
                    <a:pt x="0" y="46990"/>
                    <a:pt x="46990" y="0"/>
                    <a:pt x="105029" y="0"/>
                  </a:cubicBezTo>
                  <a:lnTo>
                    <a:pt x="5668899" y="0"/>
                  </a:lnTo>
                  <a:cubicBezTo>
                    <a:pt x="5726938" y="0"/>
                    <a:pt x="5773928" y="46990"/>
                    <a:pt x="5773928" y="105029"/>
                  </a:cubicBezTo>
                  <a:lnTo>
                    <a:pt x="5773928" y="1234313"/>
                  </a:lnTo>
                  <a:cubicBezTo>
                    <a:pt x="5773928" y="1292352"/>
                    <a:pt x="5726938" y="1339342"/>
                    <a:pt x="5668899" y="1339342"/>
                  </a:cubicBezTo>
                  <a:lnTo>
                    <a:pt x="105029" y="1339342"/>
                  </a:lnTo>
                  <a:cubicBezTo>
                    <a:pt x="46990" y="1339342"/>
                    <a:pt x="0" y="1292352"/>
                    <a:pt x="0" y="1234313"/>
                  </a:cubicBezTo>
                  <a:close/>
                </a:path>
              </a:pathLst>
            </a:custGeom>
            <a:solidFill>
              <a:srgbClr val="FEFFFF"/>
            </a:solidFill>
            <a:ln w="42862" cap="sq">
              <a:solidFill>
                <a:srgbClr val="001C40"/>
              </a:solidFill>
              <a:prstDash val="solid"/>
              <a:miter/>
            </a:ln>
          </p:spPr>
        </p:sp>
        <p:sp>
          <p:nvSpPr>
            <p:cNvPr name="TextBox 20" id="20"/>
            <p:cNvSpPr txBox="true"/>
            <p:nvPr/>
          </p:nvSpPr>
          <p:spPr>
            <a:xfrm>
              <a:off x="0" y="0"/>
              <a:ext cx="5774004" cy="133940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600"/>
                </a:lnSpc>
              </a:pPr>
              <a:r>
                <a:rPr lang="en-US" sz="3000" b="true">
                  <a:solidFill>
                    <a:srgbClr val="00275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Scénario sévère</a:t>
              </a:r>
            </a:p>
          </p:txBody>
        </p:sp>
      </p:grpSp>
      <p:sp>
        <p:nvSpPr>
          <p:cNvPr name="TextBox 21" id="21"/>
          <p:cNvSpPr txBox="true"/>
          <p:nvPr/>
        </p:nvSpPr>
        <p:spPr>
          <a:xfrm rot="0">
            <a:off x="2469080" y="8030127"/>
            <a:ext cx="3041580" cy="7395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00"/>
              </a:lnSpc>
            </a:pPr>
            <a:r>
              <a:rPr lang="en-US" sz="4500" b="true">
                <a:solidFill>
                  <a:srgbClr val="002750"/>
                </a:solidFill>
                <a:latin typeface="Verdana Bold"/>
                <a:ea typeface="Verdana Bold"/>
                <a:cs typeface="Verdana Bold"/>
                <a:sym typeface="Verdana Bold"/>
              </a:rPr>
              <a:t>+ 44%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6952840" y="8082458"/>
            <a:ext cx="3041580" cy="7395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00"/>
              </a:lnSpc>
            </a:pPr>
            <a:r>
              <a:rPr lang="en-US" sz="4500" b="true">
                <a:solidFill>
                  <a:srgbClr val="002750"/>
                </a:solidFill>
                <a:latin typeface="Verdana Bold"/>
                <a:ea typeface="Verdana Bold"/>
                <a:cs typeface="Verdana Bold"/>
                <a:sym typeface="Verdana Bold"/>
              </a:rPr>
              <a:t>+ 162%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740370" y="2455402"/>
            <a:ext cx="15752102" cy="1257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b="true" sz="2100" u="sng">
                <a:solidFill>
                  <a:srgbClr val="002750"/>
                </a:solidFill>
                <a:latin typeface="Verdana Bold"/>
                <a:ea typeface="Verdana Bold"/>
                <a:cs typeface="Verdana Bold"/>
                <a:sym typeface="Verdana Bold"/>
              </a:rPr>
              <a:t>Définition </a:t>
            </a:r>
            <a:r>
              <a:rPr lang="en-US" sz="2100">
                <a:solidFill>
                  <a:srgbClr val="002750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algn="l">
              <a:lnSpc>
                <a:spcPts val="2520"/>
              </a:lnSpc>
            </a:pPr>
            <a:r>
              <a:rPr lang="en-US" sz="2100">
                <a:solidFill>
                  <a:srgbClr val="002750"/>
                </a:solidFill>
                <a:latin typeface="Verdana"/>
                <a:ea typeface="Verdana"/>
                <a:cs typeface="Verdana"/>
                <a:sym typeface="Verdana"/>
              </a:rPr>
              <a:t>Le retrait-gonflement des argiles (RGA) est un phénomène géotechnique lié aux variations de teneur en eau des </a:t>
            </a:r>
          </a:p>
          <a:p>
            <a:pPr algn="l">
              <a:lnSpc>
                <a:spcPts val="2520"/>
              </a:lnSpc>
            </a:pPr>
            <a:r>
              <a:rPr lang="en-US" sz="2100">
                <a:solidFill>
                  <a:srgbClr val="002750"/>
                </a:solidFill>
                <a:latin typeface="Verdana"/>
                <a:ea typeface="Verdana"/>
                <a:cs typeface="Verdana"/>
                <a:sym typeface="Verdana"/>
              </a:rPr>
              <a:t>sols argileux. Lorsque ces sols se dessèchent, ils se rétractent (retrait) ; lorsqu'ils se réhydratent, </a:t>
            </a:r>
          </a:p>
          <a:p>
            <a:pPr algn="l">
              <a:lnSpc>
                <a:spcPts val="2520"/>
              </a:lnSpc>
            </a:pPr>
            <a:r>
              <a:rPr lang="en-US" sz="2100">
                <a:solidFill>
                  <a:srgbClr val="002750"/>
                </a:solidFill>
                <a:latin typeface="Verdana"/>
                <a:ea typeface="Verdana"/>
                <a:cs typeface="Verdana"/>
                <a:sym typeface="Verdana"/>
              </a:rPr>
              <a:t>ils augmentent de volume (gonflement).</a:t>
            </a:r>
          </a:p>
        </p:txBody>
      </p:sp>
      <p:grpSp>
        <p:nvGrpSpPr>
          <p:cNvPr name="Group 24" id="24"/>
          <p:cNvGrpSpPr/>
          <p:nvPr/>
        </p:nvGrpSpPr>
        <p:grpSpPr>
          <a:xfrm rot="0">
            <a:off x="3690690" y="4197420"/>
            <a:ext cx="5127098" cy="2768508"/>
            <a:chOff x="0" y="0"/>
            <a:chExt cx="6836131" cy="3691344"/>
          </a:xfrm>
        </p:grpSpPr>
        <p:sp>
          <p:nvSpPr>
            <p:cNvPr name="Freeform 25" id="25" descr="Canicule : 8 risques et conséquences qui menacent la maison| MesDépanneurs.fr"/>
            <p:cNvSpPr/>
            <p:nvPr/>
          </p:nvSpPr>
          <p:spPr>
            <a:xfrm flipH="false" flipV="false" rot="0">
              <a:off x="0" y="0"/>
              <a:ext cx="6836156" cy="3691382"/>
            </a:xfrm>
            <a:custGeom>
              <a:avLst/>
              <a:gdLst/>
              <a:ahLst/>
              <a:cxnLst/>
              <a:rect r="r" b="b" t="t" l="l"/>
              <a:pathLst>
                <a:path h="3691382" w="6836156">
                  <a:moveTo>
                    <a:pt x="0" y="0"/>
                  </a:moveTo>
                  <a:lnTo>
                    <a:pt x="6836156" y="0"/>
                  </a:lnTo>
                  <a:lnTo>
                    <a:pt x="6836156" y="3691382"/>
                  </a:lnTo>
                  <a:lnTo>
                    <a:pt x="0" y="36913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-153" b="1"/>
              </a:stretch>
            </a:blipFill>
          </p:spPr>
        </p:sp>
      </p:grpSp>
      <p:sp>
        <p:nvSpPr>
          <p:cNvPr name="TextBox 26" id="26"/>
          <p:cNvSpPr txBox="true"/>
          <p:nvPr/>
        </p:nvSpPr>
        <p:spPr>
          <a:xfrm rot="0">
            <a:off x="16968788" y="9843959"/>
            <a:ext cx="152400" cy="20002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13</a:t>
            </a:r>
          </a:p>
        </p:txBody>
      </p:sp>
    </p:spTree>
  </p:cSld>
  <p:clrMapOvr>
    <a:masterClrMapping/>
  </p:clrMapOvr>
  <p:transition spd="fast">
    <p:fade/>
  </p:transition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5301720">
            <a:off x="17303925" y="10002936"/>
            <a:ext cx="333280" cy="0"/>
          </a:xfrm>
          <a:prstGeom prst="line">
            <a:avLst/>
          </a:prstGeom>
          <a:ln cap="rnd" w="9525">
            <a:solidFill>
              <a:srgbClr val="00ABC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" id="3"/>
          <p:cNvGrpSpPr/>
          <p:nvPr/>
        </p:nvGrpSpPr>
        <p:grpSpPr>
          <a:xfrm rot="0">
            <a:off x="445018" y="547688"/>
            <a:ext cx="1125645" cy="1588408"/>
            <a:chOff x="0" y="0"/>
            <a:chExt cx="1500861" cy="211787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500886" cy="2117852"/>
            </a:xfrm>
            <a:custGeom>
              <a:avLst/>
              <a:gdLst/>
              <a:ahLst/>
              <a:cxnLst/>
              <a:rect r="r" b="b" t="t" l="l"/>
              <a:pathLst>
                <a:path h="2117852" w="1500886">
                  <a:moveTo>
                    <a:pt x="0" y="0"/>
                  </a:moveTo>
                  <a:lnTo>
                    <a:pt x="1500886" y="0"/>
                  </a:lnTo>
                  <a:lnTo>
                    <a:pt x="1500886" y="2117852"/>
                  </a:lnTo>
                  <a:lnTo>
                    <a:pt x="0" y="21178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1" b="-1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208493" y="9534525"/>
            <a:ext cx="1163107" cy="756723"/>
            <a:chOff x="0" y="0"/>
            <a:chExt cx="1550810" cy="100896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550797" cy="1009015"/>
            </a:xfrm>
            <a:custGeom>
              <a:avLst/>
              <a:gdLst/>
              <a:ahLst/>
              <a:cxnLst/>
              <a:rect r="r" b="b" t="t" l="l"/>
              <a:pathLst>
                <a:path h="1009015" w="1550797">
                  <a:moveTo>
                    <a:pt x="0" y="0"/>
                  </a:moveTo>
                  <a:lnTo>
                    <a:pt x="1550797" y="0"/>
                  </a:lnTo>
                  <a:lnTo>
                    <a:pt x="1550797" y="1009015"/>
                  </a:lnTo>
                  <a:lnTo>
                    <a:pt x="0" y="10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225" r="0" b="-221"/>
              </a:stretch>
            </a:blipFill>
          </p:spPr>
        </p:sp>
      </p:grpSp>
      <p:grpSp>
        <p:nvGrpSpPr>
          <p:cNvPr name="Group 7" id="7"/>
          <p:cNvGrpSpPr/>
          <p:nvPr/>
        </p:nvGrpSpPr>
        <p:grpSpPr>
          <a:xfrm rot="0">
            <a:off x="1761944" y="437959"/>
            <a:ext cx="14939572" cy="1588412"/>
            <a:chOff x="0" y="0"/>
            <a:chExt cx="19919429" cy="2117882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9919432" cy="2117887"/>
            </a:xfrm>
            <a:custGeom>
              <a:avLst/>
              <a:gdLst/>
              <a:ahLst/>
              <a:cxnLst/>
              <a:rect r="r" b="b" t="t" l="l"/>
              <a:pathLst>
                <a:path h="2117887" w="19919432">
                  <a:moveTo>
                    <a:pt x="0" y="0"/>
                  </a:moveTo>
                  <a:lnTo>
                    <a:pt x="19919432" y="0"/>
                  </a:lnTo>
                  <a:lnTo>
                    <a:pt x="19919432" y="2117887"/>
                  </a:lnTo>
                  <a:lnTo>
                    <a:pt x="0" y="2117887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33263" r="0" b="-133263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9525"/>
              <a:ext cx="19919429" cy="210835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536"/>
                </a:lnSpc>
              </a:pPr>
              <a:r>
                <a:rPr lang="en-US" sz="4200">
                  <a:solidFill>
                    <a:srgbClr val="003B77"/>
                  </a:solidFill>
                  <a:latin typeface="Poppins"/>
                  <a:ea typeface="Poppins"/>
                  <a:cs typeface="Poppins"/>
                  <a:sym typeface="Poppins"/>
                </a:rPr>
                <a:t>3- Quel impact sur l’Assurance?</a:t>
              </a:r>
            </a:p>
            <a:p>
              <a:pPr algn="l">
                <a:lnSpc>
                  <a:spcPts val="3888"/>
                </a:lnSpc>
              </a:pPr>
              <a:r>
                <a:rPr lang="en-US" sz="3600">
                  <a:solidFill>
                    <a:srgbClr val="003B77"/>
                  </a:solidFill>
                  <a:latin typeface="Poppins"/>
                  <a:ea typeface="Poppins"/>
                  <a:cs typeface="Poppins"/>
                  <a:sym typeface="Poppins"/>
                </a:rPr>
                <a:t>      </a:t>
              </a:r>
              <a:r>
                <a:rPr lang="en-US" sz="3600">
                  <a:solidFill>
                    <a:srgbClr val="26AFC2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Augmentation des primes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1117247" y="664369"/>
            <a:ext cx="7170753" cy="8958262"/>
            <a:chOff x="0" y="0"/>
            <a:chExt cx="9561004" cy="11944350"/>
          </a:xfrm>
        </p:grpSpPr>
        <p:sp>
          <p:nvSpPr>
            <p:cNvPr name="Freeform 11" id="11" descr="Inondations, sécheresse... Les assurances face au défi du changement  climatique - Le Parisien"/>
            <p:cNvSpPr/>
            <p:nvPr/>
          </p:nvSpPr>
          <p:spPr>
            <a:xfrm flipH="false" flipV="false" rot="0">
              <a:off x="0" y="0"/>
              <a:ext cx="9561068" cy="11944350"/>
            </a:xfrm>
            <a:custGeom>
              <a:avLst/>
              <a:gdLst/>
              <a:ahLst/>
              <a:cxnLst/>
              <a:rect r="r" b="b" t="t" l="l"/>
              <a:pathLst>
                <a:path h="11944350" w="9561068">
                  <a:moveTo>
                    <a:pt x="0" y="0"/>
                  </a:moveTo>
                  <a:lnTo>
                    <a:pt x="9561068" y="0"/>
                  </a:lnTo>
                  <a:lnTo>
                    <a:pt x="9561068" y="11944350"/>
                  </a:lnTo>
                  <a:lnTo>
                    <a:pt x="0" y="119443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-5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930440" y="2751706"/>
            <a:ext cx="9528010" cy="4626712"/>
            <a:chOff x="0" y="0"/>
            <a:chExt cx="12704013" cy="6168949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2704064" cy="6168898"/>
            </a:xfrm>
            <a:custGeom>
              <a:avLst/>
              <a:gdLst/>
              <a:ahLst/>
              <a:cxnLst/>
              <a:rect r="r" b="b" t="t" l="l"/>
              <a:pathLst>
                <a:path h="6168898" w="12704064">
                  <a:moveTo>
                    <a:pt x="0" y="0"/>
                  </a:moveTo>
                  <a:lnTo>
                    <a:pt x="12704064" y="0"/>
                  </a:lnTo>
                  <a:lnTo>
                    <a:pt x="12704064" y="6168898"/>
                  </a:lnTo>
                  <a:lnTo>
                    <a:pt x="0" y="61688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244412" y="9527134"/>
            <a:ext cx="1227639" cy="728901"/>
            <a:chOff x="0" y="0"/>
            <a:chExt cx="1636852" cy="971868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636903" cy="971931"/>
            </a:xfrm>
            <a:custGeom>
              <a:avLst/>
              <a:gdLst/>
              <a:ahLst/>
              <a:cxnLst/>
              <a:rect r="r" b="b" t="t" l="l"/>
              <a:pathLst>
                <a:path h="971931" w="1636903">
                  <a:moveTo>
                    <a:pt x="0" y="0"/>
                  </a:moveTo>
                  <a:lnTo>
                    <a:pt x="1636903" y="0"/>
                  </a:lnTo>
                  <a:lnTo>
                    <a:pt x="1636903" y="971931"/>
                  </a:lnTo>
                  <a:lnTo>
                    <a:pt x="0" y="971931"/>
                  </a:lnTo>
                  <a:close/>
                </a:path>
              </a:pathLst>
            </a:custGeom>
            <a:solidFill>
              <a:srgbClr val="FEFFFF"/>
            </a:solidFill>
            <a:ln w="19050" cap="sq">
              <a:solidFill>
                <a:srgbClr val="FEFFFF"/>
              </a:solidFill>
              <a:prstDash val="solid"/>
              <a:miter/>
            </a:ln>
          </p:spPr>
        </p:sp>
      </p:grpSp>
      <p:grpSp>
        <p:nvGrpSpPr>
          <p:cNvPr name="Group 16" id="16"/>
          <p:cNvGrpSpPr/>
          <p:nvPr/>
        </p:nvGrpSpPr>
        <p:grpSpPr>
          <a:xfrm rot="0">
            <a:off x="1441094" y="8210198"/>
            <a:ext cx="8354758" cy="1441894"/>
            <a:chOff x="0" y="0"/>
            <a:chExt cx="11139678" cy="1922526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1139678" cy="1922526"/>
            </a:xfrm>
            <a:custGeom>
              <a:avLst/>
              <a:gdLst/>
              <a:ahLst/>
              <a:cxnLst/>
              <a:rect r="r" b="b" t="t" l="l"/>
              <a:pathLst>
                <a:path h="1922526" w="11139678">
                  <a:moveTo>
                    <a:pt x="0" y="150749"/>
                  </a:moveTo>
                  <a:cubicBezTo>
                    <a:pt x="0" y="67564"/>
                    <a:pt x="67564" y="0"/>
                    <a:pt x="150749" y="0"/>
                  </a:cubicBezTo>
                  <a:lnTo>
                    <a:pt x="10988929" y="0"/>
                  </a:lnTo>
                  <a:cubicBezTo>
                    <a:pt x="11072241" y="0"/>
                    <a:pt x="11139678" y="67564"/>
                    <a:pt x="11139678" y="150749"/>
                  </a:cubicBezTo>
                  <a:lnTo>
                    <a:pt x="11139678" y="1771777"/>
                  </a:lnTo>
                  <a:cubicBezTo>
                    <a:pt x="11139678" y="1855089"/>
                    <a:pt x="11072114" y="1922526"/>
                    <a:pt x="10988929" y="1922526"/>
                  </a:cubicBezTo>
                  <a:lnTo>
                    <a:pt x="150749" y="1922526"/>
                  </a:lnTo>
                  <a:cubicBezTo>
                    <a:pt x="67564" y="1922526"/>
                    <a:pt x="0" y="1854962"/>
                    <a:pt x="0" y="1771777"/>
                  </a:cubicBezTo>
                  <a:close/>
                </a:path>
              </a:pathLst>
            </a:custGeom>
            <a:solidFill>
              <a:srgbClr val="FEFFFF"/>
            </a:solidFill>
            <a:ln w="42862" cap="sq">
              <a:solidFill>
                <a:srgbClr val="001C40"/>
              </a:solidFill>
              <a:prstDash val="solid"/>
              <a:miter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0"/>
              <a:ext cx="11139678" cy="192252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40"/>
                </a:lnSpc>
              </a:pPr>
              <a:r>
                <a:rPr lang="en-US" sz="2700" b="true">
                  <a:solidFill>
                    <a:srgbClr val="00275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Prix moyen assurance MRH = 299€ /an HT soit +26% en 10ans</a:t>
              </a:r>
            </a:p>
          </p:txBody>
        </p:sp>
      </p:grpSp>
      <p:sp>
        <p:nvSpPr>
          <p:cNvPr name="TextBox 19" id="19"/>
          <p:cNvSpPr txBox="true"/>
          <p:nvPr/>
        </p:nvSpPr>
        <p:spPr>
          <a:xfrm rot="0">
            <a:off x="17114044" y="9793502"/>
            <a:ext cx="152400" cy="20002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14</a:t>
            </a:r>
          </a:p>
        </p:txBody>
      </p:sp>
    </p:spTree>
  </p:cSld>
  <p:clrMapOvr>
    <a:masterClrMapping/>
  </p:clrMapOvr>
  <p:transition spd="fast">
    <p:fade/>
  </p:transition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5301720">
            <a:off x="17303925" y="10002936"/>
            <a:ext cx="333280" cy="0"/>
          </a:xfrm>
          <a:prstGeom prst="line">
            <a:avLst/>
          </a:prstGeom>
          <a:ln cap="rnd" w="9525">
            <a:solidFill>
              <a:srgbClr val="00ABC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" id="3"/>
          <p:cNvGrpSpPr/>
          <p:nvPr/>
        </p:nvGrpSpPr>
        <p:grpSpPr>
          <a:xfrm rot="0">
            <a:off x="445018" y="547688"/>
            <a:ext cx="1125645" cy="1588408"/>
            <a:chOff x="0" y="0"/>
            <a:chExt cx="1500861" cy="211787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500886" cy="2117852"/>
            </a:xfrm>
            <a:custGeom>
              <a:avLst/>
              <a:gdLst/>
              <a:ahLst/>
              <a:cxnLst/>
              <a:rect r="r" b="b" t="t" l="l"/>
              <a:pathLst>
                <a:path h="2117852" w="1500886">
                  <a:moveTo>
                    <a:pt x="0" y="0"/>
                  </a:moveTo>
                  <a:lnTo>
                    <a:pt x="1500886" y="0"/>
                  </a:lnTo>
                  <a:lnTo>
                    <a:pt x="1500886" y="2117852"/>
                  </a:lnTo>
                  <a:lnTo>
                    <a:pt x="0" y="21178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1" b="-1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208493" y="9534525"/>
            <a:ext cx="1163107" cy="756723"/>
            <a:chOff x="0" y="0"/>
            <a:chExt cx="1550810" cy="100896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550797" cy="1009015"/>
            </a:xfrm>
            <a:custGeom>
              <a:avLst/>
              <a:gdLst/>
              <a:ahLst/>
              <a:cxnLst/>
              <a:rect r="r" b="b" t="t" l="l"/>
              <a:pathLst>
                <a:path h="1009015" w="1550797">
                  <a:moveTo>
                    <a:pt x="0" y="0"/>
                  </a:moveTo>
                  <a:lnTo>
                    <a:pt x="1550797" y="0"/>
                  </a:lnTo>
                  <a:lnTo>
                    <a:pt x="1550797" y="1009015"/>
                  </a:lnTo>
                  <a:lnTo>
                    <a:pt x="0" y="10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225" r="0" b="-221"/>
              </a:stretch>
            </a:blipFill>
          </p:spPr>
        </p:sp>
      </p:grpSp>
      <p:grpSp>
        <p:nvGrpSpPr>
          <p:cNvPr name="Group 7" id="7"/>
          <p:cNvGrpSpPr/>
          <p:nvPr/>
        </p:nvGrpSpPr>
        <p:grpSpPr>
          <a:xfrm rot="0">
            <a:off x="1761944" y="437959"/>
            <a:ext cx="14939572" cy="1588412"/>
            <a:chOff x="0" y="0"/>
            <a:chExt cx="19919429" cy="2117882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9919432" cy="2117887"/>
            </a:xfrm>
            <a:custGeom>
              <a:avLst/>
              <a:gdLst/>
              <a:ahLst/>
              <a:cxnLst/>
              <a:rect r="r" b="b" t="t" l="l"/>
              <a:pathLst>
                <a:path h="2117887" w="19919432">
                  <a:moveTo>
                    <a:pt x="0" y="0"/>
                  </a:moveTo>
                  <a:lnTo>
                    <a:pt x="19919432" y="0"/>
                  </a:lnTo>
                  <a:lnTo>
                    <a:pt x="19919432" y="2117887"/>
                  </a:lnTo>
                  <a:lnTo>
                    <a:pt x="0" y="2117887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33263" r="0" b="-133263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9525"/>
              <a:ext cx="19919429" cy="210835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536"/>
                </a:lnSpc>
              </a:pPr>
              <a:r>
                <a:rPr lang="en-US" sz="4200">
                  <a:solidFill>
                    <a:srgbClr val="003B77"/>
                  </a:solidFill>
                  <a:latin typeface="Poppins"/>
                  <a:ea typeface="Poppins"/>
                  <a:cs typeface="Poppins"/>
                  <a:sym typeface="Poppins"/>
                </a:rPr>
                <a:t>4- Quel impact sur l’Assurance?</a:t>
              </a:r>
            </a:p>
            <a:p>
              <a:pPr algn="l">
                <a:lnSpc>
                  <a:spcPts val="3888"/>
                </a:lnSpc>
              </a:pPr>
              <a:r>
                <a:rPr lang="en-US" sz="3600">
                  <a:solidFill>
                    <a:srgbClr val="003B77"/>
                  </a:solidFill>
                  <a:latin typeface="Poppins"/>
                  <a:ea typeface="Poppins"/>
                  <a:cs typeface="Poppins"/>
                  <a:sym typeface="Poppins"/>
                </a:rPr>
                <a:t>      </a:t>
              </a:r>
              <a:r>
                <a:rPr lang="en-US" sz="3600">
                  <a:solidFill>
                    <a:srgbClr val="26AFC2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Augmentation de la surprime CATNAT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244412" y="9527134"/>
            <a:ext cx="1227639" cy="728901"/>
            <a:chOff x="0" y="0"/>
            <a:chExt cx="1636852" cy="971868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636903" cy="971931"/>
            </a:xfrm>
            <a:custGeom>
              <a:avLst/>
              <a:gdLst/>
              <a:ahLst/>
              <a:cxnLst/>
              <a:rect r="r" b="b" t="t" l="l"/>
              <a:pathLst>
                <a:path h="971931" w="1636903">
                  <a:moveTo>
                    <a:pt x="0" y="0"/>
                  </a:moveTo>
                  <a:lnTo>
                    <a:pt x="1636903" y="0"/>
                  </a:lnTo>
                  <a:lnTo>
                    <a:pt x="1636903" y="971931"/>
                  </a:lnTo>
                  <a:lnTo>
                    <a:pt x="0" y="971931"/>
                  </a:lnTo>
                  <a:close/>
                </a:path>
              </a:pathLst>
            </a:custGeom>
            <a:solidFill>
              <a:srgbClr val="FEFFFF"/>
            </a:solidFill>
            <a:ln w="19050" cap="sq">
              <a:solidFill>
                <a:srgbClr val="FEFFFF"/>
              </a:solidFill>
              <a:prstDash val="solid"/>
              <a:miter/>
            </a:ln>
          </p:spPr>
        </p:sp>
      </p:grpSp>
      <p:grpSp>
        <p:nvGrpSpPr>
          <p:cNvPr name="Group 12" id="12"/>
          <p:cNvGrpSpPr/>
          <p:nvPr/>
        </p:nvGrpSpPr>
        <p:grpSpPr>
          <a:xfrm rot="0">
            <a:off x="1939700" y="8145561"/>
            <a:ext cx="8354758" cy="1935670"/>
            <a:chOff x="0" y="0"/>
            <a:chExt cx="11139678" cy="2580894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1139678" cy="2580894"/>
            </a:xfrm>
            <a:custGeom>
              <a:avLst/>
              <a:gdLst/>
              <a:ahLst/>
              <a:cxnLst/>
              <a:rect r="r" b="b" t="t" l="l"/>
              <a:pathLst>
                <a:path h="2580894" w="11139678">
                  <a:moveTo>
                    <a:pt x="0" y="202438"/>
                  </a:moveTo>
                  <a:cubicBezTo>
                    <a:pt x="0" y="90678"/>
                    <a:pt x="90678" y="0"/>
                    <a:pt x="202438" y="0"/>
                  </a:cubicBezTo>
                  <a:lnTo>
                    <a:pt x="10937240" y="0"/>
                  </a:lnTo>
                  <a:cubicBezTo>
                    <a:pt x="11049000" y="0"/>
                    <a:pt x="11139678" y="90678"/>
                    <a:pt x="11139678" y="202438"/>
                  </a:cubicBezTo>
                  <a:lnTo>
                    <a:pt x="11139678" y="2378456"/>
                  </a:lnTo>
                  <a:cubicBezTo>
                    <a:pt x="11139678" y="2490216"/>
                    <a:pt x="11049000" y="2580894"/>
                    <a:pt x="10937240" y="2580894"/>
                  </a:cubicBezTo>
                  <a:lnTo>
                    <a:pt x="202438" y="2580894"/>
                  </a:lnTo>
                  <a:cubicBezTo>
                    <a:pt x="90678" y="2580894"/>
                    <a:pt x="0" y="2490216"/>
                    <a:pt x="0" y="2378456"/>
                  </a:cubicBezTo>
                  <a:close/>
                </a:path>
              </a:pathLst>
            </a:custGeom>
            <a:solidFill>
              <a:srgbClr val="FEFFFF"/>
            </a:solidFill>
            <a:ln w="42862" cap="sq">
              <a:solidFill>
                <a:srgbClr val="002750"/>
              </a:solidFill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0"/>
              <a:ext cx="11139678" cy="258089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40"/>
                </a:lnSpc>
              </a:pPr>
            </a:p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2750"/>
                  </a:solidFill>
                  <a:latin typeface="Verdana"/>
                  <a:ea typeface="Verdana"/>
                  <a:cs typeface="Verdana"/>
                  <a:sym typeface="Verdana"/>
                </a:rPr>
                <a:t>Hausse de la surprime en 2025</a:t>
              </a:r>
            </a:p>
            <a:p>
              <a:pPr algn="ctr">
                <a:lnSpc>
                  <a:spcPts val="3240"/>
                </a:lnSpc>
              </a:pPr>
            </a:p>
            <a:p>
              <a:pPr algn="l" marL="488632" indent="-244316" lvl="1">
                <a:lnSpc>
                  <a:spcPts val="3240"/>
                </a:lnSpc>
                <a:buFont typeface="Arial"/>
                <a:buChar char="•"/>
              </a:pPr>
              <a:r>
                <a:rPr lang="en-US" b="true" sz="2700">
                  <a:solidFill>
                    <a:srgbClr val="00275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DAB = de +12% à +20%</a:t>
              </a:r>
            </a:p>
            <a:p>
              <a:pPr algn="l" marL="488632" indent="-244316" lvl="1">
                <a:lnSpc>
                  <a:spcPts val="3240"/>
                </a:lnSpc>
                <a:buFont typeface="Arial"/>
                <a:buChar char="•"/>
              </a:pPr>
              <a:r>
                <a:rPr lang="en-US" b="true" sz="2700">
                  <a:solidFill>
                    <a:srgbClr val="00275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Auto = de +6% à +9%</a:t>
              </a:r>
            </a:p>
            <a:p>
              <a:pPr algn="ctr" marL="488632" indent="-244316" lvl="1">
                <a:lnSpc>
                  <a:spcPts val="3240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826227" y="2329434"/>
            <a:ext cx="10581704" cy="5628142"/>
            <a:chOff x="0" y="0"/>
            <a:chExt cx="14108938" cy="7504189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4108937" cy="7504176"/>
            </a:xfrm>
            <a:custGeom>
              <a:avLst/>
              <a:gdLst/>
              <a:ahLst/>
              <a:cxnLst/>
              <a:rect r="r" b="b" t="t" l="l"/>
              <a:pathLst>
                <a:path h="7504176" w="14108937">
                  <a:moveTo>
                    <a:pt x="0" y="0"/>
                  </a:moveTo>
                  <a:lnTo>
                    <a:pt x="14108937" y="0"/>
                  </a:lnTo>
                  <a:lnTo>
                    <a:pt x="14108937" y="7504176"/>
                  </a:lnTo>
                  <a:lnTo>
                    <a:pt x="0" y="75041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sp>
        <p:nvSpPr>
          <p:cNvPr name="AutoShape 17" id="17"/>
          <p:cNvSpPr/>
          <p:nvPr/>
        </p:nvSpPr>
        <p:spPr>
          <a:xfrm rot="19740">
            <a:off x="1469908" y="6138158"/>
            <a:ext cx="9939509" cy="0"/>
          </a:xfrm>
          <a:prstGeom prst="line">
            <a:avLst/>
          </a:prstGeom>
          <a:ln cap="rnd" w="28575">
            <a:solidFill>
              <a:srgbClr val="FF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8" id="18"/>
          <p:cNvGrpSpPr/>
          <p:nvPr/>
        </p:nvGrpSpPr>
        <p:grpSpPr>
          <a:xfrm rot="0">
            <a:off x="14489973" y="2730446"/>
            <a:ext cx="2971800" cy="1213542"/>
            <a:chOff x="0" y="0"/>
            <a:chExt cx="3962400" cy="1618056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3962400" cy="1617980"/>
            </a:xfrm>
            <a:custGeom>
              <a:avLst/>
              <a:gdLst/>
              <a:ahLst/>
              <a:cxnLst/>
              <a:rect r="r" b="b" t="t" l="l"/>
              <a:pathLst>
                <a:path h="1617980" w="3962400">
                  <a:moveTo>
                    <a:pt x="0" y="269621"/>
                  </a:moveTo>
                  <a:cubicBezTo>
                    <a:pt x="0" y="120777"/>
                    <a:pt x="120777" y="0"/>
                    <a:pt x="269621" y="0"/>
                  </a:cubicBezTo>
                  <a:lnTo>
                    <a:pt x="3692779" y="0"/>
                  </a:lnTo>
                  <a:cubicBezTo>
                    <a:pt x="3841623" y="0"/>
                    <a:pt x="3962400" y="120777"/>
                    <a:pt x="3962400" y="269621"/>
                  </a:cubicBezTo>
                  <a:lnTo>
                    <a:pt x="3962400" y="1348359"/>
                  </a:lnTo>
                  <a:cubicBezTo>
                    <a:pt x="3962400" y="1497330"/>
                    <a:pt x="3841623" y="1617980"/>
                    <a:pt x="3692779" y="1617980"/>
                  </a:cubicBezTo>
                  <a:lnTo>
                    <a:pt x="269621" y="1617980"/>
                  </a:lnTo>
                  <a:cubicBezTo>
                    <a:pt x="120777" y="1618107"/>
                    <a:pt x="0" y="1497330"/>
                    <a:pt x="0" y="1348359"/>
                  </a:cubicBezTo>
                  <a:close/>
                </a:path>
              </a:pathLst>
            </a:custGeom>
            <a:solidFill>
              <a:srgbClr val="002750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9525"/>
              <a:ext cx="3962400" cy="16085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79"/>
                </a:lnSpc>
              </a:pPr>
              <a:r>
                <a:rPr lang="en-US" sz="2400" b="true">
                  <a:solidFill>
                    <a:srgbClr val="FEFFFF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10M€ prime HT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4489973" y="5545674"/>
            <a:ext cx="2971800" cy="1213542"/>
            <a:chOff x="0" y="0"/>
            <a:chExt cx="3962400" cy="1618056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3962400" cy="1617980"/>
            </a:xfrm>
            <a:custGeom>
              <a:avLst/>
              <a:gdLst/>
              <a:ahLst/>
              <a:cxnLst/>
              <a:rect r="r" b="b" t="t" l="l"/>
              <a:pathLst>
                <a:path h="1617980" w="3962400">
                  <a:moveTo>
                    <a:pt x="0" y="269621"/>
                  </a:moveTo>
                  <a:cubicBezTo>
                    <a:pt x="0" y="120777"/>
                    <a:pt x="120777" y="0"/>
                    <a:pt x="269621" y="0"/>
                  </a:cubicBezTo>
                  <a:lnTo>
                    <a:pt x="3692779" y="0"/>
                  </a:lnTo>
                  <a:cubicBezTo>
                    <a:pt x="3841623" y="0"/>
                    <a:pt x="3962400" y="120777"/>
                    <a:pt x="3962400" y="269621"/>
                  </a:cubicBezTo>
                  <a:lnTo>
                    <a:pt x="3962400" y="1348359"/>
                  </a:lnTo>
                  <a:cubicBezTo>
                    <a:pt x="3962400" y="1497330"/>
                    <a:pt x="3841623" y="1617980"/>
                    <a:pt x="3692779" y="1617980"/>
                  </a:cubicBezTo>
                  <a:lnTo>
                    <a:pt x="269621" y="1617980"/>
                  </a:lnTo>
                  <a:cubicBezTo>
                    <a:pt x="120777" y="1618107"/>
                    <a:pt x="0" y="1497330"/>
                    <a:pt x="0" y="1348359"/>
                  </a:cubicBezTo>
                  <a:close/>
                </a:path>
              </a:pathLst>
            </a:custGeom>
            <a:solidFill>
              <a:srgbClr val="002750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0" y="9525"/>
              <a:ext cx="3962400" cy="16085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79"/>
                </a:lnSpc>
              </a:pPr>
              <a:r>
                <a:rPr lang="en-US" sz="2400" b="true">
                  <a:solidFill>
                    <a:srgbClr val="FEFFFF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12M€ prime</a:t>
              </a:r>
            </a:p>
            <a:p>
              <a:pPr algn="ctr">
                <a:lnSpc>
                  <a:spcPts val="2879"/>
                </a:lnSpc>
              </a:pPr>
              <a:r>
                <a:rPr lang="en-US" sz="2400">
                  <a:solidFill>
                    <a:srgbClr val="FEFFFF"/>
                  </a:solidFill>
                  <a:latin typeface="Verdana"/>
                  <a:ea typeface="Verdana"/>
                  <a:cs typeface="Verdana"/>
                  <a:sym typeface="Verdana"/>
                </a:rPr>
                <a:t>Dont catnat</a:t>
              </a: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14489973" y="8360902"/>
            <a:ext cx="2971800" cy="1213542"/>
            <a:chOff x="0" y="0"/>
            <a:chExt cx="3962400" cy="1618056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3962400" cy="1617980"/>
            </a:xfrm>
            <a:custGeom>
              <a:avLst/>
              <a:gdLst/>
              <a:ahLst/>
              <a:cxnLst/>
              <a:rect r="r" b="b" t="t" l="l"/>
              <a:pathLst>
                <a:path h="1617980" w="3962400">
                  <a:moveTo>
                    <a:pt x="0" y="269621"/>
                  </a:moveTo>
                  <a:cubicBezTo>
                    <a:pt x="0" y="120777"/>
                    <a:pt x="120777" y="0"/>
                    <a:pt x="269621" y="0"/>
                  </a:cubicBezTo>
                  <a:lnTo>
                    <a:pt x="3692779" y="0"/>
                  </a:lnTo>
                  <a:cubicBezTo>
                    <a:pt x="3841623" y="0"/>
                    <a:pt x="3962400" y="120777"/>
                    <a:pt x="3962400" y="269621"/>
                  </a:cubicBezTo>
                  <a:lnTo>
                    <a:pt x="3962400" y="1348359"/>
                  </a:lnTo>
                  <a:cubicBezTo>
                    <a:pt x="3962400" y="1497330"/>
                    <a:pt x="3841623" y="1617980"/>
                    <a:pt x="3692779" y="1617980"/>
                  </a:cubicBezTo>
                  <a:lnTo>
                    <a:pt x="269621" y="1617980"/>
                  </a:lnTo>
                  <a:cubicBezTo>
                    <a:pt x="120777" y="1618107"/>
                    <a:pt x="0" y="1497330"/>
                    <a:pt x="0" y="1348359"/>
                  </a:cubicBezTo>
                  <a:close/>
                </a:path>
              </a:pathLst>
            </a:custGeom>
            <a:solidFill>
              <a:srgbClr val="002750"/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0" y="9525"/>
              <a:ext cx="3962400" cy="16085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79"/>
                </a:lnSpc>
              </a:pPr>
              <a:r>
                <a:rPr lang="en-US" sz="2400" b="true">
                  <a:solidFill>
                    <a:srgbClr val="FEFFFF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13M€ prime TTC</a:t>
              </a:r>
            </a:p>
          </p:txBody>
        </p:sp>
      </p:grpSp>
      <p:sp>
        <p:nvSpPr>
          <p:cNvPr name="TextBox 27" id="27"/>
          <p:cNvSpPr txBox="true"/>
          <p:nvPr/>
        </p:nvSpPr>
        <p:spPr>
          <a:xfrm rot="0">
            <a:off x="12066222" y="5772617"/>
            <a:ext cx="2148126" cy="6010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 b="true">
                <a:solidFill>
                  <a:srgbClr val="002750"/>
                </a:solidFill>
                <a:latin typeface="Verdana Bold"/>
                <a:ea typeface="Verdana Bold"/>
                <a:cs typeface="Verdana Bold"/>
                <a:sym typeface="Verdana Bold"/>
              </a:rPr>
              <a:t>X 120%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2066222" y="8667150"/>
            <a:ext cx="2464308" cy="6010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 b="true">
                <a:solidFill>
                  <a:srgbClr val="002750"/>
                </a:solidFill>
                <a:latin typeface="Verdana Bold"/>
                <a:ea typeface="Verdana Bold"/>
                <a:cs typeface="Verdana Bold"/>
                <a:sym typeface="Verdana Bold"/>
              </a:rPr>
              <a:t>X 109%</a:t>
            </a:r>
          </a:p>
        </p:txBody>
      </p:sp>
      <p:sp>
        <p:nvSpPr>
          <p:cNvPr name="Freeform 29" id="29"/>
          <p:cNvSpPr/>
          <p:nvPr/>
        </p:nvSpPr>
        <p:spPr>
          <a:xfrm flipH="false" flipV="false" rot="0">
            <a:off x="12626912" y="2671848"/>
            <a:ext cx="1043397" cy="1235459"/>
          </a:xfrm>
          <a:custGeom>
            <a:avLst/>
            <a:gdLst/>
            <a:ahLst/>
            <a:cxnLst/>
            <a:rect r="r" b="b" t="t" l="l"/>
            <a:pathLst>
              <a:path h="1235459" w="1043397">
                <a:moveTo>
                  <a:pt x="0" y="0"/>
                </a:moveTo>
                <a:lnTo>
                  <a:pt x="1043397" y="0"/>
                </a:lnTo>
                <a:lnTo>
                  <a:pt x="1043397" y="1235459"/>
                </a:lnTo>
                <a:lnTo>
                  <a:pt x="0" y="123545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0" id="30"/>
          <p:cNvSpPr txBox="true"/>
          <p:nvPr/>
        </p:nvSpPr>
        <p:spPr>
          <a:xfrm rot="0">
            <a:off x="17114044" y="9793502"/>
            <a:ext cx="152400" cy="20002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15</a:t>
            </a:r>
          </a:p>
        </p:txBody>
      </p:sp>
    </p:spTree>
  </p:cSld>
  <p:clrMapOvr>
    <a:masterClrMapping/>
  </p:clrMapOvr>
  <p:transition spd="fast">
    <p:fade/>
  </p:transition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5301720">
            <a:off x="17303925" y="10002936"/>
            <a:ext cx="333280" cy="0"/>
          </a:xfrm>
          <a:prstGeom prst="line">
            <a:avLst/>
          </a:prstGeom>
          <a:ln cap="rnd" w="9525">
            <a:solidFill>
              <a:srgbClr val="00ABC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" id="3"/>
          <p:cNvGrpSpPr/>
          <p:nvPr/>
        </p:nvGrpSpPr>
        <p:grpSpPr>
          <a:xfrm rot="0">
            <a:off x="445018" y="547688"/>
            <a:ext cx="1125645" cy="1588408"/>
            <a:chOff x="0" y="0"/>
            <a:chExt cx="1500861" cy="211787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500886" cy="2117852"/>
            </a:xfrm>
            <a:custGeom>
              <a:avLst/>
              <a:gdLst/>
              <a:ahLst/>
              <a:cxnLst/>
              <a:rect r="r" b="b" t="t" l="l"/>
              <a:pathLst>
                <a:path h="2117852" w="1500886">
                  <a:moveTo>
                    <a:pt x="0" y="0"/>
                  </a:moveTo>
                  <a:lnTo>
                    <a:pt x="1500886" y="0"/>
                  </a:lnTo>
                  <a:lnTo>
                    <a:pt x="1500886" y="2117852"/>
                  </a:lnTo>
                  <a:lnTo>
                    <a:pt x="0" y="21178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1" b="-1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208493" y="9534525"/>
            <a:ext cx="1163107" cy="756723"/>
            <a:chOff x="0" y="0"/>
            <a:chExt cx="1550810" cy="100896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550797" cy="1009015"/>
            </a:xfrm>
            <a:custGeom>
              <a:avLst/>
              <a:gdLst/>
              <a:ahLst/>
              <a:cxnLst/>
              <a:rect r="r" b="b" t="t" l="l"/>
              <a:pathLst>
                <a:path h="1009015" w="1550797">
                  <a:moveTo>
                    <a:pt x="0" y="0"/>
                  </a:moveTo>
                  <a:lnTo>
                    <a:pt x="1550797" y="0"/>
                  </a:lnTo>
                  <a:lnTo>
                    <a:pt x="1550797" y="1009015"/>
                  </a:lnTo>
                  <a:lnTo>
                    <a:pt x="0" y="10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225" r="0" b="-221"/>
              </a:stretch>
            </a:blipFill>
          </p:spPr>
        </p:sp>
      </p:grpSp>
      <p:grpSp>
        <p:nvGrpSpPr>
          <p:cNvPr name="Group 7" id="7"/>
          <p:cNvGrpSpPr/>
          <p:nvPr/>
        </p:nvGrpSpPr>
        <p:grpSpPr>
          <a:xfrm rot="0">
            <a:off x="13248637" y="2741743"/>
            <a:ext cx="4785427" cy="6330820"/>
            <a:chOff x="0" y="0"/>
            <a:chExt cx="6380569" cy="844109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380607" cy="8441055"/>
            </a:xfrm>
            <a:custGeom>
              <a:avLst/>
              <a:gdLst/>
              <a:ahLst/>
              <a:cxnLst/>
              <a:rect r="r" b="b" t="t" l="l"/>
              <a:pathLst>
                <a:path h="8441055" w="6380607">
                  <a:moveTo>
                    <a:pt x="0" y="0"/>
                  </a:moveTo>
                  <a:lnTo>
                    <a:pt x="6380607" y="0"/>
                  </a:lnTo>
                  <a:lnTo>
                    <a:pt x="6380607" y="8441055"/>
                  </a:lnTo>
                  <a:lnTo>
                    <a:pt x="0" y="8441055"/>
                  </a:lnTo>
                  <a:close/>
                </a:path>
              </a:pathLst>
            </a:custGeom>
            <a:solidFill>
              <a:srgbClr val="212745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14333534" y="2529545"/>
            <a:ext cx="2808618" cy="631850"/>
            <a:chOff x="0" y="0"/>
            <a:chExt cx="3744824" cy="842467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3744849" cy="842467"/>
            </a:xfrm>
            <a:custGeom>
              <a:avLst/>
              <a:gdLst/>
              <a:ahLst/>
              <a:cxnLst/>
              <a:rect r="r" b="b" t="t" l="l"/>
              <a:pathLst>
                <a:path h="842467" w="3744849">
                  <a:moveTo>
                    <a:pt x="0" y="0"/>
                  </a:moveTo>
                  <a:lnTo>
                    <a:pt x="3744849" y="0"/>
                  </a:lnTo>
                  <a:lnTo>
                    <a:pt x="3744849" y="842467"/>
                  </a:lnTo>
                  <a:lnTo>
                    <a:pt x="0" y="842467"/>
                  </a:lnTo>
                  <a:close/>
                </a:path>
              </a:pathLst>
            </a:custGeom>
            <a:solidFill>
              <a:srgbClr val="FEFFFF"/>
            </a:solidFill>
            <a:ln w="19050" cap="sq">
              <a:solidFill>
                <a:srgbClr val="26AFC2"/>
              </a:solidFill>
              <a:prstDash val="solid"/>
              <a:miter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19050"/>
              <a:ext cx="3744824" cy="8615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  <a:r>
                <a:rPr lang="en-US" sz="2100">
                  <a:solidFill>
                    <a:srgbClr val="26AFC2"/>
                  </a:solidFill>
                  <a:latin typeface="Poppins"/>
                  <a:ea typeface="Poppins"/>
                  <a:cs typeface="Poppins"/>
                  <a:sym typeface="Poppins"/>
                </a:rPr>
                <a:t>FRANCE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7547381" y="2540375"/>
            <a:ext cx="2080765" cy="631850"/>
            <a:chOff x="0" y="0"/>
            <a:chExt cx="2774353" cy="842467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774315" cy="842467"/>
            </a:xfrm>
            <a:custGeom>
              <a:avLst/>
              <a:gdLst/>
              <a:ahLst/>
              <a:cxnLst/>
              <a:rect r="r" b="b" t="t" l="l"/>
              <a:pathLst>
                <a:path h="842467" w="2774315">
                  <a:moveTo>
                    <a:pt x="0" y="0"/>
                  </a:moveTo>
                  <a:lnTo>
                    <a:pt x="2774315" y="0"/>
                  </a:lnTo>
                  <a:lnTo>
                    <a:pt x="2774315" y="842467"/>
                  </a:lnTo>
                  <a:lnTo>
                    <a:pt x="0" y="842467"/>
                  </a:lnTo>
                  <a:close/>
                </a:path>
              </a:pathLst>
            </a:custGeom>
            <a:solidFill>
              <a:srgbClr val="FEFFFF"/>
            </a:solidFill>
            <a:ln w="19050" cap="sq">
              <a:solidFill>
                <a:srgbClr val="26AFC2"/>
              </a:solidFill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19050"/>
              <a:ext cx="2774353" cy="8615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  <a:r>
                <a:rPr lang="en-US" sz="2100">
                  <a:solidFill>
                    <a:srgbClr val="26AFC2"/>
                  </a:solidFill>
                  <a:latin typeface="Poppins"/>
                  <a:ea typeface="Poppins"/>
                  <a:cs typeface="Poppins"/>
                  <a:sym typeface="Poppins"/>
                </a:rPr>
                <a:t>AUSTRALIE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761944" y="437959"/>
            <a:ext cx="14939572" cy="1588412"/>
            <a:chOff x="0" y="0"/>
            <a:chExt cx="19919429" cy="2117882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9919432" cy="2117887"/>
            </a:xfrm>
            <a:custGeom>
              <a:avLst/>
              <a:gdLst/>
              <a:ahLst/>
              <a:cxnLst/>
              <a:rect r="r" b="b" t="t" l="l"/>
              <a:pathLst>
                <a:path h="2117887" w="19919432">
                  <a:moveTo>
                    <a:pt x="0" y="0"/>
                  </a:moveTo>
                  <a:lnTo>
                    <a:pt x="19919432" y="0"/>
                  </a:lnTo>
                  <a:lnTo>
                    <a:pt x="19919432" y="2117887"/>
                  </a:lnTo>
                  <a:lnTo>
                    <a:pt x="0" y="2117887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33263" r="0" b="-133263"/>
              </a:stretch>
            </a:blipFill>
          </p:spPr>
        </p:sp>
        <p:sp>
          <p:nvSpPr>
            <p:cNvPr name="TextBox 17" id="17"/>
            <p:cNvSpPr txBox="true"/>
            <p:nvPr/>
          </p:nvSpPr>
          <p:spPr>
            <a:xfrm>
              <a:off x="0" y="9525"/>
              <a:ext cx="19919429" cy="210835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536"/>
                </a:lnSpc>
              </a:pPr>
              <a:r>
                <a:rPr lang="en-US" sz="4200">
                  <a:solidFill>
                    <a:srgbClr val="003B77"/>
                  </a:solidFill>
                  <a:latin typeface="Poppins"/>
                  <a:ea typeface="Poppins"/>
                  <a:cs typeface="Poppins"/>
                  <a:sym typeface="Poppins"/>
                </a:rPr>
                <a:t>4- Quel impact sur l’Assurance?</a:t>
              </a:r>
            </a:p>
            <a:p>
              <a:pPr algn="l">
                <a:lnSpc>
                  <a:spcPts val="3888"/>
                </a:lnSpc>
              </a:pPr>
              <a:r>
                <a:rPr lang="en-US" sz="3600">
                  <a:solidFill>
                    <a:srgbClr val="003B77"/>
                  </a:solidFill>
                  <a:latin typeface="Poppins"/>
                  <a:ea typeface="Poppins"/>
                  <a:cs typeface="Poppins"/>
                  <a:sym typeface="Poppins"/>
                </a:rPr>
                <a:t>      </a:t>
              </a:r>
              <a:r>
                <a:rPr lang="en-US" sz="3600">
                  <a:solidFill>
                    <a:srgbClr val="26AFC2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Vers des zones inassurables en France ?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244412" y="9527134"/>
            <a:ext cx="1227639" cy="728901"/>
            <a:chOff x="0" y="0"/>
            <a:chExt cx="1636852" cy="971868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636903" cy="971931"/>
            </a:xfrm>
            <a:custGeom>
              <a:avLst/>
              <a:gdLst/>
              <a:ahLst/>
              <a:cxnLst/>
              <a:rect r="r" b="b" t="t" l="l"/>
              <a:pathLst>
                <a:path h="971931" w="1636903">
                  <a:moveTo>
                    <a:pt x="0" y="0"/>
                  </a:moveTo>
                  <a:lnTo>
                    <a:pt x="1636903" y="0"/>
                  </a:lnTo>
                  <a:lnTo>
                    <a:pt x="1636903" y="971931"/>
                  </a:lnTo>
                  <a:lnTo>
                    <a:pt x="0" y="971931"/>
                  </a:lnTo>
                  <a:close/>
                </a:path>
              </a:pathLst>
            </a:custGeom>
            <a:solidFill>
              <a:srgbClr val="FEFFFF"/>
            </a:solidFill>
            <a:ln w="19050" cap="sq">
              <a:solidFill>
                <a:srgbClr val="FEFFFF"/>
              </a:solidFill>
              <a:prstDash val="solid"/>
              <a:miter/>
            </a:ln>
          </p:spPr>
        </p:sp>
      </p:grpSp>
      <p:grpSp>
        <p:nvGrpSpPr>
          <p:cNvPr name="Group 20" id="20"/>
          <p:cNvGrpSpPr/>
          <p:nvPr/>
        </p:nvGrpSpPr>
        <p:grpSpPr>
          <a:xfrm rot="0">
            <a:off x="7406640" y="5143500"/>
            <a:ext cx="5239817" cy="4280049"/>
            <a:chOff x="0" y="0"/>
            <a:chExt cx="6986422" cy="5706732"/>
          </a:xfrm>
        </p:grpSpPr>
        <p:sp>
          <p:nvSpPr>
            <p:cNvPr name="Freeform 21" id="21" descr="FloodAUS: Detailed Australian Riverine Flood Loss Model - RISK FRONTIERS"/>
            <p:cNvSpPr/>
            <p:nvPr/>
          </p:nvSpPr>
          <p:spPr>
            <a:xfrm flipH="false" flipV="false" rot="0">
              <a:off x="0" y="0"/>
              <a:ext cx="6986397" cy="5706745"/>
            </a:xfrm>
            <a:custGeom>
              <a:avLst/>
              <a:gdLst/>
              <a:ahLst/>
              <a:cxnLst/>
              <a:rect r="r" b="b" t="t" l="l"/>
              <a:pathLst>
                <a:path h="5706745" w="6986397">
                  <a:moveTo>
                    <a:pt x="0" y="0"/>
                  </a:moveTo>
                  <a:lnTo>
                    <a:pt x="6986397" y="0"/>
                  </a:lnTo>
                  <a:lnTo>
                    <a:pt x="6986397" y="5706745"/>
                  </a:lnTo>
                  <a:lnTo>
                    <a:pt x="0" y="5706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-49" b="0"/>
              </a:stretch>
            </a:blipFill>
          </p:spPr>
        </p:sp>
      </p:grpSp>
      <p:grpSp>
        <p:nvGrpSpPr>
          <p:cNvPr name="Group 22" id="22"/>
          <p:cNvGrpSpPr/>
          <p:nvPr/>
        </p:nvGrpSpPr>
        <p:grpSpPr>
          <a:xfrm rot="0">
            <a:off x="0" y="5256609"/>
            <a:ext cx="7406640" cy="4203344"/>
            <a:chOff x="0" y="0"/>
            <a:chExt cx="9875520" cy="5604459"/>
          </a:xfrm>
        </p:grpSpPr>
        <p:sp>
          <p:nvSpPr>
            <p:cNvPr name="Freeform 23" id="23" descr="Learn More | National Risk Index"/>
            <p:cNvSpPr/>
            <p:nvPr/>
          </p:nvSpPr>
          <p:spPr>
            <a:xfrm flipH="false" flipV="false" rot="0">
              <a:off x="0" y="0"/>
              <a:ext cx="9875520" cy="5604510"/>
            </a:xfrm>
            <a:custGeom>
              <a:avLst/>
              <a:gdLst/>
              <a:ahLst/>
              <a:cxnLst/>
              <a:rect r="r" b="b" t="t" l="l"/>
              <a:pathLst>
                <a:path h="5604510" w="9875520">
                  <a:moveTo>
                    <a:pt x="0" y="0"/>
                  </a:moveTo>
                  <a:lnTo>
                    <a:pt x="9875520" y="0"/>
                  </a:lnTo>
                  <a:lnTo>
                    <a:pt x="9875520" y="5604510"/>
                  </a:lnTo>
                  <a:lnTo>
                    <a:pt x="0" y="56045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grpSp>
        <p:nvGrpSpPr>
          <p:cNvPr name="Group 24" id="24"/>
          <p:cNvGrpSpPr/>
          <p:nvPr/>
        </p:nvGrpSpPr>
        <p:grpSpPr>
          <a:xfrm rot="0">
            <a:off x="11328273" y="5787009"/>
            <a:ext cx="1603848" cy="2153050"/>
            <a:chOff x="0" y="0"/>
            <a:chExt cx="2138464" cy="2870733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2138426" cy="2870708"/>
            </a:xfrm>
            <a:custGeom>
              <a:avLst/>
              <a:gdLst/>
              <a:ahLst/>
              <a:cxnLst/>
              <a:rect r="r" b="b" t="t" l="l"/>
              <a:pathLst>
                <a:path h="2870708" w="2138426">
                  <a:moveTo>
                    <a:pt x="0" y="1435354"/>
                  </a:moveTo>
                  <a:cubicBezTo>
                    <a:pt x="0" y="642620"/>
                    <a:pt x="478663" y="0"/>
                    <a:pt x="1069213" y="0"/>
                  </a:cubicBezTo>
                  <a:cubicBezTo>
                    <a:pt x="1659763" y="0"/>
                    <a:pt x="2138426" y="642620"/>
                    <a:pt x="2138426" y="1435354"/>
                  </a:cubicBezTo>
                  <a:cubicBezTo>
                    <a:pt x="2138426" y="2228088"/>
                    <a:pt x="1659763" y="2870708"/>
                    <a:pt x="1069213" y="2870708"/>
                  </a:cubicBezTo>
                  <a:cubicBezTo>
                    <a:pt x="478663" y="2870708"/>
                    <a:pt x="0" y="2228088"/>
                    <a:pt x="0" y="1435354"/>
                  </a:cubicBez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-122240" t="0" r="-122242" b="0"/>
              </a:stretch>
            </a:blipFill>
            <a:ln w="57150" cap="sq">
              <a:solidFill>
                <a:srgbClr val="FF0000"/>
              </a:solidFill>
              <a:prstDash val="solid"/>
              <a:miter/>
            </a:ln>
          </p:spPr>
        </p:sp>
      </p:grpSp>
      <p:grpSp>
        <p:nvGrpSpPr>
          <p:cNvPr name="Group 26" id="26"/>
          <p:cNvGrpSpPr/>
          <p:nvPr/>
        </p:nvGrpSpPr>
        <p:grpSpPr>
          <a:xfrm rot="-854160">
            <a:off x="5150225" y="7960662"/>
            <a:ext cx="726472" cy="1545117"/>
            <a:chOff x="0" y="0"/>
            <a:chExt cx="968629" cy="2060156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968629" cy="2060194"/>
            </a:xfrm>
            <a:custGeom>
              <a:avLst/>
              <a:gdLst/>
              <a:ahLst/>
              <a:cxnLst/>
              <a:rect r="r" b="b" t="t" l="l"/>
              <a:pathLst>
                <a:path h="2060194" w="968629">
                  <a:moveTo>
                    <a:pt x="0" y="1030097"/>
                  </a:moveTo>
                  <a:cubicBezTo>
                    <a:pt x="0" y="461137"/>
                    <a:pt x="216789" y="0"/>
                    <a:pt x="484378" y="0"/>
                  </a:cubicBezTo>
                  <a:cubicBezTo>
                    <a:pt x="751967" y="0"/>
                    <a:pt x="968629" y="461137"/>
                    <a:pt x="968629" y="1030097"/>
                  </a:cubicBezTo>
                  <a:cubicBezTo>
                    <a:pt x="968629" y="1599057"/>
                    <a:pt x="751840" y="2060194"/>
                    <a:pt x="484378" y="2060194"/>
                  </a:cubicBezTo>
                  <a:cubicBezTo>
                    <a:pt x="216916" y="2060194"/>
                    <a:pt x="0" y="1598930"/>
                    <a:pt x="0" y="1030097"/>
                  </a:cubicBez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-222886" t="0" r="-222886" b="1"/>
              </a:stretch>
            </a:blipFill>
            <a:ln w="57150" cap="sq">
              <a:solidFill>
                <a:srgbClr val="FF0000"/>
              </a:solidFill>
              <a:prstDash val="solid"/>
              <a:miter/>
            </a:ln>
          </p:spPr>
        </p:sp>
      </p:grpSp>
      <p:grpSp>
        <p:nvGrpSpPr>
          <p:cNvPr name="Group 28" id="28"/>
          <p:cNvGrpSpPr/>
          <p:nvPr/>
        </p:nvGrpSpPr>
        <p:grpSpPr>
          <a:xfrm rot="-854160">
            <a:off x="398040" y="6582394"/>
            <a:ext cx="726472" cy="1545117"/>
            <a:chOff x="0" y="0"/>
            <a:chExt cx="968629" cy="2060156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968629" cy="2060194"/>
            </a:xfrm>
            <a:custGeom>
              <a:avLst/>
              <a:gdLst/>
              <a:ahLst/>
              <a:cxnLst/>
              <a:rect r="r" b="b" t="t" l="l"/>
              <a:pathLst>
                <a:path h="2060194" w="968629">
                  <a:moveTo>
                    <a:pt x="0" y="1030097"/>
                  </a:moveTo>
                  <a:cubicBezTo>
                    <a:pt x="0" y="461137"/>
                    <a:pt x="216789" y="0"/>
                    <a:pt x="484378" y="0"/>
                  </a:cubicBezTo>
                  <a:cubicBezTo>
                    <a:pt x="751967" y="0"/>
                    <a:pt x="968629" y="461137"/>
                    <a:pt x="968629" y="1030097"/>
                  </a:cubicBezTo>
                  <a:cubicBezTo>
                    <a:pt x="968629" y="1599057"/>
                    <a:pt x="751840" y="2060194"/>
                    <a:pt x="484378" y="2060194"/>
                  </a:cubicBezTo>
                  <a:cubicBezTo>
                    <a:pt x="216916" y="2060194"/>
                    <a:pt x="0" y="1598930"/>
                    <a:pt x="0" y="1030097"/>
                  </a:cubicBez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-222886" t="0" r="-222886" b="1"/>
              </a:stretch>
            </a:blipFill>
            <a:ln w="57150" cap="sq">
              <a:solidFill>
                <a:srgbClr val="FF0000"/>
              </a:solidFill>
              <a:prstDash val="solid"/>
              <a:miter/>
            </a:ln>
          </p:spPr>
        </p:sp>
      </p:grpSp>
      <p:sp>
        <p:nvSpPr>
          <p:cNvPr name="TextBox 30" id="30"/>
          <p:cNvSpPr txBox="true"/>
          <p:nvPr/>
        </p:nvSpPr>
        <p:spPr>
          <a:xfrm rot="0">
            <a:off x="345376" y="2529049"/>
            <a:ext cx="7120090" cy="2345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</a:p>
          <a:p>
            <a:pPr algn="l">
              <a:lnSpc>
                <a:spcPts val="2879"/>
              </a:lnSpc>
            </a:pPr>
          </a:p>
          <a:p>
            <a:pPr algn="l" marL="434340" indent="-217170" lvl="1">
              <a:lnSpc>
                <a:spcPts val="2879"/>
              </a:lnSpc>
              <a:buFont typeface="Arial"/>
              <a:buChar char="•"/>
            </a:pPr>
            <a:r>
              <a:rPr lang="en-US" sz="2400">
                <a:solidFill>
                  <a:srgbClr val="002750"/>
                </a:solidFill>
                <a:latin typeface="Verdana"/>
                <a:ea typeface="Verdana"/>
                <a:cs typeface="Verdana"/>
                <a:sym typeface="Verdana"/>
              </a:rPr>
              <a:t>Californie complexe à assurer du fait des feux de forêts</a:t>
            </a:r>
          </a:p>
          <a:p>
            <a:pPr algn="l" marL="434340" indent="-217170" lvl="1">
              <a:lnSpc>
                <a:spcPts val="2879"/>
              </a:lnSpc>
              <a:buFont typeface="Arial"/>
              <a:buChar char="•"/>
            </a:pPr>
            <a:r>
              <a:rPr lang="en-US" sz="2400">
                <a:solidFill>
                  <a:srgbClr val="002750"/>
                </a:solidFill>
                <a:latin typeface="Verdana"/>
                <a:ea typeface="Verdana"/>
                <a:cs typeface="Verdana"/>
                <a:sym typeface="Verdana"/>
              </a:rPr>
              <a:t>Floride complexe à assurer du fait des ouragans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7573213" y="2597001"/>
            <a:ext cx="5056937" cy="18841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</a:p>
          <a:p>
            <a:pPr algn="l">
              <a:lnSpc>
                <a:spcPts val="2879"/>
              </a:lnSpc>
            </a:pPr>
          </a:p>
          <a:p>
            <a:pPr algn="l" marL="434340" indent="-217170" lvl="1">
              <a:lnSpc>
                <a:spcPts val="2879"/>
              </a:lnSpc>
              <a:buFont typeface="Arial"/>
              <a:buChar char="•"/>
            </a:pPr>
            <a:r>
              <a:rPr lang="en-US" sz="2400">
                <a:solidFill>
                  <a:srgbClr val="002750"/>
                </a:solidFill>
                <a:latin typeface="Verdana"/>
                <a:ea typeface="Verdana"/>
                <a:cs typeface="Verdana"/>
                <a:sym typeface="Verdana"/>
              </a:rPr>
              <a:t>Grafton, estimé inassurable d’ici 2030 du fait des inondations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13636104" y="3560093"/>
            <a:ext cx="4117334" cy="48022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b="true" sz="1800" i="true">
                <a:solidFill>
                  <a:srgbClr val="FEFFFF"/>
                </a:solidFill>
                <a:latin typeface="Verdana Bold Italics"/>
                <a:ea typeface="Verdana Bold Italics"/>
                <a:cs typeface="Verdana Bold Italics"/>
                <a:sym typeface="Verdana Bold Italics"/>
              </a:rPr>
              <a:t>Rapport de l’Observatoire de l’Assurabilité 15.06.26</a:t>
            </a:r>
          </a:p>
          <a:p>
            <a:pPr algn="l">
              <a:lnSpc>
                <a:spcPts val="2520"/>
              </a:lnSpc>
            </a:pPr>
          </a:p>
          <a:p>
            <a:pPr algn="l" marL="380048" indent="-190024" lvl="1">
              <a:lnSpc>
                <a:spcPts val="2520"/>
              </a:lnSpc>
              <a:buFont typeface="Arial"/>
              <a:buChar char="•"/>
            </a:pPr>
            <a:r>
              <a:rPr lang="en-US" sz="2100">
                <a:solidFill>
                  <a:srgbClr val="FEFFFF"/>
                </a:solidFill>
                <a:latin typeface="Verdana"/>
                <a:ea typeface="Verdana"/>
                <a:cs typeface="Verdana"/>
                <a:sym typeface="Verdana"/>
              </a:rPr>
              <a:t>1 Attention renforcée aux territoires ultra-marins</a:t>
            </a:r>
          </a:p>
          <a:p>
            <a:pPr algn="l" marL="380048" indent="-190024" lvl="1">
              <a:lnSpc>
                <a:spcPts val="2520"/>
              </a:lnSpc>
            </a:pPr>
          </a:p>
          <a:p>
            <a:pPr algn="l" marL="380048" indent="-190024" lvl="1">
              <a:lnSpc>
                <a:spcPts val="2520"/>
              </a:lnSpc>
              <a:buFont typeface="Arial"/>
              <a:buChar char="•"/>
            </a:pPr>
            <a:r>
              <a:rPr lang="en-US" sz="2100">
                <a:solidFill>
                  <a:srgbClr val="FEFFFF"/>
                </a:solidFill>
                <a:latin typeface="Verdana"/>
                <a:ea typeface="Verdana"/>
                <a:cs typeface="Verdana"/>
                <a:sym typeface="Verdana"/>
              </a:rPr>
              <a:t>2 Evolution du régime CATNAT pour garantir sa soutenabilité</a:t>
            </a:r>
          </a:p>
          <a:p>
            <a:pPr algn="l" marL="380048" indent="-190024" lvl="1">
              <a:lnSpc>
                <a:spcPts val="2520"/>
              </a:lnSpc>
            </a:pPr>
          </a:p>
          <a:p>
            <a:pPr algn="l" marL="380048" indent="-190024" lvl="1">
              <a:lnSpc>
                <a:spcPts val="2520"/>
              </a:lnSpc>
              <a:buFont typeface="Arial"/>
              <a:buChar char="•"/>
            </a:pPr>
            <a:r>
              <a:rPr lang="en-US" sz="2100">
                <a:solidFill>
                  <a:srgbClr val="FEFFFF"/>
                </a:solidFill>
                <a:latin typeface="Verdana"/>
                <a:ea typeface="Verdana"/>
                <a:cs typeface="Verdana"/>
                <a:sym typeface="Verdana"/>
              </a:rPr>
              <a:t>3 Renforcement de la prévention des risques centré sur la réduction individuelle de la vulnérabilité</a:t>
            </a:r>
          </a:p>
        </p:txBody>
      </p:sp>
      <p:grpSp>
        <p:nvGrpSpPr>
          <p:cNvPr name="Group 33" id="33"/>
          <p:cNvGrpSpPr/>
          <p:nvPr/>
        </p:nvGrpSpPr>
        <p:grpSpPr>
          <a:xfrm rot="0">
            <a:off x="357635" y="2554367"/>
            <a:ext cx="2080765" cy="631850"/>
            <a:chOff x="0" y="0"/>
            <a:chExt cx="2774353" cy="842467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2774315" cy="842467"/>
            </a:xfrm>
            <a:custGeom>
              <a:avLst/>
              <a:gdLst/>
              <a:ahLst/>
              <a:cxnLst/>
              <a:rect r="r" b="b" t="t" l="l"/>
              <a:pathLst>
                <a:path h="842467" w="2774315">
                  <a:moveTo>
                    <a:pt x="0" y="0"/>
                  </a:moveTo>
                  <a:lnTo>
                    <a:pt x="2774315" y="0"/>
                  </a:lnTo>
                  <a:lnTo>
                    <a:pt x="2774315" y="842467"/>
                  </a:lnTo>
                  <a:lnTo>
                    <a:pt x="0" y="842467"/>
                  </a:lnTo>
                  <a:close/>
                </a:path>
              </a:pathLst>
            </a:custGeom>
            <a:solidFill>
              <a:srgbClr val="FEFFFF"/>
            </a:solidFill>
            <a:ln w="19050" cap="sq">
              <a:solidFill>
                <a:srgbClr val="26AFC2"/>
              </a:solidFill>
              <a:prstDash val="solid"/>
              <a:miter/>
            </a:ln>
          </p:spPr>
        </p:sp>
        <p:sp>
          <p:nvSpPr>
            <p:cNvPr name="TextBox 35" id="35"/>
            <p:cNvSpPr txBox="true"/>
            <p:nvPr/>
          </p:nvSpPr>
          <p:spPr>
            <a:xfrm>
              <a:off x="0" y="-19050"/>
              <a:ext cx="2774353" cy="8615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  <a:r>
                <a:rPr lang="en-US" sz="2100">
                  <a:solidFill>
                    <a:srgbClr val="26AFC2"/>
                  </a:solidFill>
                  <a:latin typeface="Poppins"/>
                  <a:ea typeface="Poppins"/>
                  <a:cs typeface="Poppins"/>
                  <a:sym typeface="Poppins"/>
                </a:rPr>
                <a:t>USA</a:t>
              </a:r>
            </a:p>
          </p:txBody>
        </p:sp>
      </p:grpSp>
      <p:sp>
        <p:nvSpPr>
          <p:cNvPr name="TextBox 36" id="36"/>
          <p:cNvSpPr txBox="true"/>
          <p:nvPr/>
        </p:nvSpPr>
        <p:spPr>
          <a:xfrm rot="0">
            <a:off x="17114044" y="9803027"/>
            <a:ext cx="152400" cy="20002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16</a:t>
            </a:r>
          </a:p>
        </p:txBody>
      </p:sp>
    </p:spTree>
  </p:cSld>
  <p:clrMapOvr>
    <a:masterClrMapping/>
  </p:clrMapOvr>
  <p:transition spd="fast">
    <p:fade/>
  </p:transition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5301720">
            <a:off x="17303925" y="10002936"/>
            <a:ext cx="333280" cy="0"/>
          </a:xfrm>
          <a:prstGeom prst="line">
            <a:avLst/>
          </a:prstGeom>
          <a:ln cap="rnd" w="9525">
            <a:solidFill>
              <a:srgbClr val="00ABC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" id="3"/>
          <p:cNvGrpSpPr/>
          <p:nvPr/>
        </p:nvGrpSpPr>
        <p:grpSpPr>
          <a:xfrm rot="0">
            <a:off x="445018" y="547688"/>
            <a:ext cx="1125645" cy="1588408"/>
            <a:chOff x="0" y="0"/>
            <a:chExt cx="1500861" cy="211787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500886" cy="2117852"/>
            </a:xfrm>
            <a:custGeom>
              <a:avLst/>
              <a:gdLst/>
              <a:ahLst/>
              <a:cxnLst/>
              <a:rect r="r" b="b" t="t" l="l"/>
              <a:pathLst>
                <a:path h="2117852" w="1500886">
                  <a:moveTo>
                    <a:pt x="0" y="0"/>
                  </a:moveTo>
                  <a:lnTo>
                    <a:pt x="1500886" y="0"/>
                  </a:lnTo>
                  <a:lnTo>
                    <a:pt x="1500886" y="2117852"/>
                  </a:lnTo>
                  <a:lnTo>
                    <a:pt x="0" y="21178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1" b="-1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208493" y="9534525"/>
            <a:ext cx="1163107" cy="756723"/>
            <a:chOff x="0" y="0"/>
            <a:chExt cx="1550810" cy="100896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550797" cy="1009015"/>
            </a:xfrm>
            <a:custGeom>
              <a:avLst/>
              <a:gdLst/>
              <a:ahLst/>
              <a:cxnLst/>
              <a:rect r="r" b="b" t="t" l="l"/>
              <a:pathLst>
                <a:path h="1009015" w="1550797">
                  <a:moveTo>
                    <a:pt x="0" y="0"/>
                  </a:moveTo>
                  <a:lnTo>
                    <a:pt x="1550797" y="0"/>
                  </a:lnTo>
                  <a:lnTo>
                    <a:pt x="1550797" y="1009015"/>
                  </a:lnTo>
                  <a:lnTo>
                    <a:pt x="0" y="10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225" r="0" b="-221"/>
              </a:stretch>
            </a:blipFill>
          </p:spPr>
        </p:sp>
      </p:grpSp>
      <p:grpSp>
        <p:nvGrpSpPr>
          <p:cNvPr name="Group 7" id="7"/>
          <p:cNvGrpSpPr/>
          <p:nvPr/>
        </p:nvGrpSpPr>
        <p:grpSpPr>
          <a:xfrm rot="0">
            <a:off x="1761944" y="547688"/>
            <a:ext cx="15703857" cy="1588412"/>
            <a:chOff x="0" y="0"/>
            <a:chExt cx="20938476" cy="2117882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0938479" cy="2117887"/>
            </a:xfrm>
            <a:custGeom>
              <a:avLst/>
              <a:gdLst/>
              <a:ahLst/>
              <a:cxnLst/>
              <a:rect r="r" b="b" t="t" l="l"/>
              <a:pathLst>
                <a:path h="2117887" w="20938479">
                  <a:moveTo>
                    <a:pt x="0" y="0"/>
                  </a:moveTo>
                  <a:lnTo>
                    <a:pt x="20938479" y="0"/>
                  </a:lnTo>
                  <a:lnTo>
                    <a:pt x="20938479" y="2117887"/>
                  </a:lnTo>
                  <a:lnTo>
                    <a:pt x="0" y="2117887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33263" r="4866" b="-133263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9525"/>
              <a:ext cx="20938476" cy="210835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536"/>
                </a:lnSpc>
              </a:pPr>
              <a:r>
                <a:rPr lang="en-US" sz="4200">
                  <a:solidFill>
                    <a:srgbClr val="003B77"/>
                  </a:solidFill>
                  <a:latin typeface="Poppins"/>
                  <a:ea typeface="Poppins"/>
                  <a:cs typeface="Poppins"/>
                  <a:sym typeface="Poppins"/>
                </a:rPr>
                <a:t>5- Comment y faire face et s’adapter?</a:t>
              </a:r>
            </a:p>
            <a:p>
              <a:pPr algn="l">
                <a:lnSpc>
                  <a:spcPts val="3888"/>
                </a:lnSpc>
              </a:pPr>
              <a:r>
                <a:rPr lang="en-US" sz="3600">
                  <a:solidFill>
                    <a:srgbClr val="003B77"/>
                  </a:solidFill>
                  <a:latin typeface="Poppins"/>
                  <a:ea typeface="Poppins"/>
                  <a:cs typeface="Poppins"/>
                  <a:sym typeface="Poppins"/>
                </a:rPr>
                <a:t>      </a:t>
              </a:r>
              <a:r>
                <a:rPr lang="en-US" sz="3600">
                  <a:solidFill>
                    <a:srgbClr val="26AFC2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Le retour du Risque, en faire une priorité pour piloter et non subir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244412" y="9527134"/>
            <a:ext cx="1227639" cy="728901"/>
            <a:chOff x="0" y="0"/>
            <a:chExt cx="1636852" cy="971868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636903" cy="971931"/>
            </a:xfrm>
            <a:custGeom>
              <a:avLst/>
              <a:gdLst/>
              <a:ahLst/>
              <a:cxnLst/>
              <a:rect r="r" b="b" t="t" l="l"/>
              <a:pathLst>
                <a:path h="971931" w="1636903">
                  <a:moveTo>
                    <a:pt x="0" y="0"/>
                  </a:moveTo>
                  <a:lnTo>
                    <a:pt x="1636903" y="0"/>
                  </a:lnTo>
                  <a:lnTo>
                    <a:pt x="1636903" y="971931"/>
                  </a:lnTo>
                  <a:lnTo>
                    <a:pt x="0" y="971931"/>
                  </a:lnTo>
                  <a:close/>
                </a:path>
              </a:pathLst>
            </a:custGeom>
            <a:solidFill>
              <a:srgbClr val="FEFFFF"/>
            </a:solidFill>
            <a:ln w="19050" cap="sq">
              <a:solidFill>
                <a:srgbClr val="FEFFFF"/>
              </a:solidFill>
              <a:prstDash val="solid"/>
              <a:miter/>
            </a:ln>
          </p:spPr>
        </p:sp>
      </p:grpSp>
      <p:grpSp>
        <p:nvGrpSpPr>
          <p:cNvPr name="Group 12" id="12"/>
          <p:cNvGrpSpPr/>
          <p:nvPr/>
        </p:nvGrpSpPr>
        <p:grpSpPr>
          <a:xfrm rot="0">
            <a:off x="592131" y="2653751"/>
            <a:ext cx="6750758" cy="6206785"/>
            <a:chOff x="0" y="0"/>
            <a:chExt cx="9001011" cy="8275714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9000998" cy="8275701"/>
            </a:xfrm>
            <a:custGeom>
              <a:avLst/>
              <a:gdLst/>
              <a:ahLst/>
              <a:cxnLst/>
              <a:rect r="r" b="b" t="t" l="l"/>
              <a:pathLst>
                <a:path h="8275701" w="9000998">
                  <a:moveTo>
                    <a:pt x="0" y="0"/>
                  </a:moveTo>
                  <a:lnTo>
                    <a:pt x="9000998" y="0"/>
                  </a:lnTo>
                  <a:lnTo>
                    <a:pt x="9000998" y="8275701"/>
                  </a:lnTo>
                  <a:lnTo>
                    <a:pt x="0" y="82757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8459724" y="2150697"/>
            <a:ext cx="6425184" cy="5354326"/>
            <a:chOff x="0" y="0"/>
            <a:chExt cx="8566912" cy="7139102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566912" cy="7139051"/>
            </a:xfrm>
            <a:custGeom>
              <a:avLst/>
              <a:gdLst/>
              <a:ahLst/>
              <a:cxnLst/>
              <a:rect r="r" b="b" t="t" l="l"/>
              <a:pathLst>
                <a:path h="7139051" w="8566912">
                  <a:moveTo>
                    <a:pt x="0" y="0"/>
                  </a:moveTo>
                  <a:lnTo>
                    <a:pt x="8566912" y="0"/>
                  </a:lnTo>
                  <a:lnTo>
                    <a:pt x="8566912" y="7139051"/>
                  </a:lnTo>
                  <a:lnTo>
                    <a:pt x="0" y="71390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-14" r="0" b="-14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4596794" y="4734468"/>
            <a:ext cx="5306158" cy="5354326"/>
            <a:chOff x="0" y="0"/>
            <a:chExt cx="7074878" cy="7139102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7074916" cy="7139051"/>
            </a:xfrm>
            <a:custGeom>
              <a:avLst/>
              <a:gdLst/>
              <a:ahLst/>
              <a:cxnLst/>
              <a:rect r="r" b="b" t="t" l="l"/>
              <a:pathLst>
                <a:path h="7139051" w="7074916">
                  <a:moveTo>
                    <a:pt x="0" y="0"/>
                  </a:moveTo>
                  <a:lnTo>
                    <a:pt x="7074916" y="0"/>
                  </a:lnTo>
                  <a:lnTo>
                    <a:pt x="7074916" y="7139051"/>
                  </a:lnTo>
                  <a:lnTo>
                    <a:pt x="0" y="71390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11672316" y="5459139"/>
            <a:ext cx="6023553" cy="4496895"/>
            <a:chOff x="0" y="0"/>
            <a:chExt cx="8031404" cy="599586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8031353" cy="5995797"/>
            </a:xfrm>
            <a:custGeom>
              <a:avLst/>
              <a:gdLst/>
              <a:ahLst/>
              <a:cxnLst/>
              <a:rect r="r" b="b" t="t" l="l"/>
              <a:pathLst>
                <a:path h="5995797" w="8031353">
                  <a:moveTo>
                    <a:pt x="0" y="0"/>
                  </a:moveTo>
                  <a:lnTo>
                    <a:pt x="8031353" y="0"/>
                  </a:lnTo>
                  <a:lnTo>
                    <a:pt x="8031353" y="5995797"/>
                  </a:lnTo>
                  <a:lnTo>
                    <a:pt x="0" y="59957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0" b="-1"/>
              </a:stretch>
            </a:blipFill>
          </p:spPr>
        </p:sp>
      </p:grpSp>
      <p:sp>
        <p:nvSpPr>
          <p:cNvPr name="TextBox 20" id="20"/>
          <p:cNvSpPr txBox="true"/>
          <p:nvPr/>
        </p:nvSpPr>
        <p:spPr>
          <a:xfrm rot="0">
            <a:off x="17152697" y="9884202"/>
            <a:ext cx="251860" cy="290069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427"/>
              </a:lnSpc>
              <a:spcBef>
                <a:spcPct val="0"/>
              </a:spcBef>
            </a:pPr>
            <a:r>
              <a:rPr lang="en-US" sz="1733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17</a:t>
            </a:r>
          </a:p>
        </p:txBody>
      </p:sp>
    </p:spTree>
  </p:cSld>
  <p:clrMapOvr>
    <a:masterClrMapping/>
  </p:clrMapOvr>
  <p:transition spd="fast">
    <p:fade/>
  </p:transition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5301720">
            <a:off x="17303925" y="10002936"/>
            <a:ext cx="333280" cy="0"/>
          </a:xfrm>
          <a:prstGeom prst="line">
            <a:avLst/>
          </a:prstGeom>
          <a:ln cap="rnd" w="9525">
            <a:solidFill>
              <a:srgbClr val="00ABC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" id="3"/>
          <p:cNvGrpSpPr/>
          <p:nvPr/>
        </p:nvGrpSpPr>
        <p:grpSpPr>
          <a:xfrm rot="0">
            <a:off x="445018" y="547688"/>
            <a:ext cx="1125645" cy="1588408"/>
            <a:chOff x="0" y="0"/>
            <a:chExt cx="1500861" cy="211787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500886" cy="2117852"/>
            </a:xfrm>
            <a:custGeom>
              <a:avLst/>
              <a:gdLst/>
              <a:ahLst/>
              <a:cxnLst/>
              <a:rect r="r" b="b" t="t" l="l"/>
              <a:pathLst>
                <a:path h="2117852" w="1500886">
                  <a:moveTo>
                    <a:pt x="0" y="0"/>
                  </a:moveTo>
                  <a:lnTo>
                    <a:pt x="1500886" y="0"/>
                  </a:lnTo>
                  <a:lnTo>
                    <a:pt x="1500886" y="2117852"/>
                  </a:lnTo>
                  <a:lnTo>
                    <a:pt x="0" y="21178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1" b="-1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208493" y="9534525"/>
            <a:ext cx="1163107" cy="756723"/>
            <a:chOff x="0" y="0"/>
            <a:chExt cx="1550810" cy="100896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550797" cy="1009015"/>
            </a:xfrm>
            <a:custGeom>
              <a:avLst/>
              <a:gdLst/>
              <a:ahLst/>
              <a:cxnLst/>
              <a:rect r="r" b="b" t="t" l="l"/>
              <a:pathLst>
                <a:path h="1009015" w="1550797">
                  <a:moveTo>
                    <a:pt x="0" y="0"/>
                  </a:moveTo>
                  <a:lnTo>
                    <a:pt x="1550797" y="0"/>
                  </a:lnTo>
                  <a:lnTo>
                    <a:pt x="1550797" y="1009015"/>
                  </a:lnTo>
                  <a:lnTo>
                    <a:pt x="0" y="10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225" r="0" b="-221"/>
              </a:stretch>
            </a:blipFill>
          </p:spPr>
        </p:sp>
      </p:grpSp>
      <p:grpSp>
        <p:nvGrpSpPr>
          <p:cNvPr name="Group 7" id="7"/>
          <p:cNvGrpSpPr/>
          <p:nvPr/>
        </p:nvGrpSpPr>
        <p:grpSpPr>
          <a:xfrm rot="0">
            <a:off x="1761944" y="437959"/>
            <a:ext cx="14939572" cy="1588412"/>
            <a:chOff x="0" y="0"/>
            <a:chExt cx="19919429" cy="2117882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9919432" cy="2117887"/>
            </a:xfrm>
            <a:custGeom>
              <a:avLst/>
              <a:gdLst/>
              <a:ahLst/>
              <a:cxnLst/>
              <a:rect r="r" b="b" t="t" l="l"/>
              <a:pathLst>
                <a:path h="2117887" w="19919432">
                  <a:moveTo>
                    <a:pt x="0" y="0"/>
                  </a:moveTo>
                  <a:lnTo>
                    <a:pt x="19919432" y="0"/>
                  </a:lnTo>
                  <a:lnTo>
                    <a:pt x="19919432" y="2117887"/>
                  </a:lnTo>
                  <a:lnTo>
                    <a:pt x="0" y="2117887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33263" r="0" b="-133263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9525"/>
              <a:ext cx="19919429" cy="210835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536"/>
                </a:lnSpc>
              </a:pPr>
              <a:r>
                <a:rPr lang="en-US" sz="4200">
                  <a:solidFill>
                    <a:srgbClr val="003B77"/>
                  </a:solidFill>
                  <a:latin typeface="Poppins"/>
                  <a:ea typeface="Poppins"/>
                  <a:cs typeface="Poppins"/>
                  <a:sym typeface="Poppins"/>
                </a:rPr>
                <a:t>5- Comment y faire face et s’adapter ?</a:t>
              </a:r>
            </a:p>
            <a:p>
              <a:pPr algn="l">
                <a:lnSpc>
                  <a:spcPts val="3888"/>
                </a:lnSpc>
              </a:pPr>
              <a:r>
                <a:rPr lang="en-US" sz="3600">
                  <a:solidFill>
                    <a:srgbClr val="003B77"/>
                  </a:solidFill>
                  <a:latin typeface="Poppins"/>
                  <a:ea typeface="Poppins"/>
                  <a:cs typeface="Poppins"/>
                  <a:sym typeface="Poppins"/>
                </a:rPr>
                <a:t>      </a:t>
              </a:r>
              <a:r>
                <a:rPr lang="en-US" sz="3600">
                  <a:solidFill>
                    <a:srgbClr val="26AFC2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Identifier et arbitrer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244412" y="9527134"/>
            <a:ext cx="1227639" cy="728901"/>
            <a:chOff x="0" y="0"/>
            <a:chExt cx="1636852" cy="971868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636903" cy="971931"/>
            </a:xfrm>
            <a:custGeom>
              <a:avLst/>
              <a:gdLst/>
              <a:ahLst/>
              <a:cxnLst/>
              <a:rect r="r" b="b" t="t" l="l"/>
              <a:pathLst>
                <a:path h="971931" w="1636903">
                  <a:moveTo>
                    <a:pt x="0" y="0"/>
                  </a:moveTo>
                  <a:lnTo>
                    <a:pt x="1636903" y="0"/>
                  </a:lnTo>
                  <a:lnTo>
                    <a:pt x="1636903" y="971931"/>
                  </a:lnTo>
                  <a:lnTo>
                    <a:pt x="0" y="971931"/>
                  </a:lnTo>
                  <a:close/>
                </a:path>
              </a:pathLst>
            </a:custGeom>
            <a:solidFill>
              <a:srgbClr val="FEFFFF"/>
            </a:solidFill>
            <a:ln w="19050" cap="sq">
              <a:solidFill>
                <a:srgbClr val="FEFFFF"/>
              </a:solidFill>
              <a:prstDash val="solid"/>
              <a:miter/>
            </a:ln>
          </p:spPr>
        </p:sp>
      </p:grpSp>
      <p:grpSp>
        <p:nvGrpSpPr>
          <p:cNvPr name="Group 12" id="12"/>
          <p:cNvGrpSpPr/>
          <p:nvPr/>
        </p:nvGrpSpPr>
        <p:grpSpPr>
          <a:xfrm rot="0">
            <a:off x="14820719" y="2859938"/>
            <a:ext cx="2857881" cy="3295536"/>
            <a:chOff x="0" y="0"/>
            <a:chExt cx="3810508" cy="4394048"/>
          </a:xfrm>
        </p:grpSpPr>
        <p:sp>
          <p:nvSpPr>
            <p:cNvPr name="Freeform 13" id="13" descr="Appartement vue Tour Eiffel avec terrasse - Paris | Abritel"/>
            <p:cNvSpPr/>
            <p:nvPr/>
          </p:nvSpPr>
          <p:spPr>
            <a:xfrm flipH="false" flipV="false" rot="0">
              <a:off x="0" y="0"/>
              <a:ext cx="3810508" cy="4394073"/>
            </a:xfrm>
            <a:custGeom>
              <a:avLst/>
              <a:gdLst/>
              <a:ahLst/>
              <a:cxnLst/>
              <a:rect r="r" b="b" t="t" l="l"/>
              <a:pathLst>
                <a:path h="4394073" w="3810508">
                  <a:moveTo>
                    <a:pt x="0" y="0"/>
                  </a:moveTo>
                  <a:lnTo>
                    <a:pt x="3810508" y="0"/>
                  </a:lnTo>
                  <a:lnTo>
                    <a:pt x="3810508" y="4394073"/>
                  </a:lnTo>
                  <a:lnTo>
                    <a:pt x="0" y="43940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-338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9144000" y="2845651"/>
            <a:ext cx="5510746" cy="3675621"/>
            <a:chOff x="0" y="0"/>
            <a:chExt cx="7347661" cy="4900828"/>
          </a:xfrm>
        </p:grpSpPr>
        <p:sp>
          <p:nvSpPr>
            <p:cNvPr name="Freeform 15" id="15" descr="La Villa ker Alexis by Cocoonr - Villa Balnéaire dans Saint-Malo, Saint-Malo  (tarifs actualisés pour 2026)"/>
            <p:cNvSpPr/>
            <p:nvPr/>
          </p:nvSpPr>
          <p:spPr>
            <a:xfrm flipH="false" flipV="false" rot="0">
              <a:off x="0" y="0"/>
              <a:ext cx="7347712" cy="4900803"/>
            </a:xfrm>
            <a:custGeom>
              <a:avLst/>
              <a:gdLst/>
              <a:ahLst/>
              <a:cxnLst/>
              <a:rect r="r" b="b" t="t" l="l"/>
              <a:pathLst>
                <a:path h="4900803" w="7347712">
                  <a:moveTo>
                    <a:pt x="0" y="0"/>
                  </a:moveTo>
                  <a:lnTo>
                    <a:pt x="7347712" y="0"/>
                  </a:lnTo>
                  <a:lnTo>
                    <a:pt x="7347712" y="4900803"/>
                  </a:lnTo>
                  <a:lnTo>
                    <a:pt x="0" y="49008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-117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611219" y="2802788"/>
            <a:ext cx="8368627" cy="6930123"/>
            <a:chOff x="0" y="0"/>
            <a:chExt cx="11158169" cy="9240164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1158220" cy="9240139"/>
            </a:xfrm>
            <a:custGeom>
              <a:avLst/>
              <a:gdLst/>
              <a:ahLst/>
              <a:cxnLst/>
              <a:rect r="r" b="b" t="t" l="l"/>
              <a:pathLst>
                <a:path h="9240139" w="11158220">
                  <a:moveTo>
                    <a:pt x="0" y="0"/>
                  </a:moveTo>
                  <a:lnTo>
                    <a:pt x="11158220" y="0"/>
                  </a:lnTo>
                  <a:lnTo>
                    <a:pt x="11158220" y="9240139"/>
                  </a:lnTo>
                  <a:lnTo>
                    <a:pt x="0" y="92401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9144000" y="6686550"/>
            <a:ext cx="5510746" cy="3046362"/>
            <a:chOff x="0" y="0"/>
            <a:chExt cx="7347661" cy="4061816"/>
          </a:xfrm>
        </p:grpSpPr>
        <p:sp>
          <p:nvSpPr>
            <p:cNvPr name="Freeform 19" id="19" descr="Cognac, un patrimoine millénaire et un eau-de-vie au bord de la Charente |  Magazine Belles Demeures"/>
            <p:cNvSpPr/>
            <p:nvPr/>
          </p:nvSpPr>
          <p:spPr>
            <a:xfrm flipH="false" flipV="false" rot="0">
              <a:off x="0" y="0"/>
              <a:ext cx="7347712" cy="4061841"/>
            </a:xfrm>
            <a:custGeom>
              <a:avLst/>
              <a:gdLst/>
              <a:ahLst/>
              <a:cxnLst/>
              <a:rect r="r" b="b" t="t" l="l"/>
              <a:pathLst>
                <a:path h="4061841" w="7347712">
                  <a:moveTo>
                    <a:pt x="0" y="0"/>
                  </a:moveTo>
                  <a:lnTo>
                    <a:pt x="7347712" y="0"/>
                  </a:lnTo>
                  <a:lnTo>
                    <a:pt x="7347712" y="4061841"/>
                  </a:lnTo>
                  <a:lnTo>
                    <a:pt x="0" y="40618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0" b="-1376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14826501" y="6315075"/>
            <a:ext cx="2843594" cy="3423723"/>
            <a:chOff x="0" y="0"/>
            <a:chExt cx="3791458" cy="4564964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3791458" cy="4565015"/>
            </a:xfrm>
            <a:custGeom>
              <a:avLst/>
              <a:gdLst/>
              <a:ahLst/>
              <a:cxnLst/>
              <a:rect r="r" b="b" t="t" l="l"/>
              <a:pathLst>
                <a:path h="4565015" w="3791458">
                  <a:moveTo>
                    <a:pt x="0" y="0"/>
                  </a:moveTo>
                  <a:lnTo>
                    <a:pt x="3791458" y="0"/>
                  </a:lnTo>
                  <a:lnTo>
                    <a:pt x="3791458" y="4565015"/>
                  </a:lnTo>
                  <a:lnTo>
                    <a:pt x="0" y="4565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-1579" r="0" b="-1577"/>
              </a:stretch>
            </a:blipFill>
          </p:spPr>
        </p:sp>
      </p:grpSp>
      <p:sp>
        <p:nvSpPr>
          <p:cNvPr name="TextBox 22" id="22"/>
          <p:cNvSpPr txBox="true"/>
          <p:nvPr/>
        </p:nvSpPr>
        <p:spPr>
          <a:xfrm rot="0">
            <a:off x="17152697" y="9884202"/>
            <a:ext cx="251860" cy="290069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427"/>
              </a:lnSpc>
              <a:spcBef>
                <a:spcPct val="0"/>
              </a:spcBef>
            </a:pPr>
            <a:r>
              <a:rPr lang="en-US" sz="1733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18</a:t>
            </a:r>
          </a:p>
        </p:txBody>
      </p:sp>
    </p:spTree>
  </p:cSld>
  <p:clrMapOvr>
    <a:masterClrMapping/>
  </p:clrMapOvr>
  <p:transition spd="fast">
    <p:fade/>
  </p:transition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5301720">
            <a:off x="17303925" y="10002936"/>
            <a:ext cx="333280" cy="0"/>
          </a:xfrm>
          <a:prstGeom prst="line">
            <a:avLst/>
          </a:prstGeom>
          <a:ln cap="rnd" w="9525">
            <a:solidFill>
              <a:srgbClr val="00ABC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" id="3"/>
          <p:cNvGrpSpPr/>
          <p:nvPr/>
        </p:nvGrpSpPr>
        <p:grpSpPr>
          <a:xfrm rot="0">
            <a:off x="445018" y="547688"/>
            <a:ext cx="1125645" cy="1588408"/>
            <a:chOff x="0" y="0"/>
            <a:chExt cx="1500861" cy="211787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500886" cy="2117852"/>
            </a:xfrm>
            <a:custGeom>
              <a:avLst/>
              <a:gdLst/>
              <a:ahLst/>
              <a:cxnLst/>
              <a:rect r="r" b="b" t="t" l="l"/>
              <a:pathLst>
                <a:path h="2117852" w="1500886">
                  <a:moveTo>
                    <a:pt x="0" y="0"/>
                  </a:moveTo>
                  <a:lnTo>
                    <a:pt x="1500886" y="0"/>
                  </a:lnTo>
                  <a:lnTo>
                    <a:pt x="1500886" y="2117852"/>
                  </a:lnTo>
                  <a:lnTo>
                    <a:pt x="0" y="21178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1" b="-1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208493" y="9534525"/>
            <a:ext cx="1163107" cy="756723"/>
            <a:chOff x="0" y="0"/>
            <a:chExt cx="1550810" cy="100896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550797" cy="1009015"/>
            </a:xfrm>
            <a:custGeom>
              <a:avLst/>
              <a:gdLst/>
              <a:ahLst/>
              <a:cxnLst/>
              <a:rect r="r" b="b" t="t" l="l"/>
              <a:pathLst>
                <a:path h="1009015" w="1550797">
                  <a:moveTo>
                    <a:pt x="0" y="0"/>
                  </a:moveTo>
                  <a:lnTo>
                    <a:pt x="1550797" y="0"/>
                  </a:lnTo>
                  <a:lnTo>
                    <a:pt x="1550797" y="1009015"/>
                  </a:lnTo>
                  <a:lnTo>
                    <a:pt x="0" y="10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225" r="0" b="-221"/>
              </a:stretch>
            </a:blipFill>
          </p:spPr>
        </p:sp>
      </p:grpSp>
      <p:grpSp>
        <p:nvGrpSpPr>
          <p:cNvPr name="Group 7" id="7"/>
          <p:cNvGrpSpPr/>
          <p:nvPr/>
        </p:nvGrpSpPr>
        <p:grpSpPr>
          <a:xfrm rot="0">
            <a:off x="1761944" y="437959"/>
            <a:ext cx="14939572" cy="1588412"/>
            <a:chOff x="0" y="0"/>
            <a:chExt cx="19919429" cy="2117882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9919432" cy="2117887"/>
            </a:xfrm>
            <a:custGeom>
              <a:avLst/>
              <a:gdLst/>
              <a:ahLst/>
              <a:cxnLst/>
              <a:rect r="r" b="b" t="t" l="l"/>
              <a:pathLst>
                <a:path h="2117887" w="19919432">
                  <a:moveTo>
                    <a:pt x="0" y="0"/>
                  </a:moveTo>
                  <a:lnTo>
                    <a:pt x="19919432" y="0"/>
                  </a:lnTo>
                  <a:lnTo>
                    <a:pt x="19919432" y="2117887"/>
                  </a:lnTo>
                  <a:lnTo>
                    <a:pt x="0" y="2117887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33263" r="0" b="-133263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9525"/>
              <a:ext cx="19919429" cy="210835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536"/>
                </a:lnSpc>
              </a:pPr>
              <a:r>
                <a:rPr lang="en-US" sz="4200">
                  <a:solidFill>
                    <a:srgbClr val="003B77"/>
                  </a:solidFill>
                  <a:latin typeface="Poppins"/>
                  <a:ea typeface="Poppins"/>
                  <a:cs typeface="Poppins"/>
                  <a:sym typeface="Poppins"/>
                </a:rPr>
                <a:t>5- Comment y faire face et s’adapter?</a:t>
              </a:r>
            </a:p>
            <a:p>
              <a:pPr algn="l">
                <a:lnSpc>
                  <a:spcPts val="3888"/>
                </a:lnSpc>
              </a:pPr>
              <a:r>
                <a:rPr lang="en-US" sz="3600">
                  <a:solidFill>
                    <a:srgbClr val="003B77"/>
                  </a:solidFill>
                  <a:latin typeface="Poppins"/>
                  <a:ea typeface="Poppins"/>
                  <a:cs typeface="Poppins"/>
                  <a:sym typeface="Poppins"/>
                </a:rPr>
                <a:t>      </a:t>
              </a:r>
              <a:r>
                <a:rPr lang="en-US" sz="3600">
                  <a:solidFill>
                    <a:srgbClr val="26AFC2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Réduire le risque, investir dans la prévention, s’adapter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244412" y="9527134"/>
            <a:ext cx="1227639" cy="728901"/>
            <a:chOff x="0" y="0"/>
            <a:chExt cx="1636852" cy="971868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636903" cy="971931"/>
            </a:xfrm>
            <a:custGeom>
              <a:avLst/>
              <a:gdLst/>
              <a:ahLst/>
              <a:cxnLst/>
              <a:rect r="r" b="b" t="t" l="l"/>
              <a:pathLst>
                <a:path h="971931" w="1636903">
                  <a:moveTo>
                    <a:pt x="0" y="0"/>
                  </a:moveTo>
                  <a:lnTo>
                    <a:pt x="1636903" y="0"/>
                  </a:lnTo>
                  <a:lnTo>
                    <a:pt x="1636903" y="971931"/>
                  </a:lnTo>
                  <a:lnTo>
                    <a:pt x="0" y="971931"/>
                  </a:lnTo>
                  <a:close/>
                </a:path>
              </a:pathLst>
            </a:custGeom>
            <a:solidFill>
              <a:srgbClr val="FEFFFF"/>
            </a:solidFill>
            <a:ln w="19050" cap="sq">
              <a:solidFill>
                <a:srgbClr val="FEFFFF"/>
              </a:solidFill>
              <a:prstDash val="solid"/>
              <a:miter/>
            </a:ln>
          </p:spPr>
        </p:sp>
      </p:grpSp>
      <p:grpSp>
        <p:nvGrpSpPr>
          <p:cNvPr name="Group 12" id="12"/>
          <p:cNvGrpSpPr/>
          <p:nvPr/>
        </p:nvGrpSpPr>
        <p:grpSpPr>
          <a:xfrm rot="0">
            <a:off x="1682706" y="2616251"/>
            <a:ext cx="4129811" cy="2751487"/>
            <a:chOff x="0" y="0"/>
            <a:chExt cx="5506415" cy="3668649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5506466" cy="3668649"/>
            </a:xfrm>
            <a:custGeom>
              <a:avLst/>
              <a:gdLst/>
              <a:ahLst/>
              <a:cxnLst/>
              <a:rect r="r" b="b" t="t" l="l"/>
              <a:pathLst>
                <a:path h="3668649" w="5506466">
                  <a:moveTo>
                    <a:pt x="0" y="0"/>
                  </a:moveTo>
                  <a:lnTo>
                    <a:pt x="5506466" y="0"/>
                  </a:lnTo>
                  <a:lnTo>
                    <a:pt x="5506466" y="3668649"/>
                  </a:lnTo>
                  <a:lnTo>
                    <a:pt x="0" y="36686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-173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682706" y="6243409"/>
            <a:ext cx="4129811" cy="2977477"/>
            <a:chOff x="0" y="0"/>
            <a:chExt cx="5506415" cy="3969969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5506466" cy="3970020"/>
            </a:xfrm>
            <a:custGeom>
              <a:avLst/>
              <a:gdLst/>
              <a:ahLst/>
              <a:cxnLst/>
              <a:rect r="r" b="b" t="t" l="l"/>
              <a:pathLst>
                <a:path h="3970020" w="5506466">
                  <a:moveTo>
                    <a:pt x="0" y="0"/>
                  </a:moveTo>
                  <a:lnTo>
                    <a:pt x="5506466" y="0"/>
                  </a:lnTo>
                  <a:lnTo>
                    <a:pt x="5506466" y="3970020"/>
                  </a:lnTo>
                  <a:lnTo>
                    <a:pt x="0" y="39700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-35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6745538" y="2616251"/>
            <a:ext cx="4129811" cy="2815209"/>
            <a:chOff x="0" y="0"/>
            <a:chExt cx="5506415" cy="3753612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5506466" cy="3753612"/>
            </a:xfrm>
            <a:custGeom>
              <a:avLst/>
              <a:gdLst/>
              <a:ahLst/>
              <a:cxnLst/>
              <a:rect r="r" b="b" t="t" l="l"/>
              <a:pathLst>
                <a:path h="3753612" w="5506466">
                  <a:moveTo>
                    <a:pt x="0" y="0"/>
                  </a:moveTo>
                  <a:lnTo>
                    <a:pt x="5506466" y="0"/>
                  </a:lnTo>
                  <a:lnTo>
                    <a:pt x="5506466" y="3753612"/>
                  </a:lnTo>
                  <a:lnTo>
                    <a:pt x="0" y="37536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-183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6641821" y="6294996"/>
            <a:ext cx="4337247" cy="2874293"/>
            <a:chOff x="0" y="0"/>
            <a:chExt cx="5782996" cy="383239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5782945" cy="3832352"/>
            </a:xfrm>
            <a:custGeom>
              <a:avLst/>
              <a:gdLst/>
              <a:ahLst/>
              <a:cxnLst/>
              <a:rect r="r" b="b" t="t" l="l"/>
              <a:pathLst>
                <a:path h="3832352" w="5782945">
                  <a:moveTo>
                    <a:pt x="0" y="0"/>
                  </a:moveTo>
                  <a:lnTo>
                    <a:pt x="5782945" y="0"/>
                  </a:lnTo>
                  <a:lnTo>
                    <a:pt x="5782945" y="3832352"/>
                  </a:lnTo>
                  <a:lnTo>
                    <a:pt x="0" y="38323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0" b="-70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11643617" y="2702414"/>
            <a:ext cx="4553474" cy="2729055"/>
            <a:chOff x="0" y="0"/>
            <a:chExt cx="6071298" cy="363874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6071362" cy="3638677"/>
            </a:xfrm>
            <a:custGeom>
              <a:avLst/>
              <a:gdLst/>
              <a:ahLst/>
              <a:cxnLst/>
              <a:rect r="r" b="b" t="t" l="l"/>
              <a:pathLst>
                <a:path h="3638677" w="6071362">
                  <a:moveTo>
                    <a:pt x="0" y="0"/>
                  </a:moveTo>
                  <a:lnTo>
                    <a:pt x="6071362" y="0"/>
                  </a:lnTo>
                  <a:lnTo>
                    <a:pt x="6071362" y="3638677"/>
                  </a:lnTo>
                  <a:lnTo>
                    <a:pt x="0" y="36386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0" r="1" b="-179"/>
              </a:stretch>
            </a:blipFill>
          </p:spPr>
        </p:sp>
      </p:grpSp>
      <p:grpSp>
        <p:nvGrpSpPr>
          <p:cNvPr name="Group 22" id="22"/>
          <p:cNvGrpSpPr/>
          <p:nvPr/>
        </p:nvGrpSpPr>
        <p:grpSpPr>
          <a:xfrm rot="0">
            <a:off x="11643617" y="6284824"/>
            <a:ext cx="4724857" cy="2874293"/>
            <a:chOff x="0" y="0"/>
            <a:chExt cx="6299810" cy="383239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6299835" cy="3832352"/>
            </a:xfrm>
            <a:custGeom>
              <a:avLst/>
              <a:gdLst/>
              <a:ahLst/>
              <a:cxnLst/>
              <a:rect r="r" b="b" t="t" l="l"/>
              <a:pathLst>
                <a:path h="3832352" w="6299835">
                  <a:moveTo>
                    <a:pt x="0" y="0"/>
                  </a:moveTo>
                  <a:lnTo>
                    <a:pt x="6299835" y="0"/>
                  </a:lnTo>
                  <a:lnTo>
                    <a:pt x="6299835" y="3832352"/>
                  </a:lnTo>
                  <a:lnTo>
                    <a:pt x="0" y="38323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0" b="-157"/>
              </a:stretch>
            </a:blipFill>
          </p:spPr>
        </p:sp>
      </p:grpSp>
      <p:sp>
        <p:nvSpPr>
          <p:cNvPr name="TextBox 24" id="24"/>
          <p:cNvSpPr txBox="true"/>
          <p:nvPr/>
        </p:nvSpPr>
        <p:spPr>
          <a:xfrm rot="0">
            <a:off x="17152697" y="9884202"/>
            <a:ext cx="251860" cy="290069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427"/>
              </a:lnSpc>
              <a:spcBef>
                <a:spcPct val="0"/>
              </a:spcBef>
            </a:pPr>
            <a:r>
              <a:rPr lang="en-US" sz="1733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19</a:t>
            </a:r>
          </a:p>
        </p:txBody>
      </p:sp>
    </p:spTree>
  </p:cSld>
  <p:clrMapOvr>
    <a:masterClrMapping/>
  </p:clrMapOvr>
  <p:transition spd="fast">
    <p:fade/>
  </p:transition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9538659"/>
            <a:ext cx="18288000" cy="748341"/>
            <a:chOff x="0" y="0"/>
            <a:chExt cx="24384000" cy="99778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4384000" cy="997839"/>
            </a:xfrm>
            <a:custGeom>
              <a:avLst/>
              <a:gdLst/>
              <a:ahLst/>
              <a:cxnLst/>
              <a:rect r="r" b="b" t="t" l="l"/>
              <a:pathLst>
                <a:path h="997839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997839"/>
                  </a:lnTo>
                  <a:lnTo>
                    <a:pt x="0" y="997839"/>
                  </a:lnTo>
                  <a:close/>
                </a:path>
              </a:pathLst>
            </a:custGeom>
            <a:solidFill>
              <a:srgbClr val="FEFFFF"/>
            </a:solidFill>
          </p:spPr>
        </p:sp>
      </p:grpSp>
      <p:sp>
        <p:nvSpPr>
          <p:cNvPr name="AutoShape 5" id="5"/>
          <p:cNvSpPr/>
          <p:nvPr/>
        </p:nvSpPr>
        <p:spPr>
          <a:xfrm rot="5301720">
            <a:off x="17303925" y="9903371"/>
            <a:ext cx="333280" cy="0"/>
          </a:xfrm>
          <a:prstGeom prst="line">
            <a:avLst/>
          </a:prstGeom>
          <a:ln cap="rnd" w="9525">
            <a:solidFill>
              <a:srgbClr val="00ABC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6" id="6"/>
          <p:cNvGrpSpPr/>
          <p:nvPr/>
        </p:nvGrpSpPr>
        <p:grpSpPr>
          <a:xfrm rot="0">
            <a:off x="445018" y="738188"/>
            <a:ext cx="1125645" cy="1588408"/>
            <a:chOff x="0" y="0"/>
            <a:chExt cx="1500861" cy="211787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500886" cy="2117852"/>
            </a:xfrm>
            <a:custGeom>
              <a:avLst/>
              <a:gdLst/>
              <a:ahLst/>
              <a:cxnLst/>
              <a:rect r="r" b="b" t="t" l="l"/>
              <a:pathLst>
                <a:path h="2117852" w="1500886">
                  <a:moveTo>
                    <a:pt x="0" y="0"/>
                  </a:moveTo>
                  <a:lnTo>
                    <a:pt x="1500886" y="0"/>
                  </a:lnTo>
                  <a:lnTo>
                    <a:pt x="1500886" y="2117852"/>
                  </a:lnTo>
                  <a:lnTo>
                    <a:pt x="0" y="21178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1" b="-1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9538659"/>
            <a:ext cx="18288000" cy="748341"/>
            <a:chOff x="0" y="0"/>
            <a:chExt cx="24384000" cy="99778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384000" cy="997839"/>
            </a:xfrm>
            <a:custGeom>
              <a:avLst/>
              <a:gdLst/>
              <a:ahLst/>
              <a:cxnLst/>
              <a:rect r="r" b="b" t="t" l="l"/>
              <a:pathLst>
                <a:path h="997839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997839"/>
                  </a:lnTo>
                  <a:lnTo>
                    <a:pt x="0" y="997839"/>
                  </a:lnTo>
                  <a:close/>
                </a:path>
              </a:pathLst>
            </a:custGeom>
            <a:solidFill>
              <a:srgbClr val="FEFFFF"/>
            </a:solid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0" y="0"/>
            <a:ext cx="6541475" cy="9538659"/>
            <a:chOff x="0" y="0"/>
            <a:chExt cx="8721966" cy="12718212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721979" cy="12718161"/>
            </a:xfrm>
            <a:custGeom>
              <a:avLst/>
              <a:gdLst/>
              <a:ahLst/>
              <a:cxnLst/>
              <a:rect r="r" b="b" t="t" l="l"/>
              <a:pathLst>
                <a:path h="12718161" w="8721979">
                  <a:moveTo>
                    <a:pt x="0" y="0"/>
                  </a:moveTo>
                  <a:lnTo>
                    <a:pt x="8721979" y="0"/>
                  </a:lnTo>
                  <a:lnTo>
                    <a:pt x="8721979" y="12718161"/>
                  </a:lnTo>
                  <a:lnTo>
                    <a:pt x="0" y="12718161"/>
                  </a:lnTo>
                  <a:close/>
                </a:path>
              </a:pathLst>
            </a:custGeom>
            <a:solidFill>
              <a:srgbClr val="212745"/>
            </a:solid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141065" y="203197"/>
            <a:ext cx="1780870" cy="2260597"/>
            <a:chOff x="0" y="0"/>
            <a:chExt cx="2374494" cy="3014129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374519" cy="3014091"/>
            </a:xfrm>
            <a:custGeom>
              <a:avLst/>
              <a:gdLst/>
              <a:ahLst/>
              <a:cxnLst/>
              <a:rect r="r" b="b" t="t" l="l"/>
              <a:pathLst>
                <a:path h="3014091" w="2374519">
                  <a:moveTo>
                    <a:pt x="0" y="0"/>
                  </a:moveTo>
                  <a:lnTo>
                    <a:pt x="2374519" y="0"/>
                  </a:lnTo>
                  <a:lnTo>
                    <a:pt x="2374519" y="3014091"/>
                  </a:lnTo>
                  <a:lnTo>
                    <a:pt x="0" y="30140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1" b="-1"/>
              </a:stretch>
            </a:blipFill>
          </p:spPr>
        </p:sp>
      </p:grpSp>
      <p:sp>
        <p:nvSpPr>
          <p:cNvPr name="AutoShape 14" id="14"/>
          <p:cNvSpPr/>
          <p:nvPr/>
        </p:nvSpPr>
        <p:spPr>
          <a:xfrm rot="5301720">
            <a:off x="17303925" y="9903371"/>
            <a:ext cx="333280" cy="0"/>
          </a:xfrm>
          <a:prstGeom prst="line">
            <a:avLst/>
          </a:prstGeom>
          <a:ln cap="rnd" w="9525">
            <a:solidFill>
              <a:srgbClr val="00ABC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5" id="15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16" id="16" descr="Une image contenant plein air, nature, rive, côte  Le contenu généré par l’IA peut être incorrect."/>
            <p:cNvSpPr/>
            <p:nvPr/>
          </p:nvSpPr>
          <p:spPr>
            <a:xfrm flipH="tru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24384000" y="0"/>
                  </a:moveTo>
                  <a:lnTo>
                    <a:pt x="0" y="0"/>
                  </a:lnTo>
                  <a:lnTo>
                    <a:pt x="0" y="13716000"/>
                  </a:lnTo>
                  <a:lnTo>
                    <a:pt x="24384000" y="13716000"/>
                  </a:lnTo>
                  <a:lnTo>
                    <a:pt x="2438400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17" id="17"/>
          <p:cNvGrpSpPr/>
          <p:nvPr/>
        </p:nvGrpSpPr>
        <p:grpSpPr>
          <a:xfrm rot="0">
            <a:off x="0" y="0"/>
            <a:ext cx="6541475" cy="10287000"/>
            <a:chOff x="0" y="0"/>
            <a:chExt cx="8721966" cy="137160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721979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8721979">
                  <a:moveTo>
                    <a:pt x="0" y="0"/>
                  </a:moveTo>
                  <a:lnTo>
                    <a:pt x="8721979" y="0"/>
                  </a:lnTo>
                  <a:lnTo>
                    <a:pt x="8721979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212745">
                <a:alpha val="79216"/>
              </a:srgbClr>
            </a:solidFill>
          </p:spPr>
        </p:sp>
      </p:grpSp>
      <p:grpSp>
        <p:nvGrpSpPr>
          <p:cNvPr name="Group 19" id="19"/>
          <p:cNvGrpSpPr/>
          <p:nvPr/>
        </p:nvGrpSpPr>
        <p:grpSpPr>
          <a:xfrm rot="0">
            <a:off x="445018" y="3182858"/>
            <a:ext cx="4850130" cy="5543245"/>
            <a:chOff x="0" y="0"/>
            <a:chExt cx="6466840" cy="7390994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6466842" cy="7390994"/>
            </a:xfrm>
            <a:custGeom>
              <a:avLst/>
              <a:gdLst/>
              <a:ahLst/>
              <a:cxnLst/>
              <a:rect r="r" b="b" t="t" l="l"/>
              <a:pathLst>
                <a:path h="7390994" w="6466842">
                  <a:moveTo>
                    <a:pt x="0" y="0"/>
                  </a:moveTo>
                  <a:lnTo>
                    <a:pt x="6466842" y="0"/>
                  </a:lnTo>
                  <a:lnTo>
                    <a:pt x="6466842" y="7390994"/>
                  </a:lnTo>
                  <a:lnTo>
                    <a:pt x="0" y="7390994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0" t="-8002" r="0" b="73904"/>
              </a:stretch>
            </a:blip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114300"/>
              <a:ext cx="6466840" cy="750529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184"/>
                </a:lnSpc>
              </a:pPr>
              <a:r>
                <a:rPr lang="en-US" sz="3600" b="true">
                  <a:solidFill>
                    <a:srgbClr val="FE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EDIFICE 2026</a:t>
              </a:r>
            </a:p>
            <a:p>
              <a:pPr algn="l">
                <a:lnSpc>
                  <a:spcPts val="4320"/>
                </a:lnSpc>
              </a:pPr>
            </a:p>
            <a:p>
              <a:pPr algn="l">
                <a:lnSpc>
                  <a:spcPts val="4320"/>
                </a:lnSpc>
              </a:pPr>
              <a:r>
                <a:rPr lang="en-US" sz="3000" b="true">
                  <a:solidFill>
                    <a:srgbClr val="FE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Risques climatiques et territoires exposés</a:t>
              </a:r>
            </a:p>
            <a:p>
              <a:pPr algn="l">
                <a:lnSpc>
                  <a:spcPts val="4320"/>
                </a:lnSpc>
              </a:pPr>
            </a:p>
            <a:p>
              <a:pPr algn="l">
                <a:lnSpc>
                  <a:spcPts val="4320"/>
                </a:lnSpc>
              </a:pPr>
              <a:r>
                <a:rPr lang="en-US" b="true" sz="3000" i="true">
                  <a:solidFill>
                    <a:srgbClr val="FEFFFF"/>
                  </a:solidFill>
                  <a:latin typeface="Poppins Bold Italics"/>
                  <a:ea typeface="Poppins Bold Italics"/>
                  <a:cs typeface="Poppins Bold Italics"/>
                  <a:sym typeface="Poppins Bold Italics"/>
                </a:rPr>
                <a:t>Repenser l’assurance </a:t>
              </a:r>
            </a:p>
            <a:p>
              <a:pPr algn="l">
                <a:lnSpc>
                  <a:spcPts val="4320"/>
                </a:lnSpc>
              </a:pPr>
              <a:r>
                <a:rPr lang="en-US" b="true" sz="3000" i="true">
                  <a:solidFill>
                    <a:srgbClr val="FEFFFF"/>
                  </a:solidFill>
                  <a:latin typeface="Poppins Bold Italics"/>
                  <a:ea typeface="Poppins Bold Italics"/>
                  <a:cs typeface="Poppins Bold Italics"/>
                  <a:sym typeface="Poppins Bold Italics"/>
                </a:rPr>
                <a:t>pour s’adapter</a:t>
              </a:r>
            </a:p>
            <a:p>
              <a:pPr algn="l">
                <a:lnSpc>
                  <a:spcPts val="3887"/>
                </a:lnSpc>
              </a:pPr>
            </a:p>
            <a:p>
              <a:pPr algn="l">
                <a:lnSpc>
                  <a:spcPts val="3024"/>
                </a:lnSpc>
              </a:pPr>
              <a:r>
                <a:rPr lang="en-US" sz="2100" b="true">
                  <a:solidFill>
                    <a:srgbClr val="FE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Joran CHAMBOLLE</a:t>
              </a:r>
            </a:p>
            <a:p>
              <a:pPr algn="l">
                <a:lnSpc>
                  <a:spcPts val="432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7322851" y="9644386"/>
            <a:ext cx="761952" cy="542226"/>
            <a:chOff x="0" y="0"/>
            <a:chExt cx="1015936" cy="722968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015934" cy="722963"/>
            </a:xfrm>
            <a:custGeom>
              <a:avLst/>
              <a:gdLst/>
              <a:ahLst/>
              <a:cxnLst/>
              <a:rect r="r" b="b" t="t" l="l"/>
              <a:pathLst>
                <a:path h="722963" w="1015934">
                  <a:moveTo>
                    <a:pt x="0" y="0"/>
                  </a:moveTo>
                  <a:lnTo>
                    <a:pt x="1015934" y="0"/>
                  </a:lnTo>
                  <a:lnTo>
                    <a:pt x="1015934" y="722963"/>
                  </a:lnTo>
                  <a:lnTo>
                    <a:pt x="0" y="722963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-41305" t="0" r="-41305" b="-1"/>
              </a:stretch>
            </a:blip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9525"/>
              <a:ext cx="1015936" cy="73249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980"/>
                </a:lnSpc>
              </a:pPr>
              <a:r>
                <a:rPr lang="en-US" sz="1650">
                  <a:solidFill>
                    <a:srgbClr val="8C8D94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1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41065" y="203197"/>
            <a:ext cx="1780870" cy="2260597"/>
            <a:chOff x="0" y="0"/>
            <a:chExt cx="2374494" cy="3014129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2374519" cy="3014091"/>
            </a:xfrm>
            <a:custGeom>
              <a:avLst/>
              <a:gdLst/>
              <a:ahLst/>
              <a:cxnLst/>
              <a:rect r="r" b="b" t="t" l="l"/>
              <a:pathLst>
                <a:path h="3014091" w="2374519">
                  <a:moveTo>
                    <a:pt x="0" y="0"/>
                  </a:moveTo>
                  <a:lnTo>
                    <a:pt x="2374519" y="0"/>
                  </a:lnTo>
                  <a:lnTo>
                    <a:pt x="2374519" y="3014091"/>
                  </a:lnTo>
                  <a:lnTo>
                    <a:pt x="0" y="30140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1" b="-1"/>
              </a:stretch>
            </a:blipFill>
          </p:spPr>
        </p:sp>
      </p:grpSp>
      <p:sp>
        <p:nvSpPr>
          <p:cNvPr name="TextBox 27" id="27"/>
          <p:cNvSpPr txBox="true"/>
          <p:nvPr/>
        </p:nvSpPr>
        <p:spPr>
          <a:xfrm rot="0">
            <a:off x="17186672" y="9540911"/>
            <a:ext cx="152400" cy="20002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2</a:t>
            </a:r>
          </a:p>
        </p:txBody>
      </p:sp>
    </p:spTree>
  </p:cSld>
  <p:clrMapOvr>
    <a:masterClrMapping/>
  </p:clrMapOvr>
  <p:transition spd="fast">
    <p:circle/>
  </p:transition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5301720">
            <a:off x="17303925" y="10002936"/>
            <a:ext cx="333280" cy="0"/>
          </a:xfrm>
          <a:prstGeom prst="line">
            <a:avLst/>
          </a:prstGeom>
          <a:ln cap="rnd" w="9525">
            <a:solidFill>
              <a:srgbClr val="00ABC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" id="3"/>
          <p:cNvGrpSpPr/>
          <p:nvPr/>
        </p:nvGrpSpPr>
        <p:grpSpPr>
          <a:xfrm rot="0">
            <a:off x="445018" y="547688"/>
            <a:ext cx="1125645" cy="1588408"/>
            <a:chOff x="0" y="0"/>
            <a:chExt cx="1500861" cy="211787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500886" cy="2117852"/>
            </a:xfrm>
            <a:custGeom>
              <a:avLst/>
              <a:gdLst/>
              <a:ahLst/>
              <a:cxnLst/>
              <a:rect r="r" b="b" t="t" l="l"/>
              <a:pathLst>
                <a:path h="2117852" w="1500886">
                  <a:moveTo>
                    <a:pt x="0" y="0"/>
                  </a:moveTo>
                  <a:lnTo>
                    <a:pt x="1500886" y="0"/>
                  </a:lnTo>
                  <a:lnTo>
                    <a:pt x="1500886" y="2117852"/>
                  </a:lnTo>
                  <a:lnTo>
                    <a:pt x="0" y="21178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1" b="-1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208493" y="9534525"/>
            <a:ext cx="1163107" cy="756723"/>
            <a:chOff x="0" y="0"/>
            <a:chExt cx="1550810" cy="100896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550797" cy="1009015"/>
            </a:xfrm>
            <a:custGeom>
              <a:avLst/>
              <a:gdLst/>
              <a:ahLst/>
              <a:cxnLst/>
              <a:rect r="r" b="b" t="t" l="l"/>
              <a:pathLst>
                <a:path h="1009015" w="1550797">
                  <a:moveTo>
                    <a:pt x="0" y="0"/>
                  </a:moveTo>
                  <a:lnTo>
                    <a:pt x="1550797" y="0"/>
                  </a:lnTo>
                  <a:lnTo>
                    <a:pt x="1550797" y="1009015"/>
                  </a:lnTo>
                  <a:lnTo>
                    <a:pt x="0" y="10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225" r="0" b="-221"/>
              </a:stretch>
            </a:blipFill>
          </p:spPr>
        </p:sp>
      </p:grpSp>
      <p:grpSp>
        <p:nvGrpSpPr>
          <p:cNvPr name="Group 7" id="7"/>
          <p:cNvGrpSpPr/>
          <p:nvPr/>
        </p:nvGrpSpPr>
        <p:grpSpPr>
          <a:xfrm rot="0">
            <a:off x="5865971" y="2793702"/>
            <a:ext cx="1424816" cy="1470041"/>
            <a:chOff x="0" y="0"/>
            <a:chExt cx="1899755" cy="1960054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899666" cy="1960118"/>
            </a:xfrm>
            <a:custGeom>
              <a:avLst/>
              <a:gdLst/>
              <a:ahLst/>
              <a:cxnLst/>
              <a:rect r="r" b="b" t="t" l="l"/>
              <a:pathLst>
                <a:path h="1960118" w="1899666">
                  <a:moveTo>
                    <a:pt x="0" y="980059"/>
                  </a:moveTo>
                  <a:cubicBezTo>
                    <a:pt x="0" y="438785"/>
                    <a:pt x="425323" y="0"/>
                    <a:pt x="949833" y="0"/>
                  </a:cubicBezTo>
                  <a:cubicBezTo>
                    <a:pt x="1474343" y="0"/>
                    <a:pt x="1899666" y="438785"/>
                    <a:pt x="1899666" y="980059"/>
                  </a:cubicBezTo>
                  <a:cubicBezTo>
                    <a:pt x="1899666" y="1521333"/>
                    <a:pt x="1474343" y="1960118"/>
                    <a:pt x="949833" y="1960118"/>
                  </a:cubicBezTo>
                  <a:cubicBezTo>
                    <a:pt x="425323" y="1960118"/>
                    <a:pt x="0" y="1521333"/>
                    <a:pt x="0" y="980059"/>
                  </a:cubicBezTo>
                  <a:close/>
                </a:path>
              </a:pathLst>
            </a:custGeom>
            <a:solidFill>
              <a:srgbClr val="08B2EF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1761944" y="437959"/>
            <a:ext cx="16526056" cy="1588412"/>
            <a:chOff x="0" y="0"/>
            <a:chExt cx="22034741" cy="2117882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2034742" cy="2117887"/>
            </a:xfrm>
            <a:custGeom>
              <a:avLst/>
              <a:gdLst/>
              <a:ahLst/>
              <a:cxnLst/>
              <a:rect r="r" b="b" t="t" l="l"/>
              <a:pathLst>
                <a:path h="2117887" w="22034742">
                  <a:moveTo>
                    <a:pt x="0" y="0"/>
                  </a:moveTo>
                  <a:lnTo>
                    <a:pt x="22034742" y="0"/>
                  </a:lnTo>
                  <a:lnTo>
                    <a:pt x="22034742" y="2117887"/>
                  </a:lnTo>
                  <a:lnTo>
                    <a:pt x="0" y="2117887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46918" r="2864" b="-146918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>
              <a:off x="0" y="9525"/>
              <a:ext cx="22034741" cy="210835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428"/>
                </a:lnSpc>
              </a:pPr>
              <a:r>
                <a:rPr lang="en-US" sz="4100" spc="-147">
                  <a:solidFill>
                    <a:srgbClr val="003B77"/>
                  </a:solidFill>
                  <a:latin typeface="Poppins"/>
                  <a:ea typeface="Poppins"/>
                  <a:cs typeface="Poppins"/>
                  <a:sym typeface="Poppins"/>
                </a:rPr>
                <a:t>5- Comment y faire face et s’adapter?</a:t>
              </a:r>
            </a:p>
            <a:p>
              <a:pPr algn="l">
                <a:lnSpc>
                  <a:spcPts val="3780"/>
                </a:lnSpc>
              </a:pPr>
              <a:r>
                <a:rPr lang="en-US" sz="3500" spc="-126">
                  <a:solidFill>
                    <a:srgbClr val="003B77"/>
                  </a:solidFill>
                  <a:latin typeface="Poppins"/>
                  <a:ea typeface="Poppins"/>
                  <a:cs typeface="Poppins"/>
                  <a:sym typeface="Poppins"/>
                </a:rPr>
                <a:t>      </a:t>
              </a:r>
              <a:r>
                <a:rPr lang="en-US" sz="3500" spc="-126">
                  <a:solidFill>
                    <a:srgbClr val="26AFC2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De nouvelles capacités d’assurance à optimiser, exemple du paramétrique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244412" y="9527134"/>
            <a:ext cx="1227639" cy="728901"/>
            <a:chOff x="0" y="0"/>
            <a:chExt cx="1636852" cy="971868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636903" cy="971931"/>
            </a:xfrm>
            <a:custGeom>
              <a:avLst/>
              <a:gdLst/>
              <a:ahLst/>
              <a:cxnLst/>
              <a:rect r="r" b="b" t="t" l="l"/>
              <a:pathLst>
                <a:path h="971931" w="1636903">
                  <a:moveTo>
                    <a:pt x="0" y="0"/>
                  </a:moveTo>
                  <a:lnTo>
                    <a:pt x="1636903" y="0"/>
                  </a:lnTo>
                  <a:lnTo>
                    <a:pt x="1636903" y="971931"/>
                  </a:lnTo>
                  <a:lnTo>
                    <a:pt x="0" y="971931"/>
                  </a:lnTo>
                  <a:close/>
                </a:path>
              </a:pathLst>
            </a:custGeom>
            <a:solidFill>
              <a:srgbClr val="FEFFFF"/>
            </a:solidFill>
            <a:ln w="19050" cap="sq">
              <a:solidFill>
                <a:srgbClr val="FEFFFF"/>
              </a:solidFill>
              <a:prstDash val="solid"/>
              <a:miter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12426696" y="3051553"/>
            <a:ext cx="4898441" cy="6546799"/>
            <a:chOff x="0" y="0"/>
            <a:chExt cx="6531254" cy="8729066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6531229" cy="8729091"/>
            </a:xfrm>
            <a:custGeom>
              <a:avLst/>
              <a:gdLst/>
              <a:ahLst/>
              <a:cxnLst/>
              <a:rect r="r" b="b" t="t" l="l"/>
              <a:pathLst>
                <a:path h="8729091" w="6531229">
                  <a:moveTo>
                    <a:pt x="0" y="0"/>
                  </a:moveTo>
                  <a:lnTo>
                    <a:pt x="6531229" y="0"/>
                  </a:lnTo>
                  <a:lnTo>
                    <a:pt x="6531229" y="8729091"/>
                  </a:lnTo>
                  <a:lnTo>
                    <a:pt x="0" y="87290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8803357" y="6743167"/>
            <a:ext cx="3152937" cy="2895752"/>
            <a:chOff x="0" y="0"/>
            <a:chExt cx="4203916" cy="3861003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4203954" cy="3861054"/>
            </a:xfrm>
            <a:custGeom>
              <a:avLst/>
              <a:gdLst/>
              <a:ahLst/>
              <a:cxnLst/>
              <a:rect r="r" b="b" t="t" l="l"/>
              <a:pathLst>
                <a:path h="3861054" w="4203954">
                  <a:moveTo>
                    <a:pt x="0" y="0"/>
                  </a:moveTo>
                  <a:lnTo>
                    <a:pt x="4203954" y="0"/>
                  </a:lnTo>
                  <a:lnTo>
                    <a:pt x="4203954" y="3861054"/>
                  </a:lnTo>
                  <a:lnTo>
                    <a:pt x="0" y="38610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1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8902208" y="2949512"/>
            <a:ext cx="2955236" cy="3292973"/>
            <a:chOff x="0" y="0"/>
            <a:chExt cx="3940315" cy="4390631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3940302" cy="4390644"/>
            </a:xfrm>
            <a:custGeom>
              <a:avLst/>
              <a:gdLst/>
              <a:ahLst/>
              <a:cxnLst/>
              <a:rect r="r" b="b" t="t" l="l"/>
              <a:pathLst>
                <a:path h="4390644" w="3940302">
                  <a:moveTo>
                    <a:pt x="0" y="0"/>
                  </a:moveTo>
                  <a:lnTo>
                    <a:pt x="3940302" y="0"/>
                  </a:lnTo>
                  <a:lnTo>
                    <a:pt x="3940302" y="4390644"/>
                  </a:lnTo>
                  <a:lnTo>
                    <a:pt x="0" y="43906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2051685" y="3037265"/>
            <a:ext cx="2243138" cy="800100"/>
            <a:chOff x="0" y="0"/>
            <a:chExt cx="2990850" cy="10668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2990850" cy="1066800"/>
            </a:xfrm>
            <a:custGeom>
              <a:avLst/>
              <a:gdLst/>
              <a:ahLst/>
              <a:cxnLst/>
              <a:rect r="r" b="b" t="t" l="l"/>
              <a:pathLst>
                <a:path h="1066800" w="2990850">
                  <a:moveTo>
                    <a:pt x="0" y="177800"/>
                  </a:moveTo>
                  <a:cubicBezTo>
                    <a:pt x="0" y="79629"/>
                    <a:pt x="79629" y="0"/>
                    <a:pt x="177800" y="0"/>
                  </a:cubicBezTo>
                  <a:lnTo>
                    <a:pt x="2813050" y="0"/>
                  </a:lnTo>
                  <a:cubicBezTo>
                    <a:pt x="2911221" y="0"/>
                    <a:pt x="2990850" y="79629"/>
                    <a:pt x="2990850" y="177800"/>
                  </a:cubicBezTo>
                  <a:lnTo>
                    <a:pt x="2990850" y="889000"/>
                  </a:lnTo>
                  <a:cubicBezTo>
                    <a:pt x="2990850" y="987171"/>
                    <a:pt x="2911221" y="1066800"/>
                    <a:pt x="2813050" y="1066800"/>
                  </a:cubicBezTo>
                  <a:lnTo>
                    <a:pt x="177800" y="1066800"/>
                  </a:lnTo>
                  <a:cubicBezTo>
                    <a:pt x="79629" y="1066800"/>
                    <a:pt x="0" y="987171"/>
                    <a:pt x="0" y="889000"/>
                  </a:cubicBez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4627" r="0" b="-4627"/>
              </a:stretch>
            </a:blipFill>
            <a:ln w="28575" cap="sq">
              <a:solidFill>
                <a:srgbClr val="002750"/>
              </a:solidFill>
              <a:prstDash val="solid"/>
              <a:miter/>
            </a:ln>
          </p:spPr>
        </p:sp>
        <p:sp>
          <p:nvSpPr>
            <p:cNvPr name="TextBox 22" id="22"/>
            <p:cNvSpPr txBox="true"/>
            <p:nvPr/>
          </p:nvSpPr>
          <p:spPr>
            <a:xfrm>
              <a:off x="0" y="0"/>
              <a:ext cx="2990850" cy="10668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2750"/>
                  </a:solidFill>
                  <a:latin typeface="Verdana"/>
                  <a:ea typeface="Verdana"/>
                  <a:cs typeface="Verdana"/>
                  <a:sym typeface="Verdana"/>
                </a:rPr>
                <a:t>Un Risque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2051685" y="4856807"/>
            <a:ext cx="2243138" cy="800100"/>
            <a:chOff x="0" y="0"/>
            <a:chExt cx="2990850" cy="10668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2990850" cy="1066800"/>
            </a:xfrm>
            <a:custGeom>
              <a:avLst/>
              <a:gdLst/>
              <a:ahLst/>
              <a:cxnLst/>
              <a:rect r="r" b="b" t="t" l="l"/>
              <a:pathLst>
                <a:path h="1066800" w="2990850">
                  <a:moveTo>
                    <a:pt x="0" y="177800"/>
                  </a:moveTo>
                  <a:cubicBezTo>
                    <a:pt x="0" y="79629"/>
                    <a:pt x="79629" y="0"/>
                    <a:pt x="177800" y="0"/>
                  </a:cubicBezTo>
                  <a:lnTo>
                    <a:pt x="2813050" y="0"/>
                  </a:lnTo>
                  <a:cubicBezTo>
                    <a:pt x="2911221" y="0"/>
                    <a:pt x="2990850" y="79629"/>
                    <a:pt x="2990850" y="177800"/>
                  </a:cubicBezTo>
                  <a:lnTo>
                    <a:pt x="2990850" y="889000"/>
                  </a:lnTo>
                  <a:cubicBezTo>
                    <a:pt x="2990850" y="987171"/>
                    <a:pt x="2911221" y="1066800"/>
                    <a:pt x="2813050" y="1066800"/>
                  </a:cubicBezTo>
                  <a:lnTo>
                    <a:pt x="177800" y="1066800"/>
                  </a:lnTo>
                  <a:cubicBezTo>
                    <a:pt x="79629" y="1066800"/>
                    <a:pt x="0" y="987171"/>
                    <a:pt x="0" y="889000"/>
                  </a:cubicBez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4627" r="0" b="-4627"/>
              </a:stretch>
            </a:blipFill>
            <a:ln w="28575" cap="sq">
              <a:solidFill>
                <a:srgbClr val="002750"/>
              </a:solidFill>
              <a:prstDash val="solid"/>
              <a:miter/>
            </a:ln>
          </p:spPr>
        </p:sp>
        <p:sp>
          <p:nvSpPr>
            <p:cNvPr name="TextBox 25" id="25"/>
            <p:cNvSpPr txBox="true"/>
            <p:nvPr/>
          </p:nvSpPr>
          <p:spPr>
            <a:xfrm>
              <a:off x="0" y="0"/>
              <a:ext cx="2990850" cy="10668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2750"/>
                  </a:solidFill>
                  <a:latin typeface="Verdana"/>
                  <a:ea typeface="Verdana"/>
                  <a:cs typeface="Verdana"/>
                  <a:sym typeface="Verdana"/>
                </a:rPr>
                <a:t>Un Indice</a:t>
              </a: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2051695" y="6676349"/>
            <a:ext cx="2243138" cy="800100"/>
            <a:chOff x="0" y="0"/>
            <a:chExt cx="2990850" cy="106680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2990850" cy="1066800"/>
            </a:xfrm>
            <a:custGeom>
              <a:avLst/>
              <a:gdLst/>
              <a:ahLst/>
              <a:cxnLst/>
              <a:rect r="r" b="b" t="t" l="l"/>
              <a:pathLst>
                <a:path h="1066800" w="2990850">
                  <a:moveTo>
                    <a:pt x="0" y="177800"/>
                  </a:moveTo>
                  <a:cubicBezTo>
                    <a:pt x="0" y="79629"/>
                    <a:pt x="79629" y="0"/>
                    <a:pt x="177800" y="0"/>
                  </a:cubicBezTo>
                  <a:lnTo>
                    <a:pt x="2813050" y="0"/>
                  </a:lnTo>
                  <a:cubicBezTo>
                    <a:pt x="2911221" y="0"/>
                    <a:pt x="2990850" y="79629"/>
                    <a:pt x="2990850" y="177800"/>
                  </a:cubicBezTo>
                  <a:lnTo>
                    <a:pt x="2990850" y="889000"/>
                  </a:lnTo>
                  <a:cubicBezTo>
                    <a:pt x="2990850" y="987171"/>
                    <a:pt x="2911221" y="1066800"/>
                    <a:pt x="2813050" y="1066800"/>
                  </a:cubicBezTo>
                  <a:lnTo>
                    <a:pt x="177800" y="1066800"/>
                  </a:lnTo>
                  <a:cubicBezTo>
                    <a:pt x="79629" y="1066800"/>
                    <a:pt x="0" y="987171"/>
                    <a:pt x="0" y="889000"/>
                  </a:cubicBez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4627" r="0" b="-4627"/>
              </a:stretch>
            </a:blipFill>
            <a:ln w="28575" cap="sq">
              <a:solidFill>
                <a:srgbClr val="002750"/>
              </a:solidFill>
              <a:prstDash val="solid"/>
              <a:miter/>
            </a:ln>
          </p:spPr>
        </p:sp>
        <p:sp>
          <p:nvSpPr>
            <p:cNvPr name="TextBox 28" id="28"/>
            <p:cNvSpPr txBox="true"/>
            <p:nvPr/>
          </p:nvSpPr>
          <p:spPr>
            <a:xfrm>
              <a:off x="0" y="0"/>
              <a:ext cx="2990850" cy="10668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2750"/>
                  </a:solidFill>
                  <a:latin typeface="Verdana"/>
                  <a:ea typeface="Verdana"/>
                  <a:cs typeface="Verdana"/>
                  <a:sym typeface="Verdana"/>
                </a:rPr>
                <a:t>Un trigger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2051695" y="8534962"/>
            <a:ext cx="2243138" cy="800100"/>
            <a:chOff x="0" y="0"/>
            <a:chExt cx="2990850" cy="106680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2990850" cy="1066800"/>
            </a:xfrm>
            <a:custGeom>
              <a:avLst/>
              <a:gdLst/>
              <a:ahLst/>
              <a:cxnLst/>
              <a:rect r="r" b="b" t="t" l="l"/>
              <a:pathLst>
                <a:path h="1066800" w="2990850">
                  <a:moveTo>
                    <a:pt x="0" y="177800"/>
                  </a:moveTo>
                  <a:cubicBezTo>
                    <a:pt x="0" y="79629"/>
                    <a:pt x="79629" y="0"/>
                    <a:pt x="177800" y="0"/>
                  </a:cubicBezTo>
                  <a:lnTo>
                    <a:pt x="2813050" y="0"/>
                  </a:lnTo>
                  <a:cubicBezTo>
                    <a:pt x="2911221" y="0"/>
                    <a:pt x="2990850" y="79629"/>
                    <a:pt x="2990850" y="177800"/>
                  </a:cubicBezTo>
                  <a:lnTo>
                    <a:pt x="2990850" y="889000"/>
                  </a:lnTo>
                  <a:cubicBezTo>
                    <a:pt x="2990850" y="987171"/>
                    <a:pt x="2911221" y="1066800"/>
                    <a:pt x="2813050" y="1066800"/>
                  </a:cubicBezTo>
                  <a:lnTo>
                    <a:pt x="177800" y="1066800"/>
                  </a:lnTo>
                  <a:cubicBezTo>
                    <a:pt x="79629" y="1066800"/>
                    <a:pt x="0" y="987171"/>
                    <a:pt x="0" y="889000"/>
                  </a:cubicBez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4627" r="0" b="-4627"/>
              </a:stretch>
            </a:blipFill>
            <a:ln w="28575" cap="sq">
              <a:solidFill>
                <a:srgbClr val="002750"/>
              </a:solidFill>
              <a:prstDash val="solid"/>
              <a:miter/>
            </a:ln>
          </p:spPr>
        </p:sp>
        <p:sp>
          <p:nvSpPr>
            <p:cNvPr name="TextBox 31" id="31"/>
            <p:cNvSpPr txBox="true"/>
            <p:nvPr/>
          </p:nvSpPr>
          <p:spPr>
            <a:xfrm>
              <a:off x="0" y="0"/>
              <a:ext cx="2990850" cy="10668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2750"/>
                  </a:solidFill>
                  <a:latin typeface="Verdana"/>
                  <a:ea typeface="Verdana"/>
                  <a:cs typeface="Verdana"/>
                  <a:sym typeface="Verdana"/>
                </a:rPr>
                <a:t>Un forfait</a:t>
              </a:r>
            </a:p>
          </p:txBody>
        </p:sp>
      </p:grpSp>
      <p:sp>
        <p:nvSpPr>
          <p:cNvPr name="AutoShape 32" id="32"/>
          <p:cNvSpPr/>
          <p:nvPr/>
        </p:nvSpPr>
        <p:spPr>
          <a:xfrm rot="5222400">
            <a:off x="2619937" y="4332799"/>
            <a:ext cx="1106643" cy="28575"/>
          </a:xfrm>
          <a:prstGeom prst="line">
            <a:avLst/>
          </a:prstGeom>
          <a:ln cap="rnd" w="28575">
            <a:solidFill>
              <a:srgbClr val="00275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33" id="33"/>
          <p:cNvSpPr/>
          <p:nvPr/>
        </p:nvSpPr>
        <p:spPr>
          <a:xfrm rot="5228460">
            <a:off x="2600430" y="7991418"/>
            <a:ext cx="1145667" cy="28575"/>
          </a:xfrm>
          <a:prstGeom prst="line">
            <a:avLst/>
          </a:prstGeom>
          <a:ln cap="rnd" w="28575">
            <a:solidFill>
              <a:srgbClr val="00275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34" id="34"/>
          <p:cNvSpPr/>
          <p:nvPr/>
        </p:nvSpPr>
        <p:spPr>
          <a:xfrm rot="5222400">
            <a:off x="2619937" y="6152340"/>
            <a:ext cx="1106643" cy="28575"/>
          </a:xfrm>
          <a:prstGeom prst="line">
            <a:avLst/>
          </a:prstGeom>
          <a:ln cap="rnd" w="28575">
            <a:solidFill>
              <a:srgbClr val="002750"/>
            </a:solidFill>
            <a:prstDash val="solid"/>
            <a:headEnd type="none" len="sm" w="sm"/>
            <a:tailEnd type="triangle" len="med" w="lg"/>
          </a:ln>
        </p:spPr>
      </p:sp>
      <p:grpSp>
        <p:nvGrpSpPr>
          <p:cNvPr name="Group 35" id="35"/>
          <p:cNvGrpSpPr/>
          <p:nvPr/>
        </p:nvGrpSpPr>
        <p:grpSpPr>
          <a:xfrm rot="0">
            <a:off x="5920454" y="8167049"/>
            <a:ext cx="1424816" cy="1470041"/>
            <a:chOff x="0" y="0"/>
            <a:chExt cx="1899755" cy="1960054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1899666" cy="1960118"/>
            </a:xfrm>
            <a:custGeom>
              <a:avLst/>
              <a:gdLst/>
              <a:ahLst/>
              <a:cxnLst/>
              <a:rect r="r" b="b" t="t" l="l"/>
              <a:pathLst>
                <a:path h="1960118" w="1899666">
                  <a:moveTo>
                    <a:pt x="0" y="980059"/>
                  </a:moveTo>
                  <a:cubicBezTo>
                    <a:pt x="0" y="438785"/>
                    <a:pt x="425323" y="0"/>
                    <a:pt x="949833" y="0"/>
                  </a:cubicBezTo>
                  <a:cubicBezTo>
                    <a:pt x="1474343" y="0"/>
                    <a:pt x="1899666" y="438785"/>
                    <a:pt x="1899666" y="980059"/>
                  </a:cubicBezTo>
                  <a:cubicBezTo>
                    <a:pt x="1899666" y="1521333"/>
                    <a:pt x="1474343" y="1960118"/>
                    <a:pt x="949833" y="1960118"/>
                  </a:cubicBezTo>
                  <a:cubicBezTo>
                    <a:pt x="425323" y="1960118"/>
                    <a:pt x="0" y="1521333"/>
                    <a:pt x="0" y="980059"/>
                  </a:cubicBezTo>
                  <a:close/>
                </a:path>
              </a:pathLst>
            </a:custGeom>
            <a:solidFill>
              <a:srgbClr val="08B2EF"/>
            </a:solidFill>
          </p:spPr>
        </p:sp>
      </p:grpSp>
      <p:grpSp>
        <p:nvGrpSpPr>
          <p:cNvPr name="Group 37" id="37"/>
          <p:cNvGrpSpPr/>
          <p:nvPr/>
        </p:nvGrpSpPr>
        <p:grpSpPr>
          <a:xfrm rot="0">
            <a:off x="5920454" y="4655248"/>
            <a:ext cx="1361856" cy="1401918"/>
            <a:chOff x="0" y="0"/>
            <a:chExt cx="1815808" cy="1869224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1815846" cy="1869186"/>
            </a:xfrm>
            <a:custGeom>
              <a:avLst/>
              <a:gdLst/>
              <a:ahLst/>
              <a:cxnLst/>
              <a:rect r="r" b="b" t="t" l="l"/>
              <a:pathLst>
                <a:path h="1869186" w="1815846">
                  <a:moveTo>
                    <a:pt x="0" y="0"/>
                  </a:moveTo>
                  <a:lnTo>
                    <a:pt x="1815846" y="0"/>
                  </a:lnTo>
                  <a:lnTo>
                    <a:pt x="1815846" y="1869186"/>
                  </a:lnTo>
                  <a:lnTo>
                    <a:pt x="0" y="18691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125" t="0" r="-123" b="-2"/>
              </a:stretch>
            </a:blipFill>
          </p:spPr>
        </p:sp>
      </p:grpSp>
      <p:grpSp>
        <p:nvGrpSpPr>
          <p:cNvPr name="Group 39" id="39"/>
          <p:cNvGrpSpPr/>
          <p:nvPr/>
        </p:nvGrpSpPr>
        <p:grpSpPr>
          <a:xfrm rot="0">
            <a:off x="5838425" y="6330991"/>
            <a:ext cx="1640862" cy="1588408"/>
            <a:chOff x="0" y="0"/>
            <a:chExt cx="2187816" cy="2117877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2187829" cy="2117852"/>
            </a:xfrm>
            <a:custGeom>
              <a:avLst/>
              <a:gdLst/>
              <a:ahLst/>
              <a:cxnLst/>
              <a:rect r="r" b="b" t="t" l="l"/>
              <a:pathLst>
                <a:path h="2117852" w="2187829">
                  <a:moveTo>
                    <a:pt x="0" y="0"/>
                  </a:moveTo>
                  <a:lnTo>
                    <a:pt x="2187829" y="0"/>
                  </a:lnTo>
                  <a:lnTo>
                    <a:pt x="2187829" y="2117852"/>
                  </a:lnTo>
                  <a:lnTo>
                    <a:pt x="0" y="21178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-70" t="0" r="-70" b="-1"/>
              </a:stretch>
            </a:blipFill>
          </p:spPr>
        </p:sp>
      </p:grpSp>
      <p:sp>
        <p:nvSpPr>
          <p:cNvPr name="Freeform 41" id="41"/>
          <p:cNvSpPr/>
          <p:nvPr/>
        </p:nvSpPr>
        <p:spPr>
          <a:xfrm flipH="false" flipV="false" rot="0">
            <a:off x="6084941" y="8381219"/>
            <a:ext cx="986885" cy="1041711"/>
          </a:xfrm>
          <a:custGeom>
            <a:avLst/>
            <a:gdLst/>
            <a:ahLst/>
            <a:cxnLst/>
            <a:rect r="r" b="b" t="t" l="l"/>
            <a:pathLst>
              <a:path h="1041711" w="986885">
                <a:moveTo>
                  <a:pt x="0" y="0"/>
                </a:moveTo>
                <a:lnTo>
                  <a:pt x="986886" y="0"/>
                </a:lnTo>
                <a:lnTo>
                  <a:pt x="986886" y="1041711"/>
                </a:lnTo>
                <a:lnTo>
                  <a:pt x="0" y="104171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2" id="42"/>
          <p:cNvSpPr/>
          <p:nvPr/>
        </p:nvSpPr>
        <p:spPr>
          <a:xfrm flipH="false" flipV="false" rot="0">
            <a:off x="6152979" y="3008309"/>
            <a:ext cx="901560" cy="947690"/>
          </a:xfrm>
          <a:custGeom>
            <a:avLst/>
            <a:gdLst/>
            <a:ahLst/>
            <a:cxnLst/>
            <a:rect r="r" b="b" t="t" l="l"/>
            <a:pathLst>
              <a:path h="947690" w="901560">
                <a:moveTo>
                  <a:pt x="0" y="0"/>
                </a:moveTo>
                <a:lnTo>
                  <a:pt x="901560" y="0"/>
                </a:lnTo>
                <a:lnTo>
                  <a:pt x="901560" y="947690"/>
                </a:lnTo>
                <a:lnTo>
                  <a:pt x="0" y="94769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3" id="43"/>
          <p:cNvSpPr txBox="true"/>
          <p:nvPr/>
        </p:nvSpPr>
        <p:spPr>
          <a:xfrm rot="0">
            <a:off x="17152697" y="9884202"/>
            <a:ext cx="251860" cy="290069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427"/>
              </a:lnSpc>
              <a:spcBef>
                <a:spcPct val="0"/>
              </a:spcBef>
            </a:pPr>
            <a:r>
              <a:rPr lang="en-US" sz="1733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20</a:t>
            </a:r>
          </a:p>
        </p:txBody>
      </p:sp>
    </p:spTree>
  </p:cSld>
  <p:clrMapOvr>
    <a:masterClrMapping/>
  </p:clrMapOvr>
  <p:transition spd="fast">
    <p:fade/>
  </p:transition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5301720">
            <a:off x="17303925" y="10002936"/>
            <a:ext cx="333280" cy="0"/>
          </a:xfrm>
          <a:prstGeom prst="line">
            <a:avLst/>
          </a:prstGeom>
          <a:ln cap="rnd" w="9525">
            <a:solidFill>
              <a:srgbClr val="00ABC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" id="3"/>
          <p:cNvGrpSpPr/>
          <p:nvPr/>
        </p:nvGrpSpPr>
        <p:grpSpPr>
          <a:xfrm rot="0">
            <a:off x="445018" y="547688"/>
            <a:ext cx="1125645" cy="1588408"/>
            <a:chOff x="0" y="0"/>
            <a:chExt cx="1500861" cy="211787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500886" cy="2117852"/>
            </a:xfrm>
            <a:custGeom>
              <a:avLst/>
              <a:gdLst/>
              <a:ahLst/>
              <a:cxnLst/>
              <a:rect r="r" b="b" t="t" l="l"/>
              <a:pathLst>
                <a:path h="2117852" w="1500886">
                  <a:moveTo>
                    <a:pt x="0" y="0"/>
                  </a:moveTo>
                  <a:lnTo>
                    <a:pt x="1500886" y="0"/>
                  </a:lnTo>
                  <a:lnTo>
                    <a:pt x="1500886" y="2117852"/>
                  </a:lnTo>
                  <a:lnTo>
                    <a:pt x="0" y="21178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1" b="-1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208493" y="9534525"/>
            <a:ext cx="1163107" cy="756723"/>
            <a:chOff x="0" y="0"/>
            <a:chExt cx="1550810" cy="100896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550797" cy="1009015"/>
            </a:xfrm>
            <a:custGeom>
              <a:avLst/>
              <a:gdLst/>
              <a:ahLst/>
              <a:cxnLst/>
              <a:rect r="r" b="b" t="t" l="l"/>
              <a:pathLst>
                <a:path h="1009015" w="1550797">
                  <a:moveTo>
                    <a:pt x="0" y="0"/>
                  </a:moveTo>
                  <a:lnTo>
                    <a:pt x="1550797" y="0"/>
                  </a:lnTo>
                  <a:lnTo>
                    <a:pt x="1550797" y="1009015"/>
                  </a:lnTo>
                  <a:lnTo>
                    <a:pt x="0" y="10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225" r="0" b="-221"/>
              </a:stretch>
            </a:blipFill>
          </p:spPr>
        </p:sp>
      </p:grpSp>
      <p:grpSp>
        <p:nvGrpSpPr>
          <p:cNvPr name="Group 7" id="7"/>
          <p:cNvGrpSpPr/>
          <p:nvPr/>
        </p:nvGrpSpPr>
        <p:grpSpPr>
          <a:xfrm rot="0">
            <a:off x="1761944" y="633706"/>
            <a:ext cx="16324981" cy="1588412"/>
            <a:chOff x="0" y="0"/>
            <a:chExt cx="21766642" cy="2117882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1766645" cy="2117887"/>
            </a:xfrm>
            <a:custGeom>
              <a:avLst/>
              <a:gdLst/>
              <a:ahLst/>
              <a:cxnLst/>
              <a:rect r="r" b="b" t="t" l="l"/>
              <a:pathLst>
                <a:path h="2117887" w="21766645">
                  <a:moveTo>
                    <a:pt x="0" y="0"/>
                  </a:moveTo>
                  <a:lnTo>
                    <a:pt x="21766645" y="0"/>
                  </a:lnTo>
                  <a:lnTo>
                    <a:pt x="21766645" y="2117887"/>
                  </a:lnTo>
                  <a:lnTo>
                    <a:pt x="0" y="2117887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33263" r="8486" b="-133263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9525"/>
              <a:ext cx="21766642" cy="210835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536"/>
                </a:lnSpc>
              </a:pPr>
              <a:r>
                <a:rPr lang="en-US" sz="4200" spc="-121">
                  <a:solidFill>
                    <a:srgbClr val="003B77"/>
                  </a:solidFill>
                  <a:latin typeface="Poppins"/>
                  <a:ea typeface="Poppins"/>
                  <a:cs typeface="Poppins"/>
                  <a:sym typeface="Poppins"/>
                </a:rPr>
                <a:t>5- Comment y faire face et s’adapter ?</a:t>
              </a:r>
            </a:p>
            <a:p>
              <a:pPr algn="l">
                <a:lnSpc>
                  <a:spcPts val="3888"/>
                </a:lnSpc>
              </a:pPr>
              <a:r>
                <a:rPr lang="en-US" sz="3600" spc="-104">
                  <a:solidFill>
                    <a:srgbClr val="003B77"/>
                  </a:solidFill>
                  <a:latin typeface="Poppins"/>
                  <a:ea typeface="Poppins"/>
                  <a:cs typeface="Poppins"/>
                  <a:sym typeface="Poppins"/>
                </a:rPr>
                <a:t>      </a:t>
              </a:r>
              <a:r>
                <a:rPr lang="en-US" sz="3600" spc="-104">
                  <a:solidFill>
                    <a:srgbClr val="26AFC2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De</a:t>
              </a:r>
              <a:r>
                <a:rPr lang="en-US" b="true" sz="3600" spc="-104">
                  <a:solidFill>
                    <a:srgbClr val="00275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3600" spc="-104">
                  <a:solidFill>
                    <a:srgbClr val="26AFC2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nouvelles capacités d’assurance à optimiser, exemple de la captive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244412" y="9527134"/>
            <a:ext cx="1227639" cy="728901"/>
            <a:chOff x="0" y="0"/>
            <a:chExt cx="1636852" cy="971868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636903" cy="971931"/>
            </a:xfrm>
            <a:custGeom>
              <a:avLst/>
              <a:gdLst/>
              <a:ahLst/>
              <a:cxnLst/>
              <a:rect r="r" b="b" t="t" l="l"/>
              <a:pathLst>
                <a:path h="971931" w="1636903">
                  <a:moveTo>
                    <a:pt x="0" y="0"/>
                  </a:moveTo>
                  <a:lnTo>
                    <a:pt x="1636903" y="0"/>
                  </a:lnTo>
                  <a:lnTo>
                    <a:pt x="1636903" y="971931"/>
                  </a:lnTo>
                  <a:lnTo>
                    <a:pt x="0" y="971931"/>
                  </a:lnTo>
                  <a:close/>
                </a:path>
              </a:pathLst>
            </a:custGeom>
            <a:solidFill>
              <a:srgbClr val="FEFFFF"/>
            </a:solidFill>
            <a:ln w="19050" cap="sq">
              <a:solidFill>
                <a:srgbClr val="FEFFFF"/>
              </a:solidFill>
              <a:prstDash val="solid"/>
              <a:miter/>
            </a:ln>
          </p:spPr>
        </p:sp>
      </p:grpSp>
      <p:grpSp>
        <p:nvGrpSpPr>
          <p:cNvPr name="Group 12" id="12"/>
          <p:cNvGrpSpPr/>
          <p:nvPr/>
        </p:nvGrpSpPr>
        <p:grpSpPr>
          <a:xfrm rot="0">
            <a:off x="1023614" y="5609844"/>
            <a:ext cx="9824123" cy="4389120"/>
            <a:chOff x="0" y="0"/>
            <a:chExt cx="13098831" cy="5852160"/>
          </a:xfrm>
        </p:grpSpPr>
        <p:sp>
          <p:nvSpPr>
            <p:cNvPr name="Freeform 13" id="13" descr="La captive - Risk and Reinsurance Solutions - 2RS"/>
            <p:cNvSpPr/>
            <p:nvPr/>
          </p:nvSpPr>
          <p:spPr>
            <a:xfrm flipH="false" flipV="false" rot="0">
              <a:off x="0" y="0"/>
              <a:ext cx="13098780" cy="5852160"/>
            </a:xfrm>
            <a:custGeom>
              <a:avLst/>
              <a:gdLst/>
              <a:ahLst/>
              <a:cxnLst/>
              <a:rect r="r" b="b" t="t" l="l"/>
              <a:pathLst>
                <a:path h="5852160" w="13098780">
                  <a:moveTo>
                    <a:pt x="0" y="0"/>
                  </a:moveTo>
                  <a:lnTo>
                    <a:pt x="13098780" y="0"/>
                  </a:lnTo>
                  <a:lnTo>
                    <a:pt x="13098780" y="5852160"/>
                  </a:lnTo>
                  <a:lnTo>
                    <a:pt x="0" y="5852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-35" b="0"/>
              </a:stretch>
            </a:blipFill>
          </p:spPr>
        </p:sp>
      </p:grpSp>
      <p:sp>
        <p:nvSpPr>
          <p:cNvPr name="TextBox 14" id="14"/>
          <p:cNvSpPr txBox="true"/>
          <p:nvPr/>
        </p:nvSpPr>
        <p:spPr>
          <a:xfrm rot="0">
            <a:off x="1853384" y="2873026"/>
            <a:ext cx="9050522" cy="18841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879"/>
              </a:lnSpc>
            </a:pPr>
            <a:r>
              <a:rPr lang="en-US" b="true" sz="2400" u="sng">
                <a:solidFill>
                  <a:srgbClr val="002750"/>
                </a:solidFill>
                <a:latin typeface="Verdana Bold"/>
                <a:ea typeface="Verdana Bold"/>
                <a:cs typeface="Verdana Bold"/>
                <a:sym typeface="Verdana Bold"/>
              </a:rPr>
              <a:t>Définition :</a:t>
            </a:r>
          </a:p>
          <a:p>
            <a:pPr algn="just">
              <a:lnSpc>
                <a:spcPts val="2879"/>
              </a:lnSpc>
            </a:pPr>
            <a:r>
              <a:rPr lang="en-US" sz="2400">
                <a:solidFill>
                  <a:srgbClr val="002750"/>
                </a:solidFill>
                <a:latin typeface="Verdana"/>
                <a:ea typeface="Verdana"/>
                <a:cs typeface="Verdana"/>
                <a:sym typeface="Verdana"/>
              </a:rPr>
              <a:t>Une captive de réassurance est une société d’assurance ou de réassurance détenue par une entreprise ou un groupe, ayant pour but d’assurer ou réassurer ses propres risques.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11610270" y="2810637"/>
            <a:ext cx="6145340" cy="6844856"/>
            <a:chOff x="0" y="0"/>
            <a:chExt cx="8193786" cy="9126474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93786" cy="9126474"/>
            </a:xfrm>
            <a:custGeom>
              <a:avLst/>
              <a:gdLst/>
              <a:ahLst/>
              <a:cxnLst/>
              <a:rect r="r" b="b" t="t" l="l"/>
              <a:pathLst>
                <a:path h="9126474" w="8193786">
                  <a:moveTo>
                    <a:pt x="0" y="642620"/>
                  </a:moveTo>
                  <a:cubicBezTo>
                    <a:pt x="0" y="287782"/>
                    <a:pt x="287782" y="0"/>
                    <a:pt x="642620" y="0"/>
                  </a:cubicBezTo>
                  <a:lnTo>
                    <a:pt x="7551166" y="0"/>
                  </a:lnTo>
                  <a:cubicBezTo>
                    <a:pt x="7906131" y="0"/>
                    <a:pt x="8193786" y="287782"/>
                    <a:pt x="8193786" y="642620"/>
                  </a:cubicBezTo>
                  <a:lnTo>
                    <a:pt x="8193786" y="8483854"/>
                  </a:lnTo>
                  <a:cubicBezTo>
                    <a:pt x="8193786" y="8838819"/>
                    <a:pt x="7906004" y="9126474"/>
                    <a:pt x="7551166" y="9126474"/>
                  </a:cubicBezTo>
                  <a:lnTo>
                    <a:pt x="642620" y="9126474"/>
                  </a:lnTo>
                  <a:cubicBezTo>
                    <a:pt x="287655" y="9126474"/>
                    <a:pt x="0" y="8838692"/>
                    <a:pt x="0" y="8483854"/>
                  </a:cubicBezTo>
                  <a:close/>
                </a:path>
              </a:pathLst>
            </a:custGeom>
            <a:solidFill>
              <a:srgbClr val="FEFFFF"/>
            </a:solidFill>
            <a:ln w="14288" cap="sq">
              <a:solidFill>
                <a:srgbClr val="002750"/>
              </a:solidFill>
              <a:prstDash val="solid"/>
              <a:miter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0" y="0"/>
              <a:ext cx="8193786" cy="912647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 marL="488632" indent="-244316" lvl="1">
                <a:lnSpc>
                  <a:spcPts val="3240"/>
                </a:lnSpc>
                <a:buFont typeface="Arial"/>
                <a:buChar char="•"/>
              </a:pPr>
              <a:r>
                <a:rPr lang="en-US" b="true" sz="2700">
                  <a:solidFill>
                    <a:srgbClr val="00275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Possibilité d’assurer des risques devenus inassurables sur le marché</a:t>
              </a:r>
            </a:p>
            <a:p>
              <a:pPr algn="l" marL="488632" indent="-244316" lvl="1">
                <a:lnSpc>
                  <a:spcPts val="3240"/>
                </a:lnSpc>
              </a:pPr>
            </a:p>
            <a:p>
              <a:pPr algn="l" marL="488632" indent="-244316" lvl="1">
                <a:lnSpc>
                  <a:spcPts val="3240"/>
                </a:lnSpc>
                <a:buFont typeface="Arial"/>
                <a:buChar char="•"/>
              </a:pPr>
              <a:r>
                <a:rPr lang="en-US" b="true" sz="2700">
                  <a:solidFill>
                    <a:srgbClr val="00275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Repousser les limites assurantielles du fait d’un moindre besoin de rentabilité</a:t>
              </a:r>
            </a:p>
            <a:p>
              <a:pPr algn="l" marL="488632" indent="-244316" lvl="1">
                <a:lnSpc>
                  <a:spcPts val="3240"/>
                </a:lnSpc>
              </a:pPr>
            </a:p>
            <a:p>
              <a:pPr algn="l" marL="488632" indent="-244316" lvl="1">
                <a:lnSpc>
                  <a:spcPts val="3240"/>
                </a:lnSpc>
                <a:buFont typeface="Arial"/>
                <a:buChar char="•"/>
              </a:pPr>
              <a:r>
                <a:rPr lang="en-US" b="true" sz="2700">
                  <a:solidFill>
                    <a:srgbClr val="00275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Accroitre la prévention</a:t>
              </a:r>
            </a:p>
            <a:p>
              <a:pPr algn="l" marL="488632" indent="-244316" lvl="1">
                <a:lnSpc>
                  <a:spcPts val="3240"/>
                </a:lnSpc>
              </a:pPr>
            </a:p>
            <a:p>
              <a:pPr algn="l" marL="488632" indent="-244316" lvl="1">
                <a:lnSpc>
                  <a:spcPts val="3240"/>
                </a:lnSpc>
                <a:buFont typeface="Arial"/>
                <a:buChar char="•"/>
              </a:pPr>
              <a:r>
                <a:rPr lang="en-US" b="true" sz="2700">
                  <a:solidFill>
                    <a:srgbClr val="00275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Donner une valeur au Risque, facturable à ses filiales / clients</a:t>
              </a: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17152697" y="9884202"/>
            <a:ext cx="251860" cy="290069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427"/>
              </a:lnSpc>
              <a:spcBef>
                <a:spcPct val="0"/>
              </a:spcBef>
            </a:pPr>
            <a:r>
              <a:rPr lang="en-US" sz="1733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21</a:t>
            </a:r>
          </a:p>
        </p:txBody>
      </p:sp>
    </p:spTree>
  </p:cSld>
  <p:clrMapOvr>
    <a:masterClrMapping/>
  </p:clrMapOvr>
  <p:transition spd="fast">
    <p:fade/>
  </p:transition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5301720">
            <a:off x="17303925" y="10002936"/>
            <a:ext cx="333280" cy="0"/>
          </a:xfrm>
          <a:prstGeom prst="line">
            <a:avLst/>
          </a:prstGeom>
          <a:ln cap="rnd" w="9525">
            <a:solidFill>
              <a:srgbClr val="00ABC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" id="3"/>
          <p:cNvGrpSpPr/>
          <p:nvPr/>
        </p:nvGrpSpPr>
        <p:grpSpPr>
          <a:xfrm rot="0">
            <a:off x="445018" y="547688"/>
            <a:ext cx="1125645" cy="1588408"/>
            <a:chOff x="0" y="0"/>
            <a:chExt cx="1500861" cy="211787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500886" cy="2117852"/>
            </a:xfrm>
            <a:custGeom>
              <a:avLst/>
              <a:gdLst/>
              <a:ahLst/>
              <a:cxnLst/>
              <a:rect r="r" b="b" t="t" l="l"/>
              <a:pathLst>
                <a:path h="2117852" w="1500886">
                  <a:moveTo>
                    <a:pt x="0" y="0"/>
                  </a:moveTo>
                  <a:lnTo>
                    <a:pt x="1500886" y="0"/>
                  </a:lnTo>
                  <a:lnTo>
                    <a:pt x="1500886" y="2117852"/>
                  </a:lnTo>
                  <a:lnTo>
                    <a:pt x="0" y="21178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1" b="-1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208493" y="9534525"/>
            <a:ext cx="1163107" cy="756723"/>
            <a:chOff x="0" y="0"/>
            <a:chExt cx="1550810" cy="100896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550797" cy="1009015"/>
            </a:xfrm>
            <a:custGeom>
              <a:avLst/>
              <a:gdLst/>
              <a:ahLst/>
              <a:cxnLst/>
              <a:rect r="r" b="b" t="t" l="l"/>
              <a:pathLst>
                <a:path h="1009015" w="1550797">
                  <a:moveTo>
                    <a:pt x="0" y="0"/>
                  </a:moveTo>
                  <a:lnTo>
                    <a:pt x="1550797" y="0"/>
                  </a:lnTo>
                  <a:lnTo>
                    <a:pt x="1550797" y="1009015"/>
                  </a:lnTo>
                  <a:lnTo>
                    <a:pt x="0" y="10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225" r="0" b="-221"/>
              </a:stretch>
            </a:blipFill>
          </p:spPr>
        </p:sp>
      </p:grpSp>
      <p:grpSp>
        <p:nvGrpSpPr>
          <p:cNvPr name="Group 7" id="7"/>
          <p:cNvGrpSpPr/>
          <p:nvPr/>
        </p:nvGrpSpPr>
        <p:grpSpPr>
          <a:xfrm rot="0">
            <a:off x="2165356" y="447142"/>
            <a:ext cx="14939572" cy="1588412"/>
            <a:chOff x="0" y="0"/>
            <a:chExt cx="19919429" cy="2117882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9919432" cy="2117887"/>
            </a:xfrm>
            <a:custGeom>
              <a:avLst/>
              <a:gdLst/>
              <a:ahLst/>
              <a:cxnLst/>
              <a:rect r="r" b="b" t="t" l="l"/>
              <a:pathLst>
                <a:path h="2117887" w="19919432">
                  <a:moveTo>
                    <a:pt x="0" y="0"/>
                  </a:moveTo>
                  <a:lnTo>
                    <a:pt x="19919432" y="0"/>
                  </a:lnTo>
                  <a:lnTo>
                    <a:pt x="19919432" y="2117887"/>
                  </a:lnTo>
                  <a:lnTo>
                    <a:pt x="0" y="2117887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33263" r="0" b="-133263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9525"/>
              <a:ext cx="19919429" cy="210835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536"/>
                </a:lnSpc>
              </a:pPr>
              <a:r>
                <a:rPr lang="en-US" sz="4200">
                  <a:solidFill>
                    <a:srgbClr val="003B77"/>
                  </a:solidFill>
                  <a:latin typeface="Poppins"/>
                  <a:ea typeface="Poppins"/>
                  <a:cs typeface="Poppins"/>
                  <a:sym typeface="Poppins"/>
                </a:rPr>
                <a:t>CONCLUSION</a:t>
              </a:r>
            </a:p>
            <a:p>
              <a:pPr algn="l">
                <a:lnSpc>
                  <a:spcPts val="3888"/>
                </a:lnSpc>
              </a:pPr>
              <a:r>
                <a:rPr lang="en-US" sz="3600">
                  <a:solidFill>
                    <a:srgbClr val="26AFC2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Identifier &gt; Réduire &gt; Transférer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244412" y="9527134"/>
            <a:ext cx="1227639" cy="728901"/>
            <a:chOff x="0" y="0"/>
            <a:chExt cx="1636852" cy="971868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636903" cy="971931"/>
            </a:xfrm>
            <a:custGeom>
              <a:avLst/>
              <a:gdLst/>
              <a:ahLst/>
              <a:cxnLst/>
              <a:rect r="r" b="b" t="t" l="l"/>
              <a:pathLst>
                <a:path h="971931" w="1636903">
                  <a:moveTo>
                    <a:pt x="0" y="0"/>
                  </a:moveTo>
                  <a:lnTo>
                    <a:pt x="1636903" y="0"/>
                  </a:lnTo>
                  <a:lnTo>
                    <a:pt x="1636903" y="971931"/>
                  </a:lnTo>
                  <a:lnTo>
                    <a:pt x="0" y="971931"/>
                  </a:lnTo>
                  <a:close/>
                </a:path>
              </a:pathLst>
            </a:custGeom>
            <a:solidFill>
              <a:srgbClr val="FEFFFF"/>
            </a:solidFill>
            <a:ln w="19050" cap="sq">
              <a:solidFill>
                <a:srgbClr val="FEFFFF"/>
              </a:solidFill>
              <a:prstDash val="solid"/>
              <a:miter/>
            </a:ln>
          </p:spPr>
        </p:sp>
      </p:grpSp>
      <p:grpSp>
        <p:nvGrpSpPr>
          <p:cNvPr name="Group 12" id="12"/>
          <p:cNvGrpSpPr/>
          <p:nvPr/>
        </p:nvGrpSpPr>
        <p:grpSpPr>
          <a:xfrm rot="0">
            <a:off x="4565590" y="2366258"/>
            <a:ext cx="9156821" cy="5918968"/>
            <a:chOff x="0" y="0"/>
            <a:chExt cx="12209094" cy="7891958"/>
          </a:xfrm>
        </p:grpSpPr>
        <p:sp>
          <p:nvSpPr>
            <p:cNvPr name="Freeform 13" id="13" descr="Climate Positive Design Expands Pathfinder to Include Biodiversity, Equity, and More"/>
            <p:cNvSpPr/>
            <p:nvPr/>
          </p:nvSpPr>
          <p:spPr>
            <a:xfrm flipH="false" flipV="false" rot="0">
              <a:off x="0" y="0"/>
              <a:ext cx="12209145" cy="7891907"/>
            </a:xfrm>
            <a:custGeom>
              <a:avLst/>
              <a:gdLst/>
              <a:ahLst/>
              <a:cxnLst/>
              <a:rect r="r" b="b" t="t" l="l"/>
              <a:pathLst>
                <a:path h="7891907" w="12209145">
                  <a:moveTo>
                    <a:pt x="0" y="0"/>
                  </a:moveTo>
                  <a:lnTo>
                    <a:pt x="12209145" y="0"/>
                  </a:lnTo>
                  <a:lnTo>
                    <a:pt x="12209145" y="7891907"/>
                  </a:lnTo>
                  <a:lnTo>
                    <a:pt x="0" y="78919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sp>
        <p:nvSpPr>
          <p:cNvPr name="TextBox 14" id="14"/>
          <p:cNvSpPr txBox="true"/>
          <p:nvPr/>
        </p:nvSpPr>
        <p:spPr>
          <a:xfrm rot="0">
            <a:off x="2711196" y="8685819"/>
            <a:ext cx="13478256" cy="11455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400" b="true">
                <a:solidFill>
                  <a:srgbClr val="002750"/>
                </a:solidFill>
                <a:latin typeface="Verdana Bold"/>
                <a:ea typeface="Verdana Bold"/>
                <a:cs typeface="Verdana Bold"/>
                <a:sym typeface="Verdana Bold"/>
              </a:rPr>
              <a:t>Dans un monde à +2,7°C, la résilience climatique et l’assurabilité deviennent un facteur de valeur immobilière au même titre que l'emplacement, la qualité locative ou la performance énergétique.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7152697" y="9884202"/>
            <a:ext cx="251860" cy="290069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427"/>
              </a:lnSpc>
              <a:spcBef>
                <a:spcPct val="0"/>
              </a:spcBef>
            </a:pPr>
            <a:r>
              <a:rPr lang="en-US" sz="1733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22</a:t>
            </a:r>
          </a:p>
        </p:txBody>
      </p:sp>
    </p:spTree>
  </p:cSld>
  <p:clrMapOvr>
    <a:masterClrMapping/>
  </p:clrMapOvr>
  <p:transition spd="fast">
    <p:fade/>
  </p:transition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45018" y="547688"/>
            <a:ext cx="1125645" cy="1588408"/>
            <a:chOff x="0" y="0"/>
            <a:chExt cx="1500861" cy="211787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00886" cy="2117852"/>
            </a:xfrm>
            <a:custGeom>
              <a:avLst/>
              <a:gdLst/>
              <a:ahLst/>
              <a:cxnLst/>
              <a:rect r="r" b="b" t="t" l="l"/>
              <a:pathLst>
                <a:path h="2117852" w="1500886">
                  <a:moveTo>
                    <a:pt x="0" y="0"/>
                  </a:moveTo>
                  <a:lnTo>
                    <a:pt x="1500886" y="0"/>
                  </a:lnTo>
                  <a:lnTo>
                    <a:pt x="1500886" y="2117852"/>
                  </a:lnTo>
                  <a:lnTo>
                    <a:pt x="0" y="21178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214" t="0" r="-214" b="-1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9529058"/>
            <a:ext cx="18288000" cy="757942"/>
            <a:chOff x="0" y="0"/>
            <a:chExt cx="24384000" cy="101059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010539"/>
            </a:xfrm>
            <a:custGeom>
              <a:avLst/>
              <a:gdLst/>
              <a:ahLst/>
              <a:cxnLst/>
              <a:rect r="r" b="b" t="t" l="l"/>
              <a:pathLst>
                <a:path h="1010539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010539"/>
                  </a:lnTo>
                  <a:lnTo>
                    <a:pt x="0" y="1010539"/>
                  </a:lnTo>
                  <a:close/>
                </a:path>
              </a:pathLst>
            </a:custGeom>
            <a:solidFill>
              <a:srgbClr val="FEFFFF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399774" y="502444"/>
            <a:ext cx="1216133" cy="1678896"/>
            <a:chOff x="0" y="0"/>
            <a:chExt cx="1621511" cy="223852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621536" cy="2238502"/>
            </a:xfrm>
            <a:custGeom>
              <a:avLst/>
              <a:gdLst/>
              <a:ahLst/>
              <a:cxnLst/>
              <a:rect r="r" b="b" t="t" l="l"/>
              <a:pathLst>
                <a:path h="2238502" w="1621536">
                  <a:moveTo>
                    <a:pt x="0" y="0"/>
                  </a:moveTo>
                  <a:lnTo>
                    <a:pt x="1621536" y="0"/>
                  </a:lnTo>
                  <a:lnTo>
                    <a:pt x="1621536" y="2238502"/>
                  </a:lnTo>
                  <a:lnTo>
                    <a:pt x="0" y="22385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889" r="1" b="-890"/>
              </a:stretch>
            </a:blipFill>
          </p:spPr>
        </p:sp>
      </p:grpSp>
      <p:sp>
        <p:nvSpPr>
          <p:cNvPr name="AutoShape 8" id="8"/>
          <p:cNvSpPr/>
          <p:nvPr/>
        </p:nvSpPr>
        <p:spPr>
          <a:xfrm rot="5301720">
            <a:off x="17303925" y="10002936"/>
            <a:ext cx="333280" cy="0"/>
          </a:xfrm>
          <a:prstGeom prst="line">
            <a:avLst/>
          </a:prstGeom>
          <a:ln cap="rnd" w="9525">
            <a:solidFill>
              <a:srgbClr val="00ABC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9" id="9"/>
          <p:cNvGrpSpPr/>
          <p:nvPr/>
        </p:nvGrpSpPr>
        <p:grpSpPr>
          <a:xfrm rot="0">
            <a:off x="0" y="0"/>
            <a:ext cx="18288000" cy="7347299"/>
            <a:chOff x="0" y="0"/>
            <a:chExt cx="24384000" cy="9796399"/>
          </a:xfrm>
        </p:grpSpPr>
        <p:sp>
          <p:nvSpPr>
            <p:cNvPr name="Freeform 10" id="10" descr="Une image contenant jour  Description générée automatiquement"/>
            <p:cNvSpPr/>
            <p:nvPr/>
          </p:nvSpPr>
          <p:spPr>
            <a:xfrm flipH="false" flipV="false" rot="0">
              <a:off x="0" y="0"/>
              <a:ext cx="24384000" cy="9796399"/>
            </a:xfrm>
            <a:custGeom>
              <a:avLst/>
              <a:gdLst/>
              <a:ahLst/>
              <a:cxnLst/>
              <a:rect r="r" b="b" t="t" l="l"/>
              <a:pathLst>
                <a:path h="9796399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9796399"/>
                  </a:lnTo>
                  <a:lnTo>
                    <a:pt x="0" y="979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-48" b="0"/>
              </a:stretch>
            </a:blip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-4505" y="0"/>
            <a:ext cx="18292505" cy="8227143"/>
            <a:chOff x="0" y="0"/>
            <a:chExt cx="24390007" cy="10969523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4389969" cy="10969498"/>
            </a:xfrm>
            <a:custGeom>
              <a:avLst/>
              <a:gdLst/>
              <a:ahLst/>
              <a:cxnLst/>
              <a:rect r="r" b="b" t="t" l="l"/>
              <a:pathLst>
                <a:path h="10969498" w="24389969">
                  <a:moveTo>
                    <a:pt x="0" y="0"/>
                  </a:moveTo>
                  <a:lnTo>
                    <a:pt x="24389969" y="0"/>
                  </a:lnTo>
                  <a:lnTo>
                    <a:pt x="24389969" y="10969498"/>
                  </a:lnTo>
                  <a:lnTo>
                    <a:pt x="0" y="10969498"/>
                  </a:lnTo>
                  <a:close/>
                </a:path>
              </a:pathLst>
            </a:custGeom>
            <a:gradFill rotWithShape="true">
              <a:gsLst>
                <a:gs pos="24000">
                  <a:srgbClr val="004F9F">
                    <a:alpha val="96000"/>
                  </a:srgbClr>
                </a:gs>
                <a:gs pos="100000">
                  <a:srgbClr val="004F9F">
                    <a:alpha val="70000"/>
                  </a:srgbClr>
                </a:gs>
              </a:gsLst>
              <a:lin ang="16200000"/>
            </a:grad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13092551" y="7778544"/>
            <a:ext cx="4973650" cy="2108997"/>
            <a:chOff x="0" y="0"/>
            <a:chExt cx="6631534" cy="2811996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6631536" cy="2811990"/>
            </a:xfrm>
            <a:custGeom>
              <a:avLst/>
              <a:gdLst/>
              <a:ahLst/>
              <a:cxnLst/>
              <a:rect r="r" b="b" t="t" l="l"/>
              <a:pathLst>
                <a:path h="2811990" w="6631536">
                  <a:moveTo>
                    <a:pt x="0" y="0"/>
                  </a:moveTo>
                  <a:lnTo>
                    <a:pt x="6631536" y="0"/>
                  </a:lnTo>
                  <a:lnTo>
                    <a:pt x="6631536" y="2811990"/>
                  </a:lnTo>
                  <a:lnTo>
                    <a:pt x="0" y="281199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-4405" t="0" r="-4405" b="0"/>
              </a:stretch>
            </a:blipFill>
          </p:spPr>
        </p:sp>
        <p:sp>
          <p:nvSpPr>
            <p:cNvPr name="TextBox 15" id="15"/>
            <p:cNvSpPr txBox="true"/>
            <p:nvPr/>
          </p:nvSpPr>
          <p:spPr>
            <a:xfrm>
              <a:off x="0" y="28575"/>
              <a:ext cx="6631534" cy="278342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268"/>
                </a:lnSpc>
              </a:pPr>
              <a:r>
                <a:rPr lang="en-US" b="true" sz="2100">
                  <a:solidFill>
                    <a:srgbClr val="FEFFFF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Twitter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821688" y="3198971"/>
            <a:ext cx="8640128" cy="600161"/>
            <a:chOff x="0" y="0"/>
            <a:chExt cx="11520170" cy="800214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1520166" cy="800220"/>
            </a:xfrm>
            <a:custGeom>
              <a:avLst/>
              <a:gdLst/>
              <a:ahLst/>
              <a:cxnLst/>
              <a:rect r="r" b="b" t="t" l="l"/>
              <a:pathLst>
                <a:path h="800220" w="11520166">
                  <a:moveTo>
                    <a:pt x="0" y="0"/>
                  </a:moveTo>
                  <a:lnTo>
                    <a:pt x="11520166" y="0"/>
                  </a:lnTo>
                  <a:lnTo>
                    <a:pt x="11520166" y="800220"/>
                  </a:lnTo>
                  <a:lnTo>
                    <a:pt x="0" y="80022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230511" r="0" b="-230511"/>
              </a:stretch>
            </a:blipFill>
          </p:spPr>
        </p:sp>
        <p:sp>
          <p:nvSpPr>
            <p:cNvPr name="TextBox 18" id="18"/>
            <p:cNvSpPr txBox="true"/>
            <p:nvPr/>
          </p:nvSpPr>
          <p:spPr>
            <a:xfrm>
              <a:off x="0" y="0"/>
              <a:ext cx="11520170" cy="80021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600"/>
                </a:lnSpc>
              </a:pPr>
              <a:r>
                <a:rPr lang="en-US" sz="3000" b="true">
                  <a:solidFill>
                    <a:srgbClr val="FEFFFF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RETROUVEZ-NOUS EN LIGNE ! 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41065" y="203197"/>
            <a:ext cx="1780870" cy="2260597"/>
            <a:chOff x="0" y="0"/>
            <a:chExt cx="2374494" cy="3014129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2374519" cy="3014091"/>
            </a:xfrm>
            <a:custGeom>
              <a:avLst/>
              <a:gdLst/>
              <a:ahLst/>
              <a:cxnLst/>
              <a:rect r="r" b="b" t="t" l="l"/>
              <a:pathLst>
                <a:path h="3014091" w="2374519">
                  <a:moveTo>
                    <a:pt x="0" y="0"/>
                  </a:moveTo>
                  <a:lnTo>
                    <a:pt x="2374519" y="0"/>
                  </a:lnTo>
                  <a:lnTo>
                    <a:pt x="2374519" y="3014091"/>
                  </a:lnTo>
                  <a:lnTo>
                    <a:pt x="0" y="30140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1" b="-1"/>
              </a:stretch>
            </a:blipFill>
          </p:spPr>
        </p:sp>
      </p:grpSp>
      <p:grpSp>
        <p:nvGrpSpPr>
          <p:cNvPr name="Group 21" id="21"/>
          <p:cNvGrpSpPr/>
          <p:nvPr/>
        </p:nvGrpSpPr>
        <p:grpSpPr>
          <a:xfrm rot="0">
            <a:off x="14737347" y="5553132"/>
            <a:ext cx="1939338" cy="1244470"/>
            <a:chOff x="0" y="0"/>
            <a:chExt cx="2585784" cy="1659293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2585720" cy="1659255"/>
            </a:xfrm>
            <a:custGeom>
              <a:avLst/>
              <a:gdLst/>
              <a:ahLst/>
              <a:cxnLst/>
              <a:rect r="r" b="b" t="t" l="l"/>
              <a:pathLst>
                <a:path h="1659255" w="2585720">
                  <a:moveTo>
                    <a:pt x="0" y="0"/>
                  </a:moveTo>
                  <a:lnTo>
                    <a:pt x="2585720" y="0"/>
                  </a:lnTo>
                  <a:lnTo>
                    <a:pt x="2585720" y="1659255"/>
                  </a:lnTo>
                  <a:lnTo>
                    <a:pt x="0" y="1659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-31" b="-2"/>
              </a:stretch>
            </a:blipFill>
          </p:spPr>
        </p:sp>
      </p:grpSp>
      <p:grpSp>
        <p:nvGrpSpPr>
          <p:cNvPr name="Group 23" id="23"/>
          <p:cNvGrpSpPr/>
          <p:nvPr/>
        </p:nvGrpSpPr>
        <p:grpSpPr>
          <a:xfrm rot="0">
            <a:off x="14357671" y="5420182"/>
            <a:ext cx="2669610" cy="1563424"/>
            <a:chOff x="0" y="0"/>
            <a:chExt cx="3559480" cy="2084565"/>
          </a:xfrm>
        </p:grpSpPr>
        <p:sp>
          <p:nvSpPr>
            <p:cNvPr name="Freeform 24" id="24" descr="Une image contenant équipement électronique, capture d’écran  Description générée automatiquement"/>
            <p:cNvSpPr/>
            <p:nvPr/>
          </p:nvSpPr>
          <p:spPr>
            <a:xfrm flipH="false" flipV="false" rot="0">
              <a:off x="0" y="0"/>
              <a:ext cx="3559429" cy="2084578"/>
            </a:xfrm>
            <a:custGeom>
              <a:avLst/>
              <a:gdLst/>
              <a:ahLst/>
              <a:cxnLst/>
              <a:rect r="r" b="b" t="t" l="l"/>
              <a:pathLst>
                <a:path h="2084578" w="3559429">
                  <a:moveTo>
                    <a:pt x="0" y="0"/>
                  </a:moveTo>
                  <a:lnTo>
                    <a:pt x="3559429" y="0"/>
                  </a:lnTo>
                  <a:lnTo>
                    <a:pt x="3559429" y="2084578"/>
                  </a:lnTo>
                  <a:lnTo>
                    <a:pt x="0" y="20845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1" t="0" r="-2" b="0"/>
              </a:stretch>
            </a:blipFill>
          </p:spPr>
        </p:sp>
      </p:grpSp>
      <p:sp>
        <p:nvSpPr>
          <p:cNvPr name="Freeform 25" id="25"/>
          <p:cNvSpPr/>
          <p:nvPr/>
        </p:nvSpPr>
        <p:spPr>
          <a:xfrm flipH="false" flipV="false" rot="0">
            <a:off x="1786385" y="7578290"/>
            <a:ext cx="1126884" cy="1126884"/>
          </a:xfrm>
          <a:custGeom>
            <a:avLst/>
            <a:gdLst/>
            <a:ahLst/>
            <a:cxnLst/>
            <a:rect r="r" b="b" t="t" l="l"/>
            <a:pathLst>
              <a:path h="1126884" w="1126884">
                <a:moveTo>
                  <a:pt x="0" y="0"/>
                </a:moveTo>
                <a:lnTo>
                  <a:pt x="1126884" y="0"/>
                </a:lnTo>
                <a:lnTo>
                  <a:pt x="1126884" y="1126884"/>
                </a:lnTo>
                <a:lnTo>
                  <a:pt x="0" y="112688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6" id="26"/>
          <p:cNvGrpSpPr/>
          <p:nvPr/>
        </p:nvGrpSpPr>
        <p:grpSpPr>
          <a:xfrm rot="0">
            <a:off x="687515" y="7077827"/>
            <a:ext cx="3324635" cy="725729"/>
            <a:chOff x="0" y="0"/>
            <a:chExt cx="4432846" cy="967638"/>
          </a:xfrm>
        </p:grpSpPr>
        <p:sp>
          <p:nvSpPr>
            <p:cNvPr name="Freeform 27" id="27">
              <a:hlinkClick r:id="rId10" tooltip="https://www.besse.fr/fr"/>
            </p:cNvPr>
            <p:cNvSpPr/>
            <p:nvPr/>
          </p:nvSpPr>
          <p:spPr>
            <a:xfrm flipH="false" flipV="false" rot="0">
              <a:off x="0" y="0"/>
              <a:ext cx="4432935" cy="967740"/>
            </a:xfrm>
            <a:custGeom>
              <a:avLst/>
              <a:gdLst/>
              <a:ahLst/>
              <a:cxnLst/>
              <a:rect r="r" b="b" t="t" l="l"/>
              <a:pathLst>
                <a:path h="967740" w="4432935">
                  <a:moveTo>
                    <a:pt x="0" y="483870"/>
                  </a:moveTo>
                  <a:cubicBezTo>
                    <a:pt x="0" y="216662"/>
                    <a:pt x="216662" y="0"/>
                    <a:pt x="483870" y="0"/>
                  </a:cubicBezTo>
                  <a:lnTo>
                    <a:pt x="3949065" y="0"/>
                  </a:lnTo>
                  <a:cubicBezTo>
                    <a:pt x="4216273" y="0"/>
                    <a:pt x="4432935" y="216662"/>
                    <a:pt x="4432935" y="483870"/>
                  </a:cubicBezTo>
                  <a:cubicBezTo>
                    <a:pt x="4432935" y="751078"/>
                    <a:pt x="4216273" y="967740"/>
                    <a:pt x="3949065" y="967740"/>
                  </a:cubicBezTo>
                  <a:lnTo>
                    <a:pt x="483870" y="967740"/>
                  </a:lnTo>
                  <a:cubicBezTo>
                    <a:pt x="216662" y="967613"/>
                    <a:pt x="0" y="751078"/>
                    <a:pt x="0" y="483870"/>
                  </a:cubicBezTo>
                  <a:close/>
                </a:path>
              </a:pathLst>
            </a:custGeom>
            <a:solidFill>
              <a:srgbClr val="FEFFFF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0" y="0"/>
              <a:ext cx="4432846" cy="96763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89"/>
                </a:lnSpc>
              </a:pPr>
              <a:r>
                <a:rPr lang="en-US" b="true" sz="1575" spc="450">
                  <a:solidFill>
                    <a:srgbClr val="004F9F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site web →</a:t>
              </a:r>
            </a:p>
          </p:txBody>
        </p:sp>
      </p:grpSp>
      <p:sp>
        <p:nvSpPr>
          <p:cNvPr name="Freeform 29" id="29"/>
          <p:cNvSpPr/>
          <p:nvPr/>
        </p:nvSpPr>
        <p:spPr>
          <a:xfrm flipH="false" flipV="false" rot="0">
            <a:off x="2715273" y="8564623"/>
            <a:ext cx="316640" cy="445713"/>
          </a:xfrm>
          <a:custGeom>
            <a:avLst/>
            <a:gdLst/>
            <a:ahLst/>
            <a:cxnLst/>
            <a:rect r="r" b="b" t="t" l="l"/>
            <a:pathLst>
              <a:path h="445713" w="316640">
                <a:moveTo>
                  <a:pt x="0" y="0"/>
                </a:moveTo>
                <a:lnTo>
                  <a:pt x="316639" y="0"/>
                </a:lnTo>
                <a:lnTo>
                  <a:pt x="316639" y="445713"/>
                </a:lnTo>
                <a:lnTo>
                  <a:pt x="0" y="44571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0" id="30"/>
          <p:cNvGrpSpPr/>
          <p:nvPr/>
        </p:nvGrpSpPr>
        <p:grpSpPr>
          <a:xfrm rot="0">
            <a:off x="889187" y="6928866"/>
            <a:ext cx="2857357" cy="269805"/>
            <a:chOff x="0" y="0"/>
            <a:chExt cx="3809810" cy="359740"/>
          </a:xfrm>
        </p:grpSpPr>
        <p:sp>
          <p:nvSpPr>
            <p:cNvPr name="Freeform 31" id="31"/>
            <p:cNvSpPr/>
            <p:nvPr/>
          </p:nvSpPr>
          <p:spPr>
            <a:xfrm flipH="false" flipV="true" rot="0">
              <a:off x="0" y="0"/>
              <a:ext cx="3809873" cy="359791"/>
            </a:xfrm>
            <a:custGeom>
              <a:avLst/>
              <a:gdLst/>
              <a:ahLst/>
              <a:cxnLst/>
              <a:rect r="r" b="b" t="t" l="l"/>
              <a:pathLst>
                <a:path h="359791" w="3809873">
                  <a:moveTo>
                    <a:pt x="0" y="359791"/>
                  </a:moveTo>
                  <a:lnTo>
                    <a:pt x="3809873" y="359791"/>
                  </a:lnTo>
                  <a:lnTo>
                    <a:pt x="3809873" y="0"/>
                  </a:lnTo>
                  <a:lnTo>
                    <a:pt x="0" y="0"/>
                  </a:lnTo>
                  <a:lnTo>
                    <a:pt x="0" y="359791"/>
                  </a:lnTo>
                  <a:close/>
                </a:path>
              </a:pathLst>
            </a:custGeom>
            <a:blipFill>
              <a:blip r:embed="rId13">
                <a:alphaModFix amt="48000"/>
              </a:blip>
              <a:stretch>
                <a:fillRect l="0" t="-751" r="1" b="-741"/>
              </a:stretch>
            </a:blipFill>
          </p:spPr>
        </p:sp>
      </p:grpSp>
      <p:grpSp>
        <p:nvGrpSpPr>
          <p:cNvPr name="Group 32" id="32"/>
          <p:cNvGrpSpPr/>
          <p:nvPr/>
        </p:nvGrpSpPr>
        <p:grpSpPr>
          <a:xfrm rot="0">
            <a:off x="1361913" y="5568334"/>
            <a:ext cx="1911915" cy="1215390"/>
            <a:chOff x="0" y="0"/>
            <a:chExt cx="2549220" cy="162052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2549271" cy="1620520"/>
            </a:xfrm>
            <a:custGeom>
              <a:avLst/>
              <a:gdLst/>
              <a:ahLst/>
              <a:cxnLst/>
              <a:rect r="r" b="b" t="t" l="l"/>
              <a:pathLst>
                <a:path h="1620520" w="2549271">
                  <a:moveTo>
                    <a:pt x="0" y="0"/>
                  </a:moveTo>
                  <a:lnTo>
                    <a:pt x="2549271" y="0"/>
                  </a:lnTo>
                  <a:lnTo>
                    <a:pt x="2549271" y="1620520"/>
                  </a:lnTo>
                  <a:lnTo>
                    <a:pt x="0" y="16205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 l="0" t="14412" r="1" b="12578"/>
              </a:stretch>
            </a:blipFill>
          </p:spPr>
        </p:sp>
      </p:grpSp>
      <p:grpSp>
        <p:nvGrpSpPr>
          <p:cNvPr name="Group 34" id="34"/>
          <p:cNvGrpSpPr/>
          <p:nvPr/>
        </p:nvGrpSpPr>
        <p:grpSpPr>
          <a:xfrm rot="0">
            <a:off x="983066" y="5445204"/>
            <a:ext cx="2669610" cy="1563424"/>
            <a:chOff x="0" y="0"/>
            <a:chExt cx="3559480" cy="2084565"/>
          </a:xfrm>
        </p:grpSpPr>
        <p:sp>
          <p:nvSpPr>
            <p:cNvPr name="Freeform 35" id="35" descr="Une image contenant équipement électronique, capture d’écran  Description générée automatiquement"/>
            <p:cNvSpPr/>
            <p:nvPr/>
          </p:nvSpPr>
          <p:spPr>
            <a:xfrm flipH="false" flipV="false" rot="0">
              <a:off x="0" y="0"/>
              <a:ext cx="3559429" cy="2084578"/>
            </a:xfrm>
            <a:custGeom>
              <a:avLst/>
              <a:gdLst/>
              <a:ahLst/>
              <a:cxnLst/>
              <a:rect r="r" b="b" t="t" l="l"/>
              <a:pathLst>
                <a:path h="2084578" w="3559429">
                  <a:moveTo>
                    <a:pt x="0" y="0"/>
                  </a:moveTo>
                  <a:lnTo>
                    <a:pt x="3559429" y="0"/>
                  </a:lnTo>
                  <a:lnTo>
                    <a:pt x="3559429" y="2084578"/>
                  </a:lnTo>
                  <a:lnTo>
                    <a:pt x="0" y="20845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1" t="0" r="-2" b="0"/>
              </a:stretch>
            </a:blipFill>
          </p:spPr>
        </p:sp>
      </p:grpSp>
      <p:grpSp>
        <p:nvGrpSpPr>
          <p:cNvPr name="Group 36" id="36"/>
          <p:cNvGrpSpPr/>
          <p:nvPr/>
        </p:nvGrpSpPr>
        <p:grpSpPr>
          <a:xfrm rot="0">
            <a:off x="5030914" y="7077827"/>
            <a:ext cx="3324635" cy="725729"/>
            <a:chOff x="0" y="0"/>
            <a:chExt cx="4432846" cy="967638"/>
          </a:xfrm>
        </p:grpSpPr>
        <p:sp>
          <p:nvSpPr>
            <p:cNvPr name="Freeform 37" id="37">
              <a:hlinkClick r:id="rId15" tooltip="https://www.linkedin.com/company/besse/"/>
            </p:cNvPr>
            <p:cNvSpPr/>
            <p:nvPr/>
          </p:nvSpPr>
          <p:spPr>
            <a:xfrm flipH="false" flipV="false" rot="0">
              <a:off x="0" y="0"/>
              <a:ext cx="4432935" cy="967740"/>
            </a:xfrm>
            <a:custGeom>
              <a:avLst/>
              <a:gdLst/>
              <a:ahLst/>
              <a:cxnLst/>
              <a:rect r="r" b="b" t="t" l="l"/>
              <a:pathLst>
                <a:path h="967740" w="4432935">
                  <a:moveTo>
                    <a:pt x="0" y="483870"/>
                  </a:moveTo>
                  <a:cubicBezTo>
                    <a:pt x="0" y="216662"/>
                    <a:pt x="216662" y="0"/>
                    <a:pt x="483870" y="0"/>
                  </a:cubicBezTo>
                  <a:lnTo>
                    <a:pt x="3949065" y="0"/>
                  </a:lnTo>
                  <a:cubicBezTo>
                    <a:pt x="4216273" y="0"/>
                    <a:pt x="4432935" y="216662"/>
                    <a:pt x="4432935" y="483870"/>
                  </a:cubicBezTo>
                  <a:cubicBezTo>
                    <a:pt x="4432935" y="751078"/>
                    <a:pt x="4216273" y="967740"/>
                    <a:pt x="3949065" y="967740"/>
                  </a:cubicBezTo>
                  <a:lnTo>
                    <a:pt x="483870" y="967740"/>
                  </a:lnTo>
                  <a:cubicBezTo>
                    <a:pt x="216662" y="967613"/>
                    <a:pt x="0" y="751078"/>
                    <a:pt x="0" y="483870"/>
                  </a:cubicBezTo>
                  <a:close/>
                </a:path>
              </a:pathLst>
            </a:custGeom>
            <a:solidFill>
              <a:srgbClr val="FEFFFF"/>
            </a:solidFill>
          </p:spPr>
        </p:sp>
        <p:sp>
          <p:nvSpPr>
            <p:cNvPr name="TextBox 38" id="38"/>
            <p:cNvSpPr txBox="true"/>
            <p:nvPr/>
          </p:nvSpPr>
          <p:spPr>
            <a:xfrm>
              <a:off x="0" y="0"/>
              <a:ext cx="4432846" cy="96763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89"/>
                </a:lnSpc>
              </a:pPr>
              <a:r>
                <a:rPr lang="en-US" b="true" sz="1575" spc="450">
                  <a:solidFill>
                    <a:srgbClr val="004F9F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LinkedIn →</a:t>
              </a:r>
            </a:p>
          </p:txBody>
        </p:sp>
      </p:grpSp>
      <p:sp>
        <p:nvSpPr>
          <p:cNvPr name="Freeform 39" id="39"/>
          <p:cNvSpPr/>
          <p:nvPr/>
        </p:nvSpPr>
        <p:spPr>
          <a:xfrm flipH="false" flipV="false" rot="0">
            <a:off x="7094249" y="8564623"/>
            <a:ext cx="316640" cy="445713"/>
          </a:xfrm>
          <a:custGeom>
            <a:avLst/>
            <a:gdLst/>
            <a:ahLst/>
            <a:cxnLst/>
            <a:rect r="r" b="b" t="t" l="l"/>
            <a:pathLst>
              <a:path h="445713" w="316640">
                <a:moveTo>
                  <a:pt x="0" y="0"/>
                </a:moveTo>
                <a:lnTo>
                  <a:pt x="316639" y="0"/>
                </a:lnTo>
                <a:lnTo>
                  <a:pt x="316639" y="445713"/>
                </a:lnTo>
                <a:lnTo>
                  <a:pt x="0" y="44571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0" id="40"/>
          <p:cNvGrpSpPr/>
          <p:nvPr/>
        </p:nvGrpSpPr>
        <p:grpSpPr>
          <a:xfrm rot="0">
            <a:off x="9114568" y="7077827"/>
            <a:ext cx="3942093" cy="725729"/>
            <a:chOff x="0" y="0"/>
            <a:chExt cx="5256124" cy="967638"/>
          </a:xfrm>
        </p:grpSpPr>
        <p:sp>
          <p:nvSpPr>
            <p:cNvPr name="Freeform 41" id="41">
              <a:hlinkClick r:id="rId16" tooltip="https://www.youtube.com/channel/UCSQI-Xy7ux5Snljn05zr60g"/>
            </p:cNvPr>
            <p:cNvSpPr/>
            <p:nvPr/>
          </p:nvSpPr>
          <p:spPr>
            <a:xfrm flipH="false" flipV="false" rot="0">
              <a:off x="0" y="0"/>
              <a:ext cx="5256149" cy="967740"/>
            </a:xfrm>
            <a:custGeom>
              <a:avLst/>
              <a:gdLst/>
              <a:ahLst/>
              <a:cxnLst/>
              <a:rect r="r" b="b" t="t" l="l"/>
              <a:pathLst>
                <a:path h="967740" w="5256149">
                  <a:moveTo>
                    <a:pt x="0" y="483870"/>
                  </a:moveTo>
                  <a:cubicBezTo>
                    <a:pt x="0" y="216662"/>
                    <a:pt x="216662" y="0"/>
                    <a:pt x="483870" y="0"/>
                  </a:cubicBezTo>
                  <a:lnTo>
                    <a:pt x="4772279" y="0"/>
                  </a:lnTo>
                  <a:cubicBezTo>
                    <a:pt x="5039487" y="0"/>
                    <a:pt x="5256149" y="216662"/>
                    <a:pt x="5256149" y="483870"/>
                  </a:cubicBezTo>
                  <a:cubicBezTo>
                    <a:pt x="5256149" y="751078"/>
                    <a:pt x="5039487" y="967740"/>
                    <a:pt x="4772279" y="967740"/>
                  </a:cubicBezTo>
                  <a:lnTo>
                    <a:pt x="483870" y="967740"/>
                  </a:lnTo>
                  <a:cubicBezTo>
                    <a:pt x="216662" y="967613"/>
                    <a:pt x="0" y="751078"/>
                    <a:pt x="0" y="483870"/>
                  </a:cubicBezTo>
                  <a:close/>
                </a:path>
              </a:pathLst>
            </a:custGeom>
            <a:solidFill>
              <a:srgbClr val="FEFFFF"/>
            </a:solidFill>
          </p:spPr>
        </p:sp>
        <p:sp>
          <p:nvSpPr>
            <p:cNvPr name="TextBox 42" id="42"/>
            <p:cNvSpPr txBox="true"/>
            <p:nvPr/>
          </p:nvSpPr>
          <p:spPr>
            <a:xfrm>
              <a:off x="0" y="0"/>
              <a:ext cx="5256124" cy="96763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89"/>
                </a:lnSpc>
              </a:pPr>
              <a:r>
                <a:rPr lang="en-US" b="true" sz="1575" spc="450">
                  <a:solidFill>
                    <a:srgbClr val="004F9F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YouTube →</a:t>
              </a:r>
            </a:p>
          </p:txBody>
        </p:sp>
      </p:grpSp>
      <p:sp>
        <p:nvSpPr>
          <p:cNvPr name="Freeform 43" id="43"/>
          <p:cNvSpPr/>
          <p:nvPr/>
        </p:nvSpPr>
        <p:spPr>
          <a:xfrm flipH="false" flipV="false" rot="0">
            <a:off x="11405759" y="8602266"/>
            <a:ext cx="316640" cy="445713"/>
          </a:xfrm>
          <a:custGeom>
            <a:avLst/>
            <a:gdLst/>
            <a:ahLst/>
            <a:cxnLst/>
            <a:rect r="r" b="b" t="t" l="l"/>
            <a:pathLst>
              <a:path h="445713" w="316640">
                <a:moveTo>
                  <a:pt x="0" y="0"/>
                </a:moveTo>
                <a:lnTo>
                  <a:pt x="316639" y="0"/>
                </a:lnTo>
                <a:lnTo>
                  <a:pt x="316639" y="445712"/>
                </a:lnTo>
                <a:lnTo>
                  <a:pt x="0" y="44571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4" id="44"/>
          <p:cNvGrpSpPr/>
          <p:nvPr/>
        </p:nvGrpSpPr>
        <p:grpSpPr>
          <a:xfrm rot="0">
            <a:off x="10130914" y="5568572"/>
            <a:ext cx="1911667" cy="1217295"/>
            <a:chOff x="0" y="0"/>
            <a:chExt cx="2548890" cy="1623060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2548890" cy="1623060"/>
            </a:xfrm>
            <a:custGeom>
              <a:avLst/>
              <a:gdLst/>
              <a:ahLst/>
              <a:cxnLst/>
              <a:rect r="r" b="b" t="t" l="l"/>
              <a:pathLst>
                <a:path h="1623060" w="2548890">
                  <a:moveTo>
                    <a:pt x="0" y="0"/>
                  </a:moveTo>
                  <a:lnTo>
                    <a:pt x="2548890" y="0"/>
                  </a:lnTo>
                  <a:lnTo>
                    <a:pt x="2548890" y="1623060"/>
                  </a:lnTo>
                  <a:lnTo>
                    <a:pt x="0" y="16230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 l="0" t="12762" r="-386" b="13316"/>
              </a:stretch>
            </a:blipFill>
          </p:spPr>
        </p:sp>
      </p:grpSp>
      <p:grpSp>
        <p:nvGrpSpPr>
          <p:cNvPr name="Group 46" id="46"/>
          <p:cNvGrpSpPr/>
          <p:nvPr/>
        </p:nvGrpSpPr>
        <p:grpSpPr>
          <a:xfrm rot="0">
            <a:off x="9750809" y="5445204"/>
            <a:ext cx="2669610" cy="1563424"/>
            <a:chOff x="0" y="0"/>
            <a:chExt cx="3559480" cy="2084565"/>
          </a:xfrm>
        </p:grpSpPr>
        <p:sp>
          <p:nvSpPr>
            <p:cNvPr name="Freeform 47" id="47" descr="Une image contenant équipement électronique, capture d’écran  Description générée automatiquement"/>
            <p:cNvSpPr/>
            <p:nvPr/>
          </p:nvSpPr>
          <p:spPr>
            <a:xfrm flipH="false" flipV="false" rot="0">
              <a:off x="0" y="0"/>
              <a:ext cx="3559429" cy="2084578"/>
            </a:xfrm>
            <a:custGeom>
              <a:avLst/>
              <a:gdLst/>
              <a:ahLst/>
              <a:cxnLst/>
              <a:rect r="r" b="b" t="t" l="l"/>
              <a:pathLst>
                <a:path h="2084578" w="3559429">
                  <a:moveTo>
                    <a:pt x="0" y="0"/>
                  </a:moveTo>
                  <a:lnTo>
                    <a:pt x="3559429" y="0"/>
                  </a:lnTo>
                  <a:lnTo>
                    <a:pt x="3559429" y="2084578"/>
                  </a:lnTo>
                  <a:lnTo>
                    <a:pt x="0" y="20845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1" t="0" r="-2" b="0"/>
              </a:stretch>
            </a:blipFill>
          </p:spPr>
        </p:sp>
      </p:grpSp>
      <p:sp>
        <p:nvSpPr>
          <p:cNvPr name="Freeform 48" id="48"/>
          <p:cNvSpPr/>
          <p:nvPr/>
        </p:nvSpPr>
        <p:spPr>
          <a:xfrm flipH="false" flipV="false" rot="0">
            <a:off x="6129785" y="7578290"/>
            <a:ext cx="1126884" cy="1126884"/>
          </a:xfrm>
          <a:custGeom>
            <a:avLst/>
            <a:gdLst/>
            <a:ahLst/>
            <a:cxnLst/>
            <a:rect r="r" b="b" t="t" l="l"/>
            <a:pathLst>
              <a:path h="1126884" w="1126884">
                <a:moveTo>
                  <a:pt x="0" y="0"/>
                </a:moveTo>
                <a:lnTo>
                  <a:pt x="1126884" y="0"/>
                </a:lnTo>
                <a:lnTo>
                  <a:pt x="1126884" y="1126884"/>
                </a:lnTo>
                <a:lnTo>
                  <a:pt x="0" y="1126884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9" id="49"/>
          <p:cNvSpPr/>
          <p:nvPr/>
        </p:nvSpPr>
        <p:spPr>
          <a:xfrm flipH="false" flipV="false" rot="0">
            <a:off x="10522172" y="7578290"/>
            <a:ext cx="1126884" cy="1126884"/>
          </a:xfrm>
          <a:custGeom>
            <a:avLst/>
            <a:gdLst/>
            <a:ahLst/>
            <a:cxnLst/>
            <a:rect r="r" b="b" t="t" l="l"/>
            <a:pathLst>
              <a:path h="1126884" w="1126884">
                <a:moveTo>
                  <a:pt x="0" y="0"/>
                </a:moveTo>
                <a:lnTo>
                  <a:pt x="1126884" y="0"/>
                </a:lnTo>
                <a:lnTo>
                  <a:pt x="1126884" y="1126884"/>
                </a:lnTo>
                <a:lnTo>
                  <a:pt x="0" y="1126884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0" id="50"/>
          <p:cNvSpPr/>
          <p:nvPr/>
        </p:nvSpPr>
        <p:spPr>
          <a:xfrm flipH="false" flipV="false" rot="0">
            <a:off x="2124237" y="7916170"/>
            <a:ext cx="451190" cy="451133"/>
          </a:xfrm>
          <a:custGeom>
            <a:avLst/>
            <a:gdLst/>
            <a:ahLst/>
            <a:cxnLst/>
            <a:rect r="r" b="b" t="t" l="l"/>
            <a:pathLst>
              <a:path h="451133" w="451190">
                <a:moveTo>
                  <a:pt x="0" y="0"/>
                </a:moveTo>
                <a:lnTo>
                  <a:pt x="451190" y="0"/>
                </a:lnTo>
                <a:lnTo>
                  <a:pt x="451190" y="451133"/>
                </a:lnTo>
                <a:lnTo>
                  <a:pt x="0" y="451133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1" id="51"/>
          <p:cNvGrpSpPr/>
          <p:nvPr/>
        </p:nvGrpSpPr>
        <p:grpSpPr>
          <a:xfrm rot="0">
            <a:off x="5805649" y="5574697"/>
            <a:ext cx="1911906" cy="1248727"/>
            <a:chOff x="0" y="0"/>
            <a:chExt cx="2549208" cy="1664970"/>
          </a:xfrm>
        </p:grpSpPr>
        <p:sp>
          <p:nvSpPr>
            <p:cNvPr name="Freeform 52" id="52"/>
            <p:cNvSpPr/>
            <p:nvPr/>
          </p:nvSpPr>
          <p:spPr>
            <a:xfrm flipH="false" flipV="false" rot="0">
              <a:off x="0" y="0"/>
              <a:ext cx="2549271" cy="1664970"/>
            </a:xfrm>
            <a:custGeom>
              <a:avLst/>
              <a:gdLst/>
              <a:ahLst/>
              <a:cxnLst/>
              <a:rect r="r" b="b" t="t" l="l"/>
              <a:pathLst>
                <a:path h="1664970" w="2549271">
                  <a:moveTo>
                    <a:pt x="0" y="0"/>
                  </a:moveTo>
                  <a:lnTo>
                    <a:pt x="2549271" y="0"/>
                  </a:lnTo>
                  <a:lnTo>
                    <a:pt x="2549271" y="1664970"/>
                  </a:lnTo>
                  <a:lnTo>
                    <a:pt x="0" y="16649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/>
              <a:stretch>
                <a:fillRect l="0" t="12501" r="-48" b="13469"/>
              </a:stretch>
            </a:blipFill>
          </p:spPr>
        </p:sp>
      </p:grpSp>
      <p:grpSp>
        <p:nvGrpSpPr>
          <p:cNvPr name="Group 53" id="53"/>
          <p:cNvGrpSpPr/>
          <p:nvPr/>
        </p:nvGrpSpPr>
        <p:grpSpPr>
          <a:xfrm rot="0">
            <a:off x="5332933" y="6928866"/>
            <a:ext cx="2857357" cy="269805"/>
            <a:chOff x="0" y="0"/>
            <a:chExt cx="3809810" cy="359740"/>
          </a:xfrm>
        </p:grpSpPr>
        <p:sp>
          <p:nvSpPr>
            <p:cNvPr name="Freeform 54" id="54"/>
            <p:cNvSpPr/>
            <p:nvPr/>
          </p:nvSpPr>
          <p:spPr>
            <a:xfrm flipH="false" flipV="true" rot="0">
              <a:off x="0" y="0"/>
              <a:ext cx="3809873" cy="359791"/>
            </a:xfrm>
            <a:custGeom>
              <a:avLst/>
              <a:gdLst/>
              <a:ahLst/>
              <a:cxnLst/>
              <a:rect r="r" b="b" t="t" l="l"/>
              <a:pathLst>
                <a:path h="359791" w="3809873">
                  <a:moveTo>
                    <a:pt x="0" y="359791"/>
                  </a:moveTo>
                  <a:lnTo>
                    <a:pt x="3809873" y="359791"/>
                  </a:lnTo>
                  <a:lnTo>
                    <a:pt x="3809873" y="0"/>
                  </a:lnTo>
                  <a:lnTo>
                    <a:pt x="0" y="0"/>
                  </a:lnTo>
                  <a:lnTo>
                    <a:pt x="0" y="359791"/>
                  </a:lnTo>
                  <a:close/>
                </a:path>
              </a:pathLst>
            </a:custGeom>
            <a:blipFill>
              <a:blip r:embed="rId13">
                <a:alphaModFix amt="48000"/>
              </a:blip>
              <a:stretch>
                <a:fillRect l="0" t="-751" r="1" b="-741"/>
              </a:stretch>
            </a:blipFill>
          </p:spPr>
        </p:sp>
      </p:grpSp>
      <p:grpSp>
        <p:nvGrpSpPr>
          <p:cNvPr name="Group 55" id="55"/>
          <p:cNvGrpSpPr/>
          <p:nvPr/>
        </p:nvGrpSpPr>
        <p:grpSpPr>
          <a:xfrm rot="0">
            <a:off x="5426802" y="5445204"/>
            <a:ext cx="2669610" cy="1563424"/>
            <a:chOff x="0" y="0"/>
            <a:chExt cx="3559480" cy="2084565"/>
          </a:xfrm>
        </p:grpSpPr>
        <p:sp>
          <p:nvSpPr>
            <p:cNvPr name="Freeform 56" id="56" descr="Une image contenant équipement électronique, capture d’écran  Description générée automatiquement"/>
            <p:cNvSpPr/>
            <p:nvPr/>
          </p:nvSpPr>
          <p:spPr>
            <a:xfrm flipH="false" flipV="false" rot="0">
              <a:off x="0" y="0"/>
              <a:ext cx="3559429" cy="2084578"/>
            </a:xfrm>
            <a:custGeom>
              <a:avLst/>
              <a:gdLst/>
              <a:ahLst/>
              <a:cxnLst/>
              <a:rect r="r" b="b" t="t" l="l"/>
              <a:pathLst>
                <a:path h="2084578" w="3559429">
                  <a:moveTo>
                    <a:pt x="0" y="0"/>
                  </a:moveTo>
                  <a:lnTo>
                    <a:pt x="3559429" y="0"/>
                  </a:lnTo>
                  <a:lnTo>
                    <a:pt x="3559429" y="2084578"/>
                  </a:lnTo>
                  <a:lnTo>
                    <a:pt x="0" y="20845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1" t="0" r="-2" b="0"/>
              </a:stretch>
            </a:blipFill>
          </p:spPr>
        </p:sp>
      </p:grpSp>
      <p:grpSp>
        <p:nvGrpSpPr>
          <p:cNvPr name="Group 57" id="57"/>
          <p:cNvGrpSpPr/>
          <p:nvPr/>
        </p:nvGrpSpPr>
        <p:grpSpPr>
          <a:xfrm rot="0">
            <a:off x="13721429" y="7052815"/>
            <a:ext cx="3942093" cy="725733"/>
            <a:chOff x="0" y="0"/>
            <a:chExt cx="5256124" cy="967644"/>
          </a:xfrm>
        </p:grpSpPr>
        <p:sp>
          <p:nvSpPr>
            <p:cNvPr name="Freeform 58" id="58">
              <a:hlinkClick r:id="rId25" tooltip="https://smartlink.ausha.co/besse-podcast"/>
            </p:cNvPr>
            <p:cNvSpPr/>
            <p:nvPr/>
          </p:nvSpPr>
          <p:spPr>
            <a:xfrm flipH="false" flipV="false" rot="0">
              <a:off x="0" y="0"/>
              <a:ext cx="5256149" cy="967746"/>
            </a:xfrm>
            <a:custGeom>
              <a:avLst/>
              <a:gdLst/>
              <a:ahLst/>
              <a:cxnLst/>
              <a:rect r="r" b="b" t="t" l="l"/>
              <a:pathLst>
                <a:path h="967746" w="5256149">
                  <a:moveTo>
                    <a:pt x="0" y="483873"/>
                  </a:moveTo>
                  <a:cubicBezTo>
                    <a:pt x="0" y="216663"/>
                    <a:pt x="216662" y="0"/>
                    <a:pt x="483870" y="0"/>
                  </a:cubicBezTo>
                  <a:lnTo>
                    <a:pt x="4772279" y="0"/>
                  </a:lnTo>
                  <a:cubicBezTo>
                    <a:pt x="5039487" y="0"/>
                    <a:pt x="5256149" y="216663"/>
                    <a:pt x="5256149" y="483873"/>
                  </a:cubicBezTo>
                  <a:cubicBezTo>
                    <a:pt x="5256149" y="751082"/>
                    <a:pt x="5039487" y="967746"/>
                    <a:pt x="4772279" y="967746"/>
                  </a:cubicBezTo>
                  <a:lnTo>
                    <a:pt x="483870" y="967746"/>
                  </a:lnTo>
                  <a:cubicBezTo>
                    <a:pt x="216662" y="967619"/>
                    <a:pt x="0" y="751082"/>
                    <a:pt x="0" y="483873"/>
                  </a:cubicBezTo>
                  <a:close/>
                </a:path>
              </a:pathLst>
            </a:custGeom>
            <a:solidFill>
              <a:srgbClr val="FEFFFF"/>
            </a:solidFill>
          </p:spPr>
        </p:sp>
        <p:sp>
          <p:nvSpPr>
            <p:cNvPr name="TextBox 59" id="59"/>
            <p:cNvSpPr txBox="true"/>
            <p:nvPr/>
          </p:nvSpPr>
          <p:spPr>
            <a:xfrm>
              <a:off x="0" y="0"/>
              <a:ext cx="5256124" cy="96764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89"/>
                </a:lnSpc>
              </a:pPr>
              <a:r>
                <a:rPr lang="en-US" b="true" sz="1575" spc="450">
                  <a:solidFill>
                    <a:srgbClr val="004F9F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PODCAST →</a:t>
              </a:r>
            </a:p>
          </p:txBody>
        </p:sp>
      </p:grpSp>
      <p:grpSp>
        <p:nvGrpSpPr>
          <p:cNvPr name="Group 60" id="60"/>
          <p:cNvGrpSpPr/>
          <p:nvPr/>
        </p:nvGrpSpPr>
        <p:grpSpPr>
          <a:xfrm rot="0">
            <a:off x="15205319" y="7639136"/>
            <a:ext cx="955167" cy="955157"/>
            <a:chOff x="0" y="0"/>
            <a:chExt cx="1273556" cy="1273543"/>
          </a:xfrm>
        </p:grpSpPr>
        <p:sp>
          <p:nvSpPr>
            <p:cNvPr name="Freeform 61" id="61">
              <a:hlinkClick r:id="rId26" tooltip="https://smartlink.ausha.co/besse-podcast"/>
            </p:cNvPr>
            <p:cNvSpPr/>
            <p:nvPr/>
          </p:nvSpPr>
          <p:spPr>
            <a:xfrm flipH="false" flipV="false" rot="0">
              <a:off x="0" y="0"/>
              <a:ext cx="1273556" cy="1273556"/>
            </a:xfrm>
            <a:custGeom>
              <a:avLst/>
              <a:gdLst/>
              <a:ahLst/>
              <a:cxnLst/>
              <a:rect r="r" b="b" t="t" l="l"/>
              <a:pathLst>
                <a:path h="1273556" w="1273556">
                  <a:moveTo>
                    <a:pt x="0" y="636778"/>
                  </a:moveTo>
                  <a:cubicBezTo>
                    <a:pt x="0" y="285115"/>
                    <a:pt x="285115" y="0"/>
                    <a:pt x="636778" y="0"/>
                  </a:cubicBezTo>
                  <a:cubicBezTo>
                    <a:pt x="988441" y="0"/>
                    <a:pt x="1273556" y="285115"/>
                    <a:pt x="1273556" y="636778"/>
                  </a:cubicBezTo>
                  <a:cubicBezTo>
                    <a:pt x="1273556" y="988441"/>
                    <a:pt x="988441" y="1273556"/>
                    <a:pt x="636778" y="1273556"/>
                  </a:cubicBezTo>
                  <a:cubicBezTo>
                    <a:pt x="285115" y="1273556"/>
                    <a:pt x="0" y="988441"/>
                    <a:pt x="0" y="636778"/>
                  </a:cubicBezTo>
                  <a:close/>
                </a:path>
              </a:pathLst>
            </a:custGeom>
            <a:solidFill>
              <a:srgbClr val="004F9F"/>
            </a:solidFill>
          </p:spPr>
        </p:sp>
      </p:grpSp>
      <p:grpSp>
        <p:nvGrpSpPr>
          <p:cNvPr name="Group 62" id="62"/>
          <p:cNvGrpSpPr/>
          <p:nvPr/>
        </p:nvGrpSpPr>
        <p:grpSpPr>
          <a:xfrm rot="0">
            <a:off x="15993294" y="8708269"/>
            <a:ext cx="52254" cy="34042"/>
            <a:chOff x="0" y="0"/>
            <a:chExt cx="69672" cy="45390"/>
          </a:xfrm>
        </p:grpSpPr>
        <p:sp>
          <p:nvSpPr>
            <p:cNvPr name="Freeform 63" id="63"/>
            <p:cNvSpPr/>
            <p:nvPr/>
          </p:nvSpPr>
          <p:spPr>
            <a:xfrm flipH="false" flipV="false" rot="0">
              <a:off x="0" y="0"/>
              <a:ext cx="69723" cy="45339"/>
            </a:xfrm>
            <a:custGeom>
              <a:avLst/>
              <a:gdLst/>
              <a:ahLst/>
              <a:cxnLst/>
              <a:rect r="r" b="b" t="t" l="l"/>
              <a:pathLst>
                <a:path h="45339" w="69723">
                  <a:moveTo>
                    <a:pt x="69723" y="0"/>
                  </a:moveTo>
                  <a:lnTo>
                    <a:pt x="0" y="45339"/>
                  </a:lnTo>
                </a:path>
              </a:pathLst>
            </a:custGeom>
            <a:blipFill>
              <a:blip r:embed="rId4">
                <a:alphaModFix amt="0"/>
              </a:blip>
              <a:stretch>
                <a:fillRect l="-33562" t="0" r="-33489" b="-112"/>
              </a:stretch>
            </a:blipFill>
            <a:ln w="19050" cap="sq">
              <a:solidFill>
                <a:srgbClr val="004F9F"/>
              </a:solidFill>
              <a:prstDash val="solid"/>
              <a:miter/>
            </a:ln>
          </p:spPr>
        </p:sp>
      </p:grpSp>
      <p:grpSp>
        <p:nvGrpSpPr>
          <p:cNvPr name="Group 64" id="64"/>
          <p:cNvGrpSpPr/>
          <p:nvPr/>
        </p:nvGrpSpPr>
        <p:grpSpPr>
          <a:xfrm rot="0">
            <a:off x="15992046" y="8637175"/>
            <a:ext cx="53083" cy="31852"/>
            <a:chOff x="0" y="0"/>
            <a:chExt cx="70777" cy="42469"/>
          </a:xfrm>
        </p:grpSpPr>
        <p:sp>
          <p:nvSpPr>
            <p:cNvPr name="Freeform 65" id="65"/>
            <p:cNvSpPr/>
            <p:nvPr/>
          </p:nvSpPr>
          <p:spPr>
            <a:xfrm flipH="false" flipV="false" rot="0">
              <a:off x="0" y="0"/>
              <a:ext cx="70739" cy="42418"/>
            </a:xfrm>
            <a:custGeom>
              <a:avLst/>
              <a:gdLst/>
              <a:ahLst/>
              <a:cxnLst/>
              <a:rect r="r" b="b" t="t" l="l"/>
              <a:pathLst>
                <a:path h="42418" w="70739">
                  <a:moveTo>
                    <a:pt x="70739" y="42418"/>
                  </a:moveTo>
                  <a:lnTo>
                    <a:pt x="0" y="0"/>
                  </a:lnTo>
                </a:path>
              </a:pathLst>
            </a:custGeom>
            <a:blipFill>
              <a:blip r:embed="rId4">
                <a:alphaModFix amt="0"/>
              </a:blip>
              <a:stretch>
                <a:fillRect l="-27001" t="0" r="-27055" b="-119"/>
              </a:stretch>
            </a:blipFill>
            <a:ln w="19050" cap="sq">
              <a:solidFill>
                <a:srgbClr val="004F9F"/>
              </a:solidFill>
              <a:prstDash val="solid"/>
              <a:miter/>
            </a:ln>
          </p:spPr>
        </p:sp>
      </p:grpSp>
      <p:grpSp>
        <p:nvGrpSpPr>
          <p:cNvPr name="Group 66" id="66"/>
          <p:cNvGrpSpPr/>
          <p:nvPr/>
        </p:nvGrpSpPr>
        <p:grpSpPr>
          <a:xfrm rot="0">
            <a:off x="16051797" y="8575243"/>
            <a:ext cx="34147" cy="52254"/>
            <a:chOff x="0" y="0"/>
            <a:chExt cx="45530" cy="69672"/>
          </a:xfrm>
        </p:grpSpPr>
        <p:sp>
          <p:nvSpPr>
            <p:cNvPr name="Freeform 67" id="67"/>
            <p:cNvSpPr/>
            <p:nvPr/>
          </p:nvSpPr>
          <p:spPr>
            <a:xfrm flipH="false" flipV="false" rot="0">
              <a:off x="0" y="0"/>
              <a:ext cx="45466" cy="69723"/>
            </a:xfrm>
            <a:custGeom>
              <a:avLst/>
              <a:gdLst/>
              <a:ahLst/>
              <a:cxnLst/>
              <a:rect r="r" b="b" t="t" l="l"/>
              <a:pathLst>
                <a:path h="69723" w="45466">
                  <a:moveTo>
                    <a:pt x="45466" y="69723"/>
                  </a:moveTo>
                  <a:lnTo>
                    <a:pt x="0" y="0"/>
                  </a:lnTo>
                </a:path>
              </a:pathLst>
            </a:custGeom>
            <a:blipFill>
              <a:blip r:embed="rId4">
                <a:alphaModFix amt="0"/>
              </a:blip>
              <a:stretch>
                <a:fillRect l="-146542" t="0" r="-146682" b="72"/>
              </a:stretch>
            </a:blipFill>
            <a:ln w="19050" cap="sq">
              <a:solidFill>
                <a:srgbClr val="004F9F"/>
              </a:solidFill>
              <a:prstDash val="solid"/>
              <a:miter/>
            </a:ln>
          </p:spPr>
        </p:sp>
      </p:grpSp>
      <p:grpSp>
        <p:nvGrpSpPr>
          <p:cNvPr name="Group 68" id="68"/>
          <p:cNvGrpSpPr/>
          <p:nvPr/>
        </p:nvGrpSpPr>
        <p:grpSpPr>
          <a:xfrm rot="0">
            <a:off x="16125177" y="8573681"/>
            <a:ext cx="31747" cy="53083"/>
            <a:chOff x="0" y="0"/>
            <a:chExt cx="42329" cy="70777"/>
          </a:xfrm>
        </p:grpSpPr>
        <p:sp>
          <p:nvSpPr>
            <p:cNvPr name="Freeform 69" id="69"/>
            <p:cNvSpPr/>
            <p:nvPr/>
          </p:nvSpPr>
          <p:spPr>
            <a:xfrm flipH="false" flipV="false" rot="0">
              <a:off x="0" y="0"/>
              <a:ext cx="42291" cy="70739"/>
            </a:xfrm>
            <a:custGeom>
              <a:avLst/>
              <a:gdLst/>
              <a:ahLst/>
              <a:cxnLst/>
              <a:rect r="r" b="b" t="t" l="l"/>
              <a:pathLst>
                <a:path h="70739" w="42291">
                  <a:moveTo>
                    <a:pt x="0" y="70739"/>
                  </a:moveTo>
                  <a:lnTo>
                    <a:pt x="42291" y="0"/>
                  </a:lnTo>
                </a:path>
              </a:pathLst>
            </a:custGeom>
            <a:blipFill>
              <a:blip r:embed="rId4">
                <a:alphaModFix amt="0"/>
              </a:blip>
              <a:stretch>
                <a:fillRect l="-164680" t="0" r="-164770" b="-53"/>
              </a:stretch>
            </a:blipFill>
            <a:ln w="19050" cap="sq">
              <a:solidFill>
                <a:srgbClr val="004F9F"/>
              </a:solidFill>
              <a:prstDash val="solid"/>
              <a:miter/>
            </a:ln>
          </p:spPr>
        </p:sp>
      </p:grpSp>
      <p:grpSp>
        <p:nvGrpSpPr>
          <p:cNvPr name="Group 70" id="70"/>
          <p:cNvGrpSpPr/>
          <p:nvPr/>
        </p:nvGrpSpPr>
        <p:grpSpPr>
          <a:xfrm rot="0">
            <a:off x="16166916" y="8633222"/>
            <a:ext cx="52149" cy="34242"/>
            <a:chOff x="0" y="0"/>
            <a:chExt cx="69532" cy="45656"/>
          </a:xfrm>
        </p:grpSpPr>
        <p:sp>
          <p:nvSpPr>
            <p:cNvPr name="Freeform 71" id="71"/>
            <p:cNvSpPr/>
            <p:nvPr/>
          </p:nvSpPr>
          <p:spPr>
            <a:xfrm flipH="false" flipV="false" rot="0">
              <a:off x="0" y="0"/>
              <a:ext cx="69596" cy="45720"/>
            </a:xfrm>
            <a:custGeom>
              <a:avLst/>
              <a:gdLst/>
              <a:ahLst/>
              <a:cxnLst/>
              <a:rect r="r" b="b" t="t" l="l"/>
              <a:pathLst>
                <a:path h="45720" w="69596">
                  <a:moveTo>
                    <a:pt x="0" y="45720"/>
                  </a:moveTo>
                  <a:lnTo>
                    <a:pt x="69596" y="0"/>
                  </a:lnTo>
                </a:path>
              </a:pathLst>
            </a:custGeom>
            <a:blipFill>
              <a:blip r:embed="rId4">
                <a:alphaModFix amt="0"/>
              </a:blip>
              <a:stretch>
                <a:fillRect l="-34215" t="0" r="-34124" b="138"/>
              </a:stretch>
            </a:blipFill>
            <a:ln w="19050" cap="sq">
              <a:solidFill>
                <a:srgbClr val="004F9F"/>
              </a:solidFill>
              <a:prstDash val="solid"/>
              <a:miter/>
            </a:ln>
          </p:spPr>
        </p:sp>
      </p:grpSp>
      <p:sp>
        <p:nvSpPr>
          <p:cNvPr name="Freeform 72" id="72"/>
          <p:cNvSpPr/>
          <p:nvPr/>
        </p:nvSpPr>
        <p:spPr>
          <a:xfrm flipH="false" flipV="false" rot="0">
            <a:off x="16096031" y="8669026"/>
            <a:ext cx="212655" cy="350368"/>
          </a:xfrm>
          <a:custGeom>
            <a:avLst/>
            <a:gdLst/>
            <a:ahLst/>
            <a:cxnLst/>
            <a:rect r="r" b="b" t="t" l="l"/>
            <a:pathLst>
              <a:path h="350368" w="212655">
                <a:moveTo>
                  <a:pt x="0" y="0"/>
                </a:moveTo>
                <a:lnTo>
                  <a:pt x="212655" y="0"/>
                </a:lnTo>
                <a:lnTo>
                  <a:pt x="212655" y="350368"/>
                </a:lnTo>
                <a:lnTo>
                  <a:pt x="0" y="350368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3" id="73"/>
          <p:cNvGrpSpPr/>
          <p:nvPr/>
        </p:nvGrpSpPr>
        <p:grpSpPr>
          <a:xfrm rot="6031260">
            <a:off x="15117575" y="7550229"/>
            <a:ext cx="1126884" cy="1126884"/>
            <a:chOff x="0" y="0"/>
            <a:chExt cx="1502512" cy="1502512"/>
          </a:xfrm>
        </p:grpSpPr>
        <p:sp>
          <p:nvSpPr>
            <p:cNvPr name="Freeform 74" id="74"/>
            <p:cNvSpPr/>
            <p:nvPr/>
          </p:nvSpPr>
          <p:spPr>
            <a:xfrm flipH="false" flipV="false" rot="0">
              <a:off x="751205" y="751205"/>
              <a:ext cx="701421" cy="465074"/>
            </a:xfrm>
            <a:custGeom>
              <a:avLst/>
              <a:gdLst/>
              <a:ahLst/>
              <a:cxnLst/>
              <a:rect r="r" b="b" t="t" l="l"/>
              <a:pathLst>
                <a:path h="465074" w="701421">
                  <a:moveTo>
                    <a:pt x="701421" y="269367"/>
                  </a:moveTo>
                  <a:cubicBezTo>
                    <a:pt x="674370" y="339852"/>
                    <a:pt x="636905" y="405765"/>
                    <a:pt x="590169" y="465074"/>
                  </a:cubicBez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-274831" t="-161523" r="-174845" b="-61545"/>
              </a:stretch>
            </a:blipFill>
            <a:ln w="19050" cap="sq">
              <a:solidFill>
                <a:srgbClr val="004F9F"/>
              </a:solidFill>
              <a:prstDash val="solid"/>
              <a:miter/>
            </a:ln>
          </p:spPr>
        </p:sp>
        <p:sp>
          <p:nvSpPr>
            <p:cNvPr name="Freeform 75" id="75"/>
            <p:cNvSpPr/>
            <p:nvPr/>
          </p:nvSpPr>
          <p:spPr>
            <a:xfrm flipH="false" flipV="false" rot="0">
              <a:off x="1341374" y="1020572"/>
              <a:ext cx="111252" cy="195707"/>
            </a:xfrm>
            <a:custGeom>
              <a:avLst/>
              <a:gdLst/>
              <a:ahLst/>
              <a:cxnLst/>
              <a:rect r="r" b="b" t="t" l="l"/>
              <a:pathLst>
                <a:path h="195707" w="111252">
                  <a:moveTo>
                    <a:pt x="111252" y="0"/>
                  </a:moveTo>
                  <a:cubicBezTo>
                    <a:pt x="84201" y="70485"/>
                    <a:pt x="46736" y="136398"/>
                    <a:pt x="0" y="195707"/>
                  </a:cubicBezTo>
                </a:path>
              </a:pathLst>
            </a:custGeom>
            <a:blipFill>
              <a:blip r:embed="rId4">
                <a:alphaModFix amt="0"/>
              </a:blip>
              <a:stretch>
                <a:fillRect l="-2263234" t="-521479" r="-1102367" b="-146255"/>
              </a:stretch>
            </a:blipFill>
            <a:ln w="19050" cap="sq">
              <a:solidFill>
                <a:srgbClr val="004F9F"/>
              </a:solidFill>
              <a:prstDash val="solid"/>
              <a:miter/>
            </a:ln>
          </p:spPr>
        </p:sp>
      </p:grpSp>
      <p:grpSp>
        <p:nvGrpSpPr>
          <p:cNvPr name="Group 76" id="76"/>
          <p:cNvGrpSpPr/>
          <p:nvPr/>
        </p:nvGrpSpPr>
        <p:grpSpPr>
          <a:xfrm rot="0">
            <a:off x="15319781" y="7758103"/>
            <a:ext cx="688238" cy="688238"/>
            <a:chOff x="0" y="0"/>
            <a:chExt cx="917651" cy="917651"/>
          </a:xfrm>
        </p:grpSpPr>
        <p:sp>
          <p:nvSpPr>
            <p:cNvPr name="Freeform 77" id="77">
              <a:hlinkClick r:id="rId29" tooltip="https://smartlink.ausha.co/besse-podcast"/>
            </p:cNvPr>
            <p:cNvSpPr/>
            <p:nvPr/>
          </p:nvSpPr>
          <p:spPr>
            <a:xfrm flipH="false" flipV="false" rot="0">
              <a:off x="0" y="0"/>
              <a:ext cx="917702" cy="917702"/>
            </a:xfrm>
            <a:custGeom>
              <a:avLst/>
              <a:gdLst/>
              <a:ahLst/>
              <a:cxnLst/>
              <a:rect r="r" b="b" t="t" l="l"/>
              <a:pathLst>
                <a:path h="917702" w="917702">
                  <a:moveTo>
                    <a:pt x="0" y="0"/>
                  </a:moveTo>
                  <a:lnTo>
                    <a:pt x="917702" y="0"/>
                  </a:lnTo>
                  <a:lnTo>
                    <a:pt x="917702" y="917702"/>
                  </a:lnTo>
                  <a:lnTo>
                    <a:pt x="0" y="9177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0"/>
              <a:stretch>
                <a:fillRect l="0" t="0" r="5" b="5"/>
              </a:stretch>
            </a:blipFill>
          </p:spPr>
        </p:sp>
      </p:grpSp>
      <p:grpSp>
        <p:nvGrpSpPr>
          <p:cNvPr name="Group 78" id="78"/>
          <p:cNvGrpSpPr/>
          <p:nvPr/>
        </p:nvGrpSpPr>
        <p:grpSpPr>
          <a:xfrm rot="0">
            <a:off x="7766256" y="6972014"/>
            <a:ext cx="2857357" cy="269805"/>
            <a:chOff x="0" y="0"/>
            <a:chExt cx="3809810" cy="359740"/>
          </a:xfrm>
        </p:grpSpPr>
        <p:sp>
          <p:nvSpPr>
            <p:cNvPr name="Freeform 79" id="79"/>
            <p:cNvSpPr/>
            <p:nvPr/>
          </p:nvSpPr>
          <p:spPr>
            <a:xfrm flipH="false" flipV="true" rot="0">
              <a:off x="0" y="0"/>
              <a:ext cx="3809873" cy="359791"/>
            </a:xfrm>
            <a:custGeom>
              <a:avLst/>
              <a:gdLst/>
              <a:ahLst/>
              <a:cxnLst/>
              <a:rect r="r" b="b" t="t" l="l"/>
              <a:pathLst>
                <a:path h="359791" w="3809873">
                  <a:moveTo>
                    <a:pt x="0" y="359791"/>
                  </a:moveTo>
                  <a:lnTo>
                    <a:pt x="3809873" y="359791"/>
                  </a:lnTo>
                  <a:lnTo>
                    <a:pt x="3809873" y="0"/>
                  </a:lnTo>
                  <a:lnTo>
                    <a:pt x="0" y="0"/>
                  </a:lnTo>
                  <a:lnTo>
                    <a:pt x="0" y="359791"/>
                  </a:lnTo>
                  <a:close/>
                </a:path>
              </a:pathLst>
            </a:custGeom>
            <a:blipFill>
              <a:blip r:embed="rId13">
                <a:alphaModFix amt="48000"/>
              </a:blip>
              <a:stretch>
                <a:fillRect l="0" t="-751" r="1" b="-741"/>
              </a:stretch>
            </a:blipFill>
          </p:spPr>
        </p:sp>
      </p:grpSp>
      <p:sp>
        <p:nvSpPr>
          <p:cNvPr name="TextBox 80" id="80"/>
          <p:cNvSpPr txBox="true"/>
          <p:nvPr/>
        </p:nvSpPr>
        <p:spPr>
          <a:xfrm rot="0">
            <a:off x="342471" y="9618421"/>
            <a:ext cx="15375312" cy="4720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20"/>
              </a:lnSpc>
            </a:pPr>
            <a:r>
              <a:rPr lang="en-US" sz="1350" b="true">
                <a:solidFill>
                  <a:srgbClr val="003B77"/>
                </a:solidFill>
                <a:latin typeface="Verdana Bold"/>
                <a:ea typeface="Verdana Bold"/>
                <a:cs typeface="Verdana Bold"/>
                <a:sym typeface="Verdana Bold"/>
              </a:rPr>
              <a:t>CB.IPL</a:t>
            </a:r>
            <a:r>
              <a:rPr lang="en-US" sz="1350">
                <a:solidFill>
                  <a:srgbClr val="003B77"/>
                </a:solidFill>
                <a:latin typeface="Verdana"/>
                <a:ea typeface="Verdana"/>
                <a:cs typeface="Verdana"/>
                <a:sym typeface="Verdana"/>
              </a:rPr>
              <a:t> (commercialement dénommée « Bessé Immobilier &amp; Construction») - SAS au capital de 75 450 € – 135 boulevard Haussmann 75008 Paris - RCS Paris n°433 869 427 – immatriculée à l’ORIAS sous le n° 07 019 245 – </a:t>
            </a:r>
            <a:r>
              <a:rPr lang="en-US" sz="1350" u="sng">
                <a:solidFill>
                  <a:srgbClr val="003B77"/>
                </a:solidFill>
                <a:latin typeface="Verdana"/>
                <a:ea typeface="Verdana"/>
                <a:cs typeface="Verdana"/>
                <a:sym typeface="Verdana"/>
                <a:hlinkClick r:id="rId31" tooltip="http://www.orias.fr/"/>
              </a:rPr>
              <a:t>www.orias.fr</a:t>
            </a:r>
            <a:r>
              <a:rPr lang="en-US" sz="1350">
                <a:solidFill>
                  <a:srgbClr val="003B77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</p:txBody>
      </p:sp>
      <p:sp>
        <p:nvSpPr>
          <p:cNvPr name="TextBox 81" id="81"/>
          <p:cNvSpPr txBox="true"/>
          <p:nvPr/>
        </p:nvSpPr>
        <p:spPr>
          <a:xfrm rot="0">
            <a:off x="17152697" y="9884202"/>
            <a:ext cx="251860" cy="290069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427"/>
              </a:lnSpc>
              <a:spcBef>
                <a:spcPct val="0"/>
              </a:spcBef>
            </a:pPr>
            <a:r>
              <a:rPr lang="en-US" sz="1733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23</a:t>
            </a:r>
          </a:p>
        </p:txBody>
      </p:sp>
    </p:spTree>
  </p:cSld>
  <p:clrMapOvr>
    <a:masterClrMapping/>
  </p:clrMapOvr>
  <p:transition spd="fast">
    <p:fade/>
  </p:transition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5301720">
            <a:off x="17303925" y="10002936"/>
            <a:ext cx="333280" cy="0"/>
          </a:xfrm>
          <a:prstGeom prst="line">
            <a:avLst/>
          </a:prstGeom>
          <a:ln cap="rnd" w="9525">
            <a:solidFill>
              <a:srgbClr val="00ABC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" id="3"/>
          <p:cNvGrpSpPr/>
          <p:nvPr/>
        </p:nvGrpSpPr>
        <p:grpSpPr>
          <a:xfrm rot="0">
            <a:off x="445018" y="547688"/>
            <a:ext cx="1125645" cy="1588408"/>
            <a:chOff x="0" y="0"/>
            <a:chExt cx="1500861" cy="211787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500886" cy="2117852"/>
            </a:xfrm>
            <a:custGeom>
              <a:avLst/>
              <a:gdLst/>
              <a:ahLst/>
              <a:cxnLst/>
              <a:rect r="r" b="b" t="t" l="l"/>
              <a:pathLst>
                <a:path h="2117852" w="1500886">
                  <a:moveTo>
                    <a:pt x="0" y="0"/>
                  </a:moveTo>
                  <a:lnTo>
                    <a:pt x="1500886" y="0"/>
                  </a:lnTo>
                  <a:lnTo>
                    <a:pt x="1500886" y="2117852"/>
                  </a:lnTo>
                  <a:lnTo>
                    <a:pt x="0" y="21178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1" b="-1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208493" y="9534525"/>
            <a:ext cx="1163107" cy="756723"/>
            <a:chOff x="0" y="0"/>
            <a:chExt cx="1550810" cy="100896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550797" cy="1009015"/>
            </a:xfrm>
            <a:custGeom>
              <a:avLst/>
              <a:gdLst/>
              <a:ahLst/>
              <a:cxnLst/>
              <a:rect r="r" b="b" t="t" l="l"/>
              <a:pathLst>
                <a:path h="1009015" w="1550797">
                  <a:moveTo>
                    <a:pt x="0" y="0"/>
                  </a:moveTo>
                  <a:lnTo>
                    <a:pt x="1550797" y="0"/>
                  </a:lnTo>
                  <a:lnTo>
                    <a:pt x="1550797" y="1009015"/>
                  </a:lnTo>
                  <a:lnTo>
                    <a:pt x="0" y="10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225" r="0" b="-221"/>
              </a:stretch>
            </a:blipFill>
          </p:spPr>
        </p:sp>
      </p:grpSp>
      <p:grpSp>
        <p:nvGrpSpPr>
          <p:cNvPr name="Group 7" id="7"/>
          <p:cNvGrpSpPr/>
          <p:nvPr/>
        </p:nvGrpSpPr>
        <p:grpSpPr>
          <a:xfrm rot="0">
            <a:off x="244412" y="9527134"/>
            <a:ext cx="1227639" cy="728901"/>
            <a:chOff x="0" y="0"/>
            <a:chExt cx="1636852" cy="971868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636903" cy="971931"/>
            </a:xfrm>
            <a:custGeom>
              <a:avLst/>
              <a:gdLst/>
              <a:ahLst/>
              <a:cxnLst/>
              <a:rect r="r" b="b" t="t" l="l"/>
              <a:pathLst>
                <a:path h="971931" w="1636903">
                  <a:moveTo>
                    <a:pt x="0" y="0"/>
                  </a:moveTo>
                  <a:lnTo>
                    <a:pt x="1636903" y="0"/>
                  </a:lnTo>
                  <a:lnTo>
                    <a:pt x="1636903" y="971931"/>
                  </a:lnTo>
                  <a:lnTo>
                    <a:pt x="0" y="971931"/>
                  </a:lnTo>
                  <a:close/>
                </a:path>
              </a:pathLst>
            </a:custGeom>
            <a:solidFill>
              <a:srgbClr val="FEFFFF"/>
            </a:solidFill>
            <a:ln w="19050" cap="sq">
              <a:solidFill>
                <a:srgbClr val="FEFFFF"/>
              </a:solidFill>
              <a:prstDash val="solid"/>
              <a:miter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7900445" y="9495844"/>
            <a:ext cx="5064738" cy="383238"/>
            <a:chOff x="0" y="0"/>
            <a:chExt cx="6752984" cy="510984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752971" cy="510921"/>
            </a:xfrm>
            <a:custGeom>
              <a:avLst/>
              <a:gdLst/>
              <a:ahLst/>
              <a:cxnLst/>
              <a:rect r="r" b="b" t="t" l="l"/>
              <a:pathLst>
                <a:path h="510921" w="6752971">
                  <a:moveTo>
                    <a:pt x="0" y="0"/>
                  </a:moveTo>
                  <a:lnTo>
                    <a:pt x="6752971" y="0"/>
                  </a:lnTo>
                  <a:lnTo>
                    <a:pt x="6752971" y="510921"/>
                  </a:lnTo>
                  <a:lnTo>
                    <a:pt x="0" y="510921"/>
                  </a:lnTo>
                  <a:close/>
                </a:path>
              </a:pathLst>
            </a:custGeom>
            <a:solidFill>
              <a:srgbClr val="FEFFFF"/>
            </a:solidFill>
            <a:ln w="19050" cap="sq">
              <a:solidFill>
                <a:srgbClr val="FEFFFF"/>
              </a:solidFill>
              <a:prstDash val="solid"/>
              <a:miter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7909970" y="3149584"/>
            <a:ext cx="8974369" cy="6233246"/>
            <a:chOff x="0" y="0"/>
            <a:chExt cx="11965826" cy="8310994"/>
          </a:xfrm>
        </p:grpSpPr>
        <p:sp>
          <p:nvSpPr>
            <p:cNvPr name="Freeform 12" id="12" descr="Gestion des risques, la matrice des risques"/>
            <p:cNvSpPr/>
            <p:nvPr/>
          </p:nvSpPr>
          <p:spPr>
            <a:xfrm flipH="false" flipV="false" rot="0">
              <a:off x="0" y="0"/>
              <a:ext cx="11965813" cy="8311007"/>
            </a:xfrm>
            <a:custGeom>
              <a:avLst/>
              <a:gdLst/>
              <a:ahLst/>
              <a:cxnLst/>
              <a:rect r="r" b="b" t="t" l="l"/>
              <a:pathLst>
                <a:path h="8311007" w="11965813">
                  <a:moveTo>
                    <a:pt x="0" y="0"/>
                  </a:moveTo>
                  <a:lnTo>
                    <a:pt x="11965813" y="0"/>
                  </a:lnTo>
                  <a:lnTo>
                    <a:pt x="11965813" y="8311007"/>
                  </a:lnTo>
                  <a:lnTo>
                    <a:pt x="0" y="83110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930021" y="4177303"/>
            <a:ext cx="4301804" cy="867975"/>
            <a:chOff x="0" y="0"/>
            <a:chExt cx="5735739" cy="11573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5735701" cy="1157224"/>
            </a:xfrm>
            <a:custGeom>
              <a:avLst/>
              <a:gdLst/>
              <a:ahLst/>
              <a:cxnLst/>
              <a:rect r="r" b="b" t="t" l="l"/>
              <a:pathLst>
                <a:path h="1157224" w="5735701">
                  <a:moveTo>
                    <a:pt x="0" y="0"/>
                  </a:moveTo>
                  <a:lnTo>
                    <a:pt x="5157089" y="0"/>
                  </a:lnTo>
                  <a:lnTo>
                    <a:pt x="5735701" y="578612"/>
                  </a:lnTo>
                  <a:lnTo>
                    <a:pt x="5157089" y="1157224"/>
                  </a:lnTo>
                  <a:lnTo>
                    <a:pt x="0" y="1157224"/>
                  </a:lnTo>
                  <a:close/>
                </a:path>
              </a:pathLst>
            </a:custGeom>
            <a:solidFill>
              <a:srgbClr val="CFE9EF"/>
            </a:solidFill>
            <a:ln w="19050" cap="sq">
              <a:solidFill>
                <a:srgbClr val="001C40"/>
              </a:solidFill>
              <a:prstDash val="solid"/>
              <a:miter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19050"/>
              <a:ext cx="5735739" cy="11763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809B"/>
                  </a:solidFill>
                  <a:latin typeface="Arial"/>
                  <a:ea typeface="Arial"/>
                  <a:cs typeface="Arial"/>
                  <a:sym typeface="Arial"/>
                </a:rPr>
                <a:t>1. Identification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2282476" y="5390378"/>
            <a:ext cx="4301804" cy="869032"/>
            <a:chOff x="0" y="0"/>
            <a:chExt cx="5735739" cy="115871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5735701" cy="1158748"/>
            </a:xfrm>
            <a:custGeom>
              <a:avLst/>
              <a:gdLst/>
              <a:ahLst/>
              <a:cxnLst/>
              <a:rect r="r" b="b" t="t" l="l"/>
              <a:pathLst>
                <a:path h="1158748" w="5735701">
                  <a:moveTo>
                    <a:pt x="0" y="0"/>
                  </a:moveTo>
                  <a:lnTo>
                    <a:pt x="5156327" y="0"/>
                  </a:lnTo>
                  <a:lnTo>
                    <a:pt x="5735701" y="579374"/>
                  </a:lnTo>
                  <a:lnTo>
                    <a:pt x="5156327" y="1158748"/>
                  </a:lnTo>
                  <a:lnTo>
                    <a:pt x="0" y="1158748"/>
                  </a:lnTo>
                  <a:close/>
                </a:path>
              </a:pathLst>
            </a:custGeom>
            <a:solidFill>
              <a:srgbClr val="CFE9EF"/>
            </a:solidFill>
            <a:ln w="19050" cap="sq">
              <a:solidFill>
                <a:srgbClr val="001C40"/>
              </a:solidFill>
              <a:prstDash val="solid"/>
              <a:miter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-19050"/>
              <a:ext cx="5735739" cy="117776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809B"/>
                  </a:solidFill>
                  <a:latin typeface="Arial"/>
                  <a:ea typeface="Arial"/>
                  <a:cs typeface="Arial"/>
                  <a:sym typeface="Arial"/>
                </a:rPr>
                <a:t>2. Réduction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3617700" y="6764807"/>
            <a:ext cx="4301804" cy="869032"/>
            <a:chOff x="0" y="0"/>
            <a:chExt cx="5735739" cy="115871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5735701" cy="1158748"/>
            </a:xfrm>
            <a:custGeom>
              <a:avLst/>
              <a:gdLst/>
              <a:ahLst/>
              <a:cxnLst/>
              <a:rect r="r" b="b" t="t" l="l"/>
              <a:pathLst>
                <a:path h="1158748" w="5735701">
                  <a:moveTo>
                    <a:pt x="0" y="0"/>
                  </a:moveTo>
                  <a:lnTo>
                    <a:pt x="5156327" y="0"/>
                  </a:lnTo>
                  <a:lnTo>
                    <a:pt x="5735701" y="579374"/>
                  </a:lnTo>
                  <a:lnTo>
                    <a:pt x="5156327" y="1158748"/>
                  </a:lnTo>
                  <a:lnTo>
                    <a:pt x="0" y="1158748"/>
                  </a:lnTo>
                  <a:close/>
                </a:path>
              </a:pathLst>
            </a:custGeom>
            <a:solidFill>
              <a:srgbClr val="CFE9EF"/>
            </a:solidFill>
            <a:ln w="19050" cap="sq">
              <a:solidFill>
                <a:srgbClr val="001C40"/>
              </a:solidFill>
              <a:prstDash val="solid"/>
              <a:miter/>
            </a:ln>
          </p:spPr>
        </p:sp>
        <p:sp>
          <p:nvSpPr>
            <p:cNvPr name="TextBox 21" id="21"/>
            <p:cNvSpPr txBox="true"/>
            <p:nvPr/>
          </p:nvSpPr>
          <p:spPr>
            <a:xfrm>
              <a:off x="0" y="-19050"/>
              <a:ext cx="5735739" cy="117776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809B"/>
                  </a:solidFill>
                  <a:latin typeface="Arial"/>
                  <a:ea typeface="Arial"/>
                  <a:cs typeface="Arial"/>
                  <a:sym typeface="Arial"/>
                </a:rPr>
                <a:t>3. Transfert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4935448" y="5579250"/>
            <a:ext cx="1194568" cy="1112672"/>
            <a:chOff x="0" y="0"/>
            <a:chExt cx="1592758" cy="1483563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592707" cy="1483614"/>
            </a:xfrm>
            <a:custGeom>
              <a:avLst/>
              <a:gdLst/>
              <a:ahLst/>
              <a:cxnLst/>
              <a:rect r="r" b="b" t="t" l="l"/>
              <a:pathLst>
                <a:path h="1483614" w="1592707">
                  <a:moveTo>
                    <a:pt x="0" y="0"/>
                  </a:moveTo>
                  <a:lnTo>
                    <a:pt x="1592707" y="0"/>
                  </a:lnTo>
                  <a:lnTo>
                    <a:pt x="1592707" y="1483614"/>
                  </a:lnTo>
                  <a:lnTo>
                    <a:pt x="0" y="14836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7" t="0" r="-11" b="3"/>
              </a:stretch>
            </a:blipFill>
          </p:spPr>
        </p:sp>
      </p:grpSp>
      <p:grpSp>
        <p:nvGrpSpPr>
          <p:cNvPr name="Group 24" id="24"/>
          <p:cNvGrpSpPr/>
          <p:nvPr/>
        </p:nvGrpSpPr>
        <p:grpSpPr>
          <a:xfrm rot="0">
            <a:off x="9838630" y="4020445"/>
            <a:ext cx="1161336" cy="555955"/>
            <a:chOff x="0" y="0"/>
            <a:chExt cx="1548448" cy="741274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1548384" cy="741299"/>
            </a:xfrm>
            <a:custGeom>
              <a:avLst/>
              <a:gdLst/>
              <a:ahLst/>
              <a:cxnLst/>
              <a:rect r="r" b="b" t="t" l="l"/>
              <a:pathLst>
                <a:path h="741299" w="1548384">
                  <a:moveTo>
                    <a:pt x="0" y="0"/>
                  </a:moveTo>
                  <a:lnTo>
                    <a:pt x="1548384" y="0"/>
                  </a:lnTo>
                  <a:lnTo>
                    <a:pt x="1548384" y="741299"/>
                  </a:lnTo>
                  <a:lnTo>
                    <a:pt x="0" y="7412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-166" r="-4" b="-162"/>
              </a:stretch>
            </a:blipFill>
          </p:spPr>
        </p:sp>
      </p:grpSp>
      <p:grpSp>
        <p:nvGrpSpPr>
          <p:cNvPr name="Group 26" id="26"/>
          <p:cNvGrpSpPr/>
          <p:nvPr/>
        </p:nvGrpSpPr>
        <p:grpSpPr>
          <a:xfrm rot="0">
            <a:off x="12397159" y="4885458"/>
            <a:ext cx="1069591" cy="1029176"/>
            <a:chOff x="0" y="0"/>
            <a:chExt cx="1426121" cy="1372235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1426083" cy="1372235"/>
            </a:xfrm>
            <a:custGeom>
              <a:avLst/>
              <a:gdLst/>
              <a:ahLst/>
              <a:cxnLst/>
              <a:rect r="r" b="b" t="t" l="l"/>
              <a:pathLst>
                <a:path h="1372235" w="1426083">
                  <a:moveTo>
                    <a:pt x="0" y="0"/>
                  </a:moveTo>
                  <a:lnTo>
                    <a:pt x="1426083" y="0"/>
                  </a:lnTo>
                  <a:lnTo>
                    <a:pt x="1426083" y="1372235"/>
                  </a:lnTo>
                  <a:lnTo>
                    <a:pt x="0" y="13722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-186" r="-2" b="-186"/>
              </a:stretch>
            </a:blipFill>
          </p:spPr>
        </p:sp>
      </p:grpSp>
      <p:grpSp>
        <p:nvGrpSpPr>
          <p:cNvPr name="Group 28" id="28"/>
          <p:cNvGrpSpPr/>
          <p:nvPr/>
        </p:nvGrpSpPr>
        <p:grpSpPr>
          <a:xfrm rot="-5400000">
            <a:off x="7932582" y="5870124"/>
            <a:ext cx="3700186" cy="333594"/>
            <a:chOff x="0" y="0"/>
            <a:chExt cx="4933582" cy="444792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4933569" cy="444754"/>
            </a:xfrm>
            <a:custGeom>
              <a:avLst/>
              <a:gdLst/>
              <a:ahLst/>
              <a:cxnLst/>
              <a:rect r="r" b="b" t="t" l="l"/>
              <a:pathLst>
                <a:path h="444754" w="4933569">
                  <a:moveTo>
                    <a:pt x="0" y="0"/>
                  </a:moveTo>
                  <a:lnTo>
                    <a:pt x="4711192" y="0"/>
                  </a:lnTo>
                  <a:lnTo>
                    <a:pt x="4933569" y="222377"/>
                  </a:lnTo>
                  <a:lnTo>
                    <a:pt x="4711192" y="444754"/>
                  </a:lnTo>
                  <a:lnTo>
                    <a:pt x="0" y="444754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30" id="30"/>
          <p:cNvGrpSpPr/>
          <p:nvPr/>
        </p:nvGrpSpPr>
        <p:grpSpPr>
          <a:xfrm rot="0">
            <a:off x="9688001" y="7455808"/>
            <a:ext cx="3700186" cy="431197"/>
            <a:chOff x="0" y="0"/>
            <a:chExt cx="4933582" cy="574929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4933696" cy="575056"/>
            </a:xfrm>
            <a:custGeom>
              <a:avLst/>
              <a:gdLst/>
              <a:ahLst/>
              <a:cxnLst/>
              <a:rect r="r" b="b" t="t" l="l"/>
              <a:pathLst>
                <a:path h="575056" w="4933696">
                  <a:moveTo>
                    <a:pt x="0" y="0"/>
                  </a:moveTo>
                  <a:lnTo>
                    <a:pt x="4646168" y="0"/>
                  </a:lnTo>
                  <a:lnTo>
                    <a:pt x="4933696" y="287528"/>
                  </a:lnTo>
                  <a:lnTo>
                    <a:pt x="4646168" y="575056"/>
                  </a:lnTo>
                  <a:lnTo>
                    <a:pt x="0" y="575056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32" id="32"/>
          <p:cNvGrpSpPr/>
          <p:nvPr/>
        </p:nvGrpSpPr>
        <p:grpSpPr>
          <a:xfrm rot="-10800000">
            <a:off x="10554786" y="3729038"/>
            <a:ext cx="5462759" cy="4200830"/>
            <a:chOff x="0" y="0"/>
            <a:chExt cx="7283679" cy="5601106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7283704" cy="5601081"/>
            </a:xfrm>
            <a:custGeom>
              <a:avLst/>
              <a:gdLst/>
              <a:ahLst/>
              <a:cxnLst/>
              <a:rect r="r" b="b" t="t" l="l"/>
              <a:pathLst>
                <a:path h="5601081" w="7283704">
                  <a:moveTo>
                    <a:pt x="0" y="5601081"/>
                  </a:moveTo>
                  <a:lnTo>
                    <a:pt x="0" y="0"/>
                  </a:lnTo>
                  <a:lnTo>
                    <a:pt x="7283704" y="5601081"/>
                  </a:lnTo>
                  <a:close/>
                </a:path>
              </a:pathLst>
            </a:custGeom>
            <a:blipFill>
              <a:blip r:embed="rId8">
                <a:alphaModFix amt="0"/>
              </a:blip>
              <a:stretch>
                <a:fillRect l="-48664" t="0" r="-48664" b="0"/>
              </a:stretch>
            </a:blipFill>
            <a:ln w="85725" cap="sq">
              <a:solidFill>
                <a:srgbClr val="000000"/>
              </a:solidFill>
              <a:prstDash val="solid"/>
              <a:miter/>
            </a:ln>
          </p:spPr>
        </p:sp>
      </p:grpSp>
      <p:grpSp>
        <p:nvGrpSpPr>
          <p:cNvPr name="Group 34" id="34"/>
          <p:cNvGrpSpPr/>
          <p:nvPr/>
        </p:nvGrpSpPr>
        <p:grpSpPr>
          <a:xfrm rot="-2946000">
            <a:off x="9458630" y="6817462"/>
            <a:ext cx="1728206" cy="317583"/>
            <a:chOff x="0" y="0"/>
            <a:chExt cx="2304275" cy="423443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2304288" cy="423418"/>
            </a:xfrm>
            <a:custGeom>
              <a:avLst/>
              <a:gdLst/>
              <a:ahLst/>
              <a:cxnLst/>
              <a:rect r="r" b="b" t="t" l="l"/>
              <a:pathLst>
                <a:path h="423418" w="2304288">
                  <a:moveTo>
                    <a:pt x="0" y="0"/>
                  </a:moveTo>
                  <a:lnTo>
                    <a:pt x="2092579" y="0"/>
                  </a:lnTo>
                  <a:lnTo>
                    <a:pt x="2304288" y="211709"/>
                  </a:lnTo>
                  <a:lnTo>
                    <a:pt x="2092579" y="423418"/>
                  </a:lnTo>
                  <a:lnTo>
                    <a:pt x="0" y="423418"/>
                  </a:lnTo>
                  <a:close/>
                </a:path>
              </a:pathLst>
            </a:custGeom>
            <a:solidFill>
              <a:srgbClr val="000000"/>
            </a:solidFill>
            <a:ln w="19050" cap="sq">
              <a:solidFill>
                <a:srgbClr val="001C40"/>
              </a:solidFill>
              <a:prstDash val="solid"/>
              <a:miter/>
            </a:ln>
          </p:spPr>
        </p:sp>
      </p:grpSp>
      <p:grpSp>
        <p:nvGrpSpPr>
          <p:cNvPr name="Group 36" id="36"/>
          <p:cNvGrpSpPr/>
          <p:nvPr/>
        </p:nvGrpSpPr>
        <p:grpSpPr>
          <a:xfrm rot="0">
            <a:off x="1944767" y="740435"/>
            <a:ext cx="14939572" cy="1338301"/>
            <a:chOff x="0" y="0"/>
            <a:chExt cx="19919429" cy="1784401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19919431" cy="1784402"/>
            </a:xfrm>
            <a:custGeom>
              <a:avLst/>
              <a:gdLst/>
              <a:ahLst/>
              <a:cxnLst/>
              <a:rect r="r" b="b" t="t" l="l"/>
              <a:pathLst>
                <a:path h="1784402" w="19919431">
                  <a:moveTo>
                    <a:pt x="0" y="0"/>
                  </a:moveTo>
                  <a:lnTo>
                    <a:pt x="19919431" y="0"/>
                  </a:lnTo>
                  <a:lnTo>
                    <a:pt x="19919431" y="1784402"/>
                  </a:lnTo>
                  <a:lnTo>
                    <a:pt x="0" y="1784402"/>
                  </a:lnTo>
                  <a:close/>
                </a:path>
              </a:pathLst>
            </a:custGeom>
            <a:blipFill>
              <a:blip r:embed="rId8">
                <a:alphaModFix amt="0"/>
              </a:blip>
              <a:stretch>
                <a:fillRect l="0" t="-175131" r="0" b="-159894"/>
              </a:stretch>
            </a:blipFill>
          </p:spPr>
        </p:sp>
        <p:sp>
          <p:nvSpPr>
            <p:cNvPr name="TextBox 38" id="38"/>
            <p:cNvSpPr txBox="true"/>
            <p:nvPr/>
          </p:nvSpPr>
          <p:spPr>
            <a:xfrm>
              <a:off x="0" y="0"/>
              <a:ext cx="19919429" cy="178440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832"/>
                </a:lnSpc>
              </a:pPr>
              <a:r>
                <a:rPr lang="en-US" sz="5400">
                  <a:solidFill>
                    <a:srgbClr val="003B77"/>
                  </a:solidFill>
                  <a:latin typeface="Poppins"/>
                  <a:ea typeface="Poppins"/>
                  <a:cs typeface="Poppins"/>
                  <a:sym typeface="Poppins"/>
                </a:rPr>
                <a:t>Gérer des risques c’est quoi ?</a:t>
              </a:r>
            </a:p>
          </p:txBody>
        </p:sp>
      </p:grpSp>
      <p:sp>
        <p:nvSpPr>
          <p:cNvPr name="TextBox 39" id="39"/>
          <p:cNvSpPr txBox="true"/>
          <p:nvPr/>
        </p:nvSpPr>
        <p:spPr>
          <a:xfrm rot="0">
            <a:off x="17114044" y="9793502"/>
            <a:ext cx="152400" cy="20002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3</a:t>
            </a:r>
          </a:p>
        </p:txBody>
      </p:sp>
    </p:spTree>
  </p:cSld>
  <p:clrMapOvr>
    <a:masterClrMapping/>
  </p:clrMapOvr>
  <p:transition spd="fast">
    <p:fade/>
  </p:transition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5301720">
            <a:off x="17303925" y="10002936"/>
            <a:ext cx="333280" cy="0"/>
          </a:xfrm>
          <a:prstGeom prst="line">
            <a:avLst/>
          </a:prstGeom>
          <a:ln cap="rnd" w="9525">
            <a:solidFill>
              <a:srgbClr val="00ABC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" id="3"/>
          <p:cNvGrpSpPr/>
          <p:nvPr/>
        </p:nvGrpSpPr>
        <p:grpSpPr>
          <a:xfrm rot="0">
            <a:off x="445018" y="547688"/>
            <a:ext cx="1125645" cy="1588408"/>
            <a:chOff x="0" y="0"/>
            <a:chExt cx="1500861" cy="211787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500886" cy="2117852"/>
            </a:xfrm>
            <a:custGeom>
              <a:avLst/>
              <a:gdLst/>
              <a:ahLst/>
              <a:cxnLst/>
              <a:rect r="r" b="b" t="t" l="l"/>
              <a:pathLst>
                <a:path h="2117852" w="1500886">
                  <a:moveTo>
                    <a:pt x="0" y="0"/>
                  </a:moveTo>
                  <a:lnTo>
                    <a:pt x="1500886" y="0"/>
                  </a:lnTo>
                  <a:lnTo>
                    <a:pt x="1500886" y="2117852"/>
                  </a:lnTo>
                  <a:lnTo>
                    <a:pt x="0" y="21178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1" b="-1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208493" y="9534525"/>
            <a:ext cx="1163107" cy="756723"/>
            <a:chOff x="0" y="0"/>
            <a:chExt cx="1550810" cy="100896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550797" cy="1009015"/>
            </a:xfrm>
            <a:custGeom>
              <a:avLst/>
              <a:gdLst/>
              <a:ahLst/>
              <a:cxnLst/>
              <a:rect r="r" b="b" t="t" l="l"/>
              <a:pathLst>
                <a:path h="1009015" w="1550797">
                  <a:moveTo>
                    <a:pt x="0" y="0"/>
                  </a:moveTo>
                  <a:lnTo>
                    <a:pt x="1550797" y="0"/>
                  </a:lnTo>
                  <a:lnTo>
                    <a:pt x="1550797" y="1009015"/>
                  </a:lnTo>
                  <a:lnTo>
                    <a:pt x="0" y="10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225" r="0" b="-221"/>
              </a:stretch>
            </a:blipFill>
          </p:spPr>
        </p:sp>
      </p:grpSp>
      <p:grpSp>
        <p:nvGrpSpPr>
          <p:cNvPr name="Group 7" id="7"/>
          <p:cNvGrpSpPr/>
          <p:nvPr/>
        </p:nvGrpSpPr>
        <p:grpSpPr>
          <a:xfrm rot="0">
            <a:off x="669150" y="3040113"/>
            <a:ext cx="7346137" cy="2747324"/>
            <a:chOff x="0" y="0"/>
            <a:chExt cx="9794850" cy="3663099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9794875" cy="3663061"/>
            </a:xfrm>
            <a:custGeom>
              <a:avLst/>
              <a:gdLst/>
              <a:ahLst/>
              <a:cxnLst/>
              <a:rect r="r" b="b" t="t" l="l"/>
              <a:pathLst>
                <a:path h="3663061" w="9794875">
                  <a:moveTo>
                    <a:pt x="0" y="0"/>
                  </a:moveTo>
                  <a:lnTo>
                    <a:pt x="9794875" y="0"/>
                  </a:lnTo>
                  <a:lnTo>
                    <a:pt x="9794875" y="3663061"/>
                  </a:lnTo>
                  <a:lnTo>
                    <a:pt x="0" y="3663061"/>
                  </a:lnTo>
                  <a:close/>
                </a:path>
              </a:pathLst>
            </a:custGeom>
            <a:solidFill>
              <a:srgbClr val="CFE9EF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2142468" y="553974"/>
            <a:ext cx="13300138" cy="1613459"/>
            <a:chOff x="0" y="0"/>
            <a:chExt cx="17733518" cy="2151278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7733514" cy="2151283"/>
            </a:xfrm>
            <a:custGeom>
              <a:avLst/>
              <a:gdLst/>
              <a:ahLst/>
              <a:cxnLst/>
              <a:rect r="r" b="b" t="t" l="l"/>
              <a:pathLst>
                <a:path h="2151283" w="17733514">
                  <a:moveTo>
                    <a:pt x="0" y="0"/>
                  </a:moveTo>
                  <a:lnTo>
                    <a:pt x="17733514" y="0"/>
                  </a:lnTo>
                  <a:lnTo>
                    <a:pt x="17733514" y="2151283"/>
                  </a:lnTo>
                  <a:lnTo>
                    <a:pt x="0" y="2151283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11396" r="0" b="-109843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>
              <a:off x="0" y="9525"/>
              <a:ext cx="17733518" cy="214175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536"/>
                </a:lnSpc>
              </a:pPr>
              <a:r>
                <a:rPr lang="en-US" sz="4200">
                  <a:solidFill>
                    <a:srgbClr val="003B77"/>
                  </a:solidFill>
                  <a:latin typeface="Poppins"/>
                  <a:ea typeface="Poppins"/>
                  <a:cs typeface="Poppins"/>
                  <a:sym typeface="Poppins"/>
                </a:rPr>
                <a:t>En quoi l’assurabilité est primordiale dans la pérennité de ses actifs immobiliers ?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244412" y="9527134"/>
            <a:ext cx="1227639" cy="728901"/>
            <a:chOff x="0" y="0"/>
            <a:chExt cx="1636852" cy="971868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636903" cy="971931"/>
            </a:xfrm>
            <a:custGeom>
              <a:avLst/>
              <a:gdLst/>
              <a:ahLst/>
              <a:cxnLst/>
              <a:rect r="r" b="b" t="t" l="l"/>
              <a:pathLst>
                <a:path h="971931" w="1636903">
                  <a:moveTo>
                    <a:pt x="0" y="0"/>
                  </a:moveTo>
                  <a:lnTo>
                    <a:pt x="1636903" y="0"/>
                  </a:lnTo>
                  <a:lnTo>
                    <a:pt x="1636903" y="971931"/>
                  </a:lnTo>
                  <a:lnTo>
                    <a:pt x="0" y="971931"/>
                  </a:lnTo>
                  <a:close/>
                </a:path>
              </a:pathLst>
            </a:custGeom>
            <a:solidFill>
              <a:srgbClr val="FEFFFF"/>
            </a:solidFill>
            <a:ln w="19050" cap="sq">
              <a:solidFill>
                <a:srgbClr val="FEFFFF"/>
              </a:solidFill>
              <a:prstDash val="solid"/>
              <a:miter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7900445" y="9495844"/>
            <a:ext cx="5064738" cy="383238"/>
            <a:chOff x="0" y="0"/>
            <a:chExt cx="6752984" cy="510984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6752971" cy="510921"/>
            </a:xfrm>
            <a:custGeom>
              <a:avLst/>
              <a:gdLst/>
              <a:ahLst/>
              <a:cxnLst/>
              <a:rect r="r" b="b" t="t" l="l"/>
              <a:pathLst>
                <a:path h="510921" w="6752971">
                  <a:moveTo>
                    <a:pt x="0" y="0"/>
                  </a:moveTo>
                  <a:lnTo>
                    <a:pt x="6752971" y="0"/>
                  </a:lnTo>
                  <a:lnTo>
                    <a:pt x="6752971" y="510921"/>
                  </a:lnTo>
                  <a:lnTo>
                    <a:pt x="0" y="510921"/>
                  </a:lnTo>
                  <a:close/>
                </a:path>
              </a:pathLst>
            </a:custGeom>
            <a:solidFill>
              <a:srgbClr val="FEFFFF"/>
            </a:solidFill>
            <a:ln w="19050" cap="sq">
              <a:solidFill>
                <a:srgbClr val="FEFFFF"/>
              </a:solidFill>
              <a:prstDash val="solid"/>
              <a:miter/>
            </a:ln>
          </p:spPr>
        </p:sp>
      </p:grpSp>
      <p:grpSp>
        <p:nvGrpSpPr>
          <p:cNvPr name="Group 16" id="16"/>
          <p:cNvGrpSpPr/>
          <p:nvPr/>
        </p:nvGrpSpPr>
        <p:grpSpPr>
          <a:xfrm rot="0">
            <a:off x="16120491" y="9495844"/>
            <a:ext cx="1923098" cy="383238"/>
            <a:chOff x="0" y="0"/>
            <a:chExt cx="2564130" cy="510984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564130" cy="510921"/>
            </a:xfrm>
            <a:custGeom>
              <a:avLst/>
              <a:gdLst/>
              <a:ahLst/>
              <a:cxnLst/>
              <a:rect r="r" b="b" t="t" l="l"/>
              <a:pathLst>
                <a:path h="510921" w="2564130">
                  <a:moveTo>
                    <a:pt x="0" y="0"/>
                  </a:moveTo>
                  <a:lnTo>
                    <a:pt x="2564130" y="0"/>
                  </a:lnTo>
                  <a:lnTo>
                    <a:pt x="2564130" y="510921"/>
                  </a:lnTo>
                  <a:lnTo>
                    <a:pt x="0" y="510921"/>
                  </a:lnTo>
                  <a:close/>
                </a:path>
              </a:pathLst>
            </a:custGeom>
            <a:solidFill>
              <a:srgbClr val="FEFFFF"/>
            </a:solidFill>
            <a:ln w="19050" cap="sq">
              <a:solidFill>
                <a:srgbClr val="FEFFFF"/>
              </a:solidFill>
              <a:prstDash val="solid"/>
              <a:miter/>
            </a:ln>
          </p:spPr>
        </p:sp>
      </p:grpSp>
      <p:grpSp>
        <p:nvGrpSpPr>
          <p:cNvPr name="Group 18" id="18"/>
          <p:cNvGrpSpPr/>
          <p:nvPr/>
        </p:nvGrpSpPr>
        <p:grpSpPr>
          <a:xfrm rot="0">
            <a:off x="11592125" y="2009384"/>
            <a:ext cx="10320671" cy="8277616"/>
            <a:chOff x="0" y="0"/>
            <a:chExt cx="13760895" cy="11036821"/>
          </a:xfrm>
        </p:grpSpPr>
        <p:sp>
          <p:nvSpPr>
            <p:cNvPr name="Freeform 19" id="19" descr="En Gironde, les expropriés de l'immeuble Signal, symbole de l'érosion  côtière, seront indemnisés"/>
            <p:cNvSpPr/>
            <p:nvPr/>
          </p:nvSpPr>
          <p:spPr>
            <a:xfrm flipH="false" flipV="false" rot="0">
              <a:off x="0" y="0"/>
              <a:ext cx="13760958" cy="11036808"/>
            </a:xfrm>
            <a:custGeom>
              <a:avLst/>
              <a:gdLst/>
              <a:ahLst/>
              <a:cxnLst/>
              <a:rect r="r" b="b" t="t" l="l"/>
              <a:pathLst>
                <a:path h="11036808" w="13760958">
                  <a:moveTo>
                    <a:pt x="0" y="0"/>
                  </a:moveTo>
                  <a:lnTo>
                    <a:pt x="13760958" y="0"/>
                  </a:lnTo>
                  <a:lnTo>
                    <a:pt x="13760958" y="11036808"/>
                  </a:lnTo>
                  <a:lnTo>
                    <a:pt x="0" y="110368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-32" b="0"/>
              </a:stretch>
            </a:blipFill>
          </p:spPr>
        </p:sp>
      </p:grpSp>
      <p:graphicFrame>
        <p:nvGraphicFramePr>
          <p:cNvPr name="Table 20" id="20"/>
          <p:cNvGraphicFramePr>
            <a:graphicFrameLocks noGrp="true"/>
          </p:cNvGraphicFramePr>
          <p:nvPr/>
        </p:nvGraphicFramePr>
        <p:xfrm>
          <a:off x="702608" y="6244816"/>
          <a:ext cx="8877300" cy="3200400"/>
        </p:xfrm>
        <a:graphic>
          <a:graphicData uri="http://schemas.openxmlformats.org/drawingml/2006/table">
            <a:tbl>
              <a:tblPr/>
              <a:tblGrid>
                <a:gridCol w="4438650"/>
                <a:gridCol w="4438650"/>
              </a:tblGrid>
              <a:tr h="533400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2100">
                          <a:solidFill>
                            <a:srgbClr val="003B7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Situation</a:t>
                      </a:r>
                      <a:endParaRPr lang="en-US" sz="1100"/>
                    </a:p>
                  </a:txBody>
                  <a:tcPr marL="91440" marR="91440" marT="91440" marB="9144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r">
                        <a:lnSpc>
                          <a:spcPts val="2520"/>
                        </a:lnSpc>
                        <a:defRPr/>
                      </a:pPr>
                      <a:r>
                        <a:rPr lang="en-US" sz="2100">
                          <a:solidFill>
                            <a:srgbClr val="003B7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Décote observée</a:t>
                      </a:r>
                      <a:endParaRPr lang="en-US" sz="1100"/>
                    </a:p>
                  </a:txBody>
                  <a:tcPr marL="91440" marR="91440" marT="91440" marB="9144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3400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2100">
                          <a:solidFill>
                            <a:srgbClr val="003B7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Risque identifié mais assurable</a:t>
                      </a:r>
                      <a:endParaRPr lang="en-US" sz="1100"/>
                    </a:p>
                  </a:txBody>
                  <a:tcPr marL="91440" marR="91440" marT="91440" marB="9144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r">
                        <a:lnSpc>
                          <a:spcPts val="2520"/>
                        </a:lnSpc>
                        <a:defRPr/>
                      </a:pPr>
                      <a:r>
                        <a:rPr lang="en-US" sz="2100" b="true">
                          <a:solidFill>
                            <a:srgbClr val="003B77"/>
                          </a:solidFill>
                          <a:latin typeface="Verdana Bold"/>
                          <a:ea typeface="Verdana Bold"/>
                          <a:cs typeface="Verdana Bold"/>
                          <a:sym typeface="Verdana Bold"/>
                        </a:rPr>
                        <a:t>0 à -10 %</a:t>
                      </a:r>
                      <a:endParaRPr lang="en-US" sz="1100"/>
                    </a:p>
                  </a:txBody>
                  <a:tcPr marL="91440" marR="91440" marT="91440" marB="9144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3400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2100">
                          <a:solidFill>
                            <a:srgbClr val="003B7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Assurance très coûteuse</a:t>
                      </a:r>
                      <a:endParaRPr lang="en-US" sz="1100"/>
                    </a:p>
                  </a:txBody>
                  <a:tcPr marL="91440" marR="91440" marT="91440" marB="9144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r">
                        <a:lnSpc>
                          <a:spcPts val="2520"/>
                        </a:lnSpc>
                        <a:defRPr/>
                      </a:pPr>
                      <a:r>
                        <a:rPr lang="en-US" sz="2100" b="true">
                          <a:solidFill>
                            <a:srgbClr val="003B77"/>
                          </a:solidFill>
                          <a:latin typeface="Verdana Bold"/>
                          <a:ea typeface="Verdana Bold"/>
                          <a:cs typeface="Verdana Bold"/>
                          <a:sym typeface="Verdana Bold"/>
                        </a:rPr>
                        <a:t>-10 à -20 %</a:t>
                      </a:r>
                      <a:endParaRPr lang="en-US" sz="1100"/>
                    </a:p>
                  </a:txBody>
                  <a:tcPr marL="91440" marR="91440" marT="91440" marB="9144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3400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2100">
                          <a:solidFill>
                            <a:srgbClr val="003B7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Assurance difficile à obtenir</a:t>
                      </a:r>
                      <a:endParaRPr lang="en-US" sz="1100"/>
                    </a:p>
                  </a:txBody>
                  <a:tcPr marL="91440" marR="91440" marT="91440" marB="9144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r">
                        <a:lnSpc>
                          <a:spcPts val="2520"/>
                        </a:lnSpc>
                        <a:defRPr/>
                      </a:pPr>
                      <a:r>
                        <a:rPr lang="en-US" sz="2100" b="true">
                          <a:solidFill>
                            <a:srgbClr val="003B77"/>
                          </a:solidFill>
                          <a:latin typeface="Verdana Bold"/>
                          <a:ea typeface="Verdana Bold"/>
                          <a:cs typeface="Verdana Bold"/>
                          <a:sym typeface="Verdana Bold"/>
                        </a:rPr>
                        <a:t>-20 à -40 %</a:t>
                      </a:r>
                      <a:endParaRPr lang="en-US" sz="1100"/>
                    </a:p>
                  </a:txBody>
                  <a:tcPr marL="91440" marR="91440" marT="91440" marB="9144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3400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2100">
                          <a:solidFill>
                            <a:srgbClr val="003B7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Bien inassurable</a:t>
                      </a:r>
                      <a:endParaRPr lang="en-US" sz="1100"/>
                    </a:p>
                  </a:txBody>
                  <a:tcPr marL="91440" marR="91440" marT="91440" marB="9144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r">
                        <a:lnSpc>
                          <a:spcPts val="2520"/>
                        </a:lnSpc>
                        <a:defRPr/>
                      </a:pPr>
                      <a:r>
                        <a:rPr lang="en-US" sz="2100" b="true">
                          <a:solidFill>
                            <a:srgbClr val="003B77"/>
                          </a:solidFill>
                          <a:latin typeface="Verdana Bold"/>
                          <a:ea typeface="Verdana Bold"/>
                          <a:cs typeface="Verdana Bold"/>
                          <a:sym typeface="Verdana Bold"/>
                        </a:rPr>
                        <a:t>-40 % à -80 %</a:t>
                      </a:r>
                      <a:endParaRPr lang="en-US" sz="1100"/>
                    </a:p>
                  </a:txBody>
                  <a:tcPr marL="91440" marR="91440" marT="91440" marB="9144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3400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2100">
                          <a:solidFill>
                            <a:srgbClr val="003B7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Bien condamné à terme</a:t>
                      </a:r>
                      <a:endParaRPr lang="en-US" sz="1100"/>
                    </a:p>
                  </a:txBody>
                  <a:tcPr marL="91440" marR="91440" marT="91440" marB="9144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r">
                        <a:lnSpc>
                          <a:spcPts val="2520"/>
                        </a:lnSpc>
                        <a:defRPr/>
                      </a:pPr>
                      <a:r>
                        <a:rPr lang="en-US" sz="2100" b="true">
                          <a:solidFill>
                            <a:srgbClr val="003B77"/>
                          </a:solidFill>
                          <a:latin typeface="Verdana Bold"/>
                          <a:ea typeface="Verdana Bold"/>
                          <a:cs typeface="Verdana Bold"/>
                          <a:sym typeface="Verdana Bold"/>
                        </a:rPr>
                        <a:t>-80 % à -100 %</a:t>
                      </a:r>
                      <a:endParaRPr lang="en-US" sz="1100"/>
                    </a:p>
                  </a:txBody>
                  <a:tcPr marL="91440" marR="91440" marT="91440" marB="9144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name="Group 21" id="21"/>
          <p:cNvGrpSpPr/>
          <p:nvPr/>
        </p:nvGrpSpPr>
        <p:grpSpPr>
          <a:xfrm rot="0">
            <a:off x="1332595" y="2943825"/>
            <a:ext cx="9252871" cy="2939910"/>
            <a:chOff x="0" y="0"/>
            <a:chExt cx="12337161" cy="391988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12337160" cy="3919878"/>
            </a:xfrm>
            <a:custGeom>
              <a:avLst/>
              <a:gdLst/>
              <a:ahLst/>
              <a:cxnLst/>
              <a:rect r="r" b="b" t="t" l="l"/>
              <a:pathLst>
                <a:path h="3919878" w="12337160">
                  <a:moveTo>
                    <a:pt x="0" y="0"/>
                  </a:moveTo>
                  <a:lnTo>
                    <a:pt x="12337160" y="0"/>
                  </a:lnTo>
                  <a:lnTo>
                    <a:pt x="12337160" y="3919878"/>
                  </a:lnTo>
                  <a:lnTo>
                    <a:pt x="0" y="3919878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1325" r="0" b="-11325"/>
              </a:stretch>
            </a:blipFill>
          </p:spPr>
        </p:sp>
        <p:sp>
          <p:nvSpPr>
            <p:cNvPr name="TextBox 23" id="23"/>
            <p:cNvSpPr txBox="true"/>
            <p:nvPr/>
          </p:nvSpPr>
          <p:spPr>
            <a:xfrm>
              <a:off x="0" y="0"/>
              <a:ext cx="12337161" cy="391988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380048" indent="-190024" lvl="1">
                <a:lnSpc>
                  <a:spcPts val="2520"/>
                </a:lnSpc>
                <a:buFont typeface="Arial"/>
                <a:buChar char="•"/>
              </a:pPr>
              <a:r>
                <a:rPr lang="en-US" sz="2100">
                  <a:solidFill>
                    <a:srgbClr val="002750"/>
                  </a:solidFill>
                  <a:latin typeface="Verdana"/>
                  <a:ea typeface="Verdana"/>
                  <a:cs typeface="Verdana"/>
                  <a:sym typeface="Verdana"/>
                </a:rPr>
                <a:t>Tarif moyen MRH = 300€/an</a:t>
              </a:r>
            </a:p>
            <a:p>
              <a:pPr algn="l" marL="380048" indent="-190024" lvl="1">
                <a:lnSpc>
                  <a:spcPts val="2520"/>
                </a:lnSpc>
                <a:buFont typeface="Arial"/>
                <a:buChar char="•"/>
              </a:pPr>
              <a:r>
                <a:rPr lang="en-US" sz="2100">
                  <a:solidFill>
                    <a:srgbClr val="002750"/>
                  </a:solidFill>
                  <a:latin typeface="Verdana"/>
                  <a:ea typeface="Verdana"/>
                  <a:cs typeface="Verdana"/>
                  <a:sym typeface="Verdana"/>
                </a:rPr>
                <a:t>Prix moyen maison = 200 à 300KE</a:t>
              </a:r>
            </a:p>
            <a:p>
              <a:pPr algn="l" marL="380048" indent="-190024" lvl="1">
                <a:lnSpc>
                  <a:spcPts val="2520"/>
                </a:lnSpc>
                <a:buFont typeface="Arial"/>
                <a:buChar char="•"/>
              </a:pPr>
              <a:r>
                <a:rPr lang="en-US" sz="2100">
                  <a:solidFill>
                    <a:srgbClr val="002750"/>
                  </a:solidFill>
                  <a:latin typeface="Verdana"/>
                  <a:ea typeface="Verdana"/>
                  <a:cs typeface="Verdana"/>
                  <a:sym typeface="Verdana"/>
                </a:rPr>
                <a:t>Taux prime moyen = 0,12% /an</a:t>
              </a:r>
            </a:p>
            <a:p>
              <a:pPr algn="l" marL="380048" indent="-190024" lvl="1">
                <a:lnSpc>
                  <a:spcPts val="2520"/>
                </a:lnSpc>
              </a:pPr>
            </a:p>
            <a:p>
              <a:pPr algn="l" marL="380048" indent="-190024" lvl="1">
                <a:lnSpc>
                  <a:spcPts val="2520"/>
                </a:lnSpc>
              </a:pPr>
              <a:r>
                <a:rPr lang="en-US" b="true" sz="2100">
                  <a:solidFill>
                    <a:srgbClr val="00275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Charge à l’effet de levier maximale</a:t>
              </a:r>
            </a:p>
          </p:txBody>
        </p:sp>
      </p:grpSp>
      <p:sp>
        <p:nvSpPr>
          <p:cNvPr name="TextBox 24" id="24"/>
          <p:cNvSpPr txBox="true"/>
          <p:nvPr/>
        </p:nvSpPr>
        <p:spPr>
          <a:xfrm rot="0">
            <a:off x="17114044" y="9793502"/>
            <a:ext cx="152400" cy="20002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4</a:t>
            </a:r>
          </a:p>
        </p:txBody>
      </p:sp>
    </p:spTree>
  </p:cSld>
  <p:clrMapOvr>
    <a:masterClrMapping/>
  </p:clrMapOvr>
  <p:transition spd="fast">
    <p:fade/>
  </p:transition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5301720">
            <a:off x="17303925" y="10002936"/>
            <a:ext cx="333280" cy="0"/>
          </a:xfrm>
          <a:prstGeom prst="line">
            <a:avLst/>
          </a:prstGeom>
          <a:ln cap="rnd" w="9525">
            <a:solidFill>
              <a:srgbClr val="00ABC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" id="3"/>
          <p:cNvGrpSpPr/>
          <p:nvPr/>
        </p:nvGrpSpPr>
        <p:grpSpPr>
          <a:xfrm rot="0">
            <a:off x="445018" y="547688"/>
            <a:ext cx="1125645" cy="1588408"/>
            <a:chOff x="0" y="0"/>
            <a:chExt cx="1500861" cy="211787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500886" cy="2117852"/>
            </a:xfrm>
            <a:custGeom>
              <a:avLst/>
              <a:gdLst/>
              <a:ahLst/>
              <a:cxnLst/>
              <a:rect r="r" b="b" t="t" l="l"/>
              <a:pathLst>
                <a:path h="2117852" w="1500886">
                  <a:moveTo>
                    <a:pt x="0" y="0"/>
                  </a:moveTo>
                  <a:lnTo>
                    <a:pt x="1500886" y="0"/>
                  </a:lnTo>
                  <a:lnTo>
                    <a:pt x="1500886" y="2117852"/>
                  </a:lnTo>
                  <a:lnTo>
                    <a:pt x="0" y="21178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1" b="-1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0" y="5467"/>
            <a:ext cx="18288000" cy="9529058"/>
            <a:chOff x="0" y="0"/>
            <a:chExt cx="24384000" cy="1270541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4384000" cy="12705461"/>
            </a:xfrm>
            <a:custGeom>
              <a:avLst/>
              <a:gdLst/>
              <a:ahLst/>
              <a:cxnLst/>
              <a:rect r="r" b="b" t="t" l="l"/>
              <a:pathLst>
                <a:path h="1270546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2705461"/>
                  </a:lnTo>
                  <a:lnTo>
                    <a:pt x="0" y="127054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877" r="0" b="-877"/>
              </a:stretch>
            </a:blipFill>
          </p:spPr>
        </p:sp>
      </p:grpSp>
      <p:sp>
        <p:nvSpPr>
          <p:cNvPr name="AutoShape 7" id="7"/>
          <p:cNvSpPr/>
          <p:nvPr/>
        </p:nvSpPr>
        <p:spPr>
          <a:xfrm rot="68160">
            <a:off x="2807284" y="1314545"/>
            <a:ext cx="960530" cy="0"/>
          </a:xfrm>
          <a:prstGeom prst="line">
            <a:avLst/>
          </a:prstGeom>
          <a:ln cap="rnd" w="9525">
            <a:solidFill>
              <a:srgbClr val="9E9072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8" id="8"/>
          <p:cNvGrpSpPr/>
          <p:nvPr/>
        </p:nvGrpSpPr>
        <p:grpSpPr>
          <a:xfrm rot="0">
            <a:off x="208493" y="9534525"/>
            <a:ext cx="1163107" cy="756723"/>
            <a:chOff x="0" y="0"/>
            <a:chExt cx="1550810" cy="1008964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550797" cy="1009015"/>
            </a:xfrm>
            <a:custGeom>
              <a:avLst/>
              <a:gdLst/>
              <a:ahLst/>
              <a:cxnLst/>
              <a:rect r="r" b="b" t="t" l="l"/>
              <a:pathLst>
                <a:path h="1009015" w="1550797">
                  <a:moveTo>
                    <a:pt x="0" y="0"/>
                  </a:moveTo>
                  <a:lnTo>
                    <a:pt x="1550797" y="0"/>
                  </a:lnTo>
                  <a:lnTo>
                    <a:pt x="1550797" y="1009015"/>
                  </a:lnTo>
                  <a:lnTo>
                    <a:pt x="0" y="10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225" r="0" b="-221"/>
              </a:stretch>
            </a:blip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2403815" y="3422332"/>
            <a:ext cx="10892133" cy="29579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48903" indent="-374452" lvl="1">
              <a:lnSpc>
                <a:spcPts val="3371"/>
              </a:lnSpc>
              <a:buFont typeface="Arial"/>
              <a:buChar char="•"/>
            </a:pPr>
            <a:r>
              <a:rPr lang="en-US" sz="3468">
                <a:solidFill>
                  <a:srgbClr val="FEFFFF"/>
                </a:solidFill>
                <a:latin typeface="Verdana"/>
                <a:ea typeface="Verdana"/>
                <a:cs typeface="Verdana"/>
                <a:sym typeface="Verdana"/>
              </a:rPr>
              <a:t> Le changement climatique c’est quoi ?</a:t>
            </a:r>
          </a:p>
          <a:p>
            <a:pPr algn="l">
              <a:lnSpc>
                <a:spcPts val="3371"/>
              </a:lnSpc>
            </a:pPr>
          </a:p>
          <a:p>
            <a:pPr algn="l" marL="748903" indent="-374452" lvl="1">
              <a:lnSpc>
                <a:spcPts val="3371"/>
              </a:lnSpc>
              <a:buFont typeface="Arial"/>
              <a:buChar char="•"/>
            </a:pPr>
            <a:r>
              <a:rPr lang="en-US" sz="3468">
                <a:solidFill>
                  <a:srgbClr val="FEFFFF"/>
                </a:solidFill>
                <a:latin typeface="Verdana"/>
                <a:ea typeface="Verdana"/>
                <a:cs typeface="Verdana"/>
                <a:sym typeface="Verdana"/>
              </a:rPr>
              <a:t> Quels risques nouveaux générés ?</a:t>
            </a:r>
          </a:p>
          <a:p>
            <a:pPr algn="l">
              <a:lnSpc>
                <a:spcPts val="3371"/>
              </a:lnSpc>
            </a:pPr>
          </a:p>
          <a:p>
            <a:pPr algn="l" marL="748903" indent="-374452" lvl="1">
              <a:lnSpc>
                <a:spcPts val="3371"/>
              </a:lnSpc>
              <a:buFont typeface="Arial"/>
              <a:buChar char="•"/>
            </a:pPr>
            <a:r>
              <a:rPr lang="en-US" sz="3468">
                <a:solidFill>
                  <a:srgbClr val="FEFFFF"/>
                </a:solidFill>
                <a:latin typeface="Verdana"/>
                <a:ea typeface="Verdana"/>
                <a:cs typeface="Verdana"/>
                <a:sym typeface="Verdana"/>
              </a:rPr>
              <a:t> Quel impact sur l’Assurance ?</a:t>
            </a:r>
          </a:p>
          <a:p>
            <a:pPr algn="l">
              <a:lnSpc>
                <a:spcPts val="3371"/>
              </a:lnSpc>
            </a:pPr>
          </a:p>
          <a:p>
            <a:pPr algn="l" marL="748903" indent="-374452" lvl="1">
              <a:lnSpc>
                <a:spcPts val="3371"/>
              </a:lnSpc>
              <a:buFont typeface="Arial"/>
              <a:buChar char="•"/>
            </a:pPr>
            <a:r>
              <a:rPr lang="en-US" sz="3468">
                <a:solidFill>
                  <a:srgbClr val="FEFFFF"/>
                </a:solidFill>
                <a:latin typeface="Verdana"/>
                <a:ea typeface="Verdana"/>
                <a:cs typeface="Verdana"/>
                <a:sym typeface="Verdana"/>
              </a:rPr>
              <a:t> Comment y faire face et s’adapter ?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2635625" y="237001"/>
            <a:ext cx="7763742" cy="1506074"/>
            <a:chOff x="0" y="0"/>
            <a:chExt cx="10351656" cy="2008099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0351660" cy="2008094"/>
            </a:xfrm>
            <a:custGeom>
              <a:avLst/>
              <a:gdLst/>
              <a:ahLst/>
              <a:cxnLst/>
              <a:rect r="r" b="b" t="t" l="l"/>
              <a:pathLst>
                <a:path h="2008094" w="10351660">
                  <a:moveTo>
                    <a:pt x="0" y="0"/>
                  </a:moveTo>
                  <a:lnTo>
                    <a:pt x="10351660" y="0"/>
                  </a:lnTo>
                  <a:lnTo>
                    <a:pt x="10351660" y="2008094"/>
                  </a:lnTo>
                  <a:lnTo>
                    <a:pt x="0" y="2008094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l="0" t="-50444" r="0" b="-50444"/>
              </a:stretch>
            </a:blipFill>
          </p:spPr>
        </p:sp>
        <p:sp>
          <p:nvSpPr>
            <p:cNvPr name="TextBox 13" id="13"/>
            <p:cNvSpPr txBox="true"/>
            <p:nvPr/>
          </p:nvSpPr>
          <p:spPr>
            <a:xfrm>
              <a:off x="0" y="47625"/>
              <a:ext cx="10351656" cy="196047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888"/>
                </a:lnSpc>
              </a:pPr>
              <a:r>
                <a:rPr lang="en-US" sz="3600" b="true">
                  <a:solidFill>
                    <a:srgbClr val="514937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Sommaire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8469" y="9647653"/>
            <a:ext cx="1530610" cy="592884"/>
            <a:chOff x="0" y="0"/>
            <a:chExt cx="2040814" cy="790512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040763" cy="790448"/>
            </a:xfrm>
            <a:custGeom>
              <a:avLst/>
              <a:gdLst/>
              <a:ahLst/>
              <a:cxnLst/>
              <a:rect r="r" b="b" t="t" l="l"/>
              <a:pathLst>
                <a:path h="790448" w="2040763">
                  <a:moveTo>
                    <a:pt x="0" y="0"/>
                  </a:moveTo>
                  <a:lnTo>
                    <a:pt x="2040763" y="0"/>
                  </a:lnTo>
                  <a:lnTo>
                    <a:pt x="2040763" y="790448"/>
                  </a:lnTo>
                  <a:lnTo>
                    <a:pt x="0" y="790448"/>
                  </a:lnTo>
                  <a:close/>
                </a:path>
              </a:pathLst>
            </a:custGeom>
            <a:solidFill>
              <a:srgbClr val="FEFFFF"/>
            </a:solidFill>
            <a:ln w="19050" cap="sq">
              <a:solidFill>
                <a:srgbClr val="FEFFFF"/>
              </a:solidFill>
              <a:prstDash val="solid"/>
              <a:miter/>
            </a:ln>
          </p:spPr>
        </p:sp>
      </p:grpSp>
      <p:sp>
        <p:nvSpPr>
          <p:cNvPr name="TextBox 16" id="16"/>
          <p:cNvSpPr txBox="true"/>
          <p:nvPr/>
        </p:nvSpPr>
        <p:spPr>
          <a:xfrm rot="0">
            <a:off x="17114044" y="9793502"/>
            <a:ext cx="152400" cy="20002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5</a:t>
            </a:r>
          </a:p>
        </p:txBody>
      </p:sp>
    </p:spTree>
  </p:cSld>
  <p:clrMapOvr>
    <a:masterClrMapping/>
  </p:clrMapOvr>
  <p:transition spd="fast">
    <p:fade/>
  </p:transition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5301720">
            <a:off x="17303925" y="10002936"/>
            <a:ext cx="333280" cy="0"/>
          </a:xfrm>
          <a:prstGeom prst="line">
            <a:avLst/>
          </a:prstGeom>
          <a:ln cap="rnd" w="9525">
            <a:solidFill>
              <a:srgbClr val="00ABC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" id="3"/>
          <p:cNvGrpSpPr/>
          <p:nvPr/>
        </p:nvGrpSpPr>
        <p:grpSpPr>
          <a:xfrm rot="0">
            <a:off x="445018" y="547688"/>
            <a:ext cx="1125645" cy="1588408"/>
            <a:chOff x="0" y="0"/>
            <a:chExt cx="1500861" cy="211787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500886" cy="2117852"/>
            </a:xfrm>
            <a:custGeom>
              <a:avLst/>
              <a:gdLst/>
              <a:ahLst/>
              <a:cxnLst/>
              <a:rect r="r" b="b" t="t" l="l"/>
              <a:pathLst>
                <a:path h="2117852" w="1500886">
                  <a:moveTo>
                    <a:pt x="0" y="0"/>
                  </a:moveTo>
                  <a:lnTo>
                    <a:pt x="1500886" y="0"/>
                  </a:lnTo>
                  <a:lnTo>
                    <a:pt x="1500886" y="2117852"/>
                  </a:lnTo>
                  <a:lnTo>
                    <a:pt x="0" y="21178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1" b="-1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208493" y="9534525"/>
            <a:ext cx="1163107" cy="756723"/>
            <a:chOff x="0" y="0"/>
            <a:chExt cx="1550810" cy="100896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550797" cy="1009015"/>
            </a:xfrm>
            <a:custGeom>
              <a:avLst/>
              <a:gdLst/>
              <a:ahLst/>
              <a:cxnLst/>
              <a:rect r="r" b="b" t="t" l="l"/>
              <a:pathLst>
                <a:path h="1009015" w="1550797">
                  <a:moveTo>
                    <a:pt x="0" y="0"/>
                  </a:moveTo>
                  <a:lnTo>
                    <a:pt x="1550797" y="0"/>
                  </a:lnTo>
                  <a:lnTo>
                    <a:pt x="1550797" y="1009015"/>
                  </a:lnTo>
                  <a:lnTo>
                    <a:pt x="0" y="10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225" r="0" b="-221"/>
              </a:stretch>
            </a:blipFill>
          </p:spPr>
        </p:sp>
      </p:grpSp>
      <p:grpSp>
        <p:nvGrpSpPr>
          <p:cNvPr name="Group 7" id="7"/>
          <p:cNvGrpSpPr/>
          <p:nvPr/>
        </p:nvGrpSpPr>
        <p:grpSpPr>
          <a:xfrm rot="0">
            <a:off x="1933394" y="503853"/>
            <a:ext cx="14939572" cy="1588412"/>
            <a:chOff x="0" y="0"/>
            <a:chExt cx="19919429" cy="2117882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9919432" cy="2117887"/>
            </a:xfrm>
            <a:custGeom>
              <a:avLst/>
              <a:gdLst/>
              <a:ahLst/>
              <a:cxnLst/>
              <a:rect r="r" b="b" t="t" l="l"/>
              <a:pathLst>
                <a:path h="2117887" w="19919432">
                  <a:moveTo>
                    <a:pt x="0" y="0"/>
                  </a:moveTo>
                  <a:lnTo>
                    <a:pt x="19919432" y="0"/>
                  </a:lnTo>
                  <a:lnTo>
                    <a:pt x="19919432" y="2117887"/>
                  </a:lnTo>
                  <a:lnTo>
                    <a:pt x="0" y="2117887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33263" r="0" b="-133263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9525"/>
              <a:ext cx="19919429" cy="210835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536"/>
                </a:lnSpc>
              </a:pPr>
              <a:r>
                <a:rPr lang="en-US" sz="4200">
                  <a:solidFill>
                    <a:srgbClr val="003B77"/>
                  </a:solidFill>
                  <a:latin typeface="Poppins"/>
                  <a:ea typeface="Poppins"/>
                  <a:cs typeface="Poppins"/>
                  <a:sym typeface="Poppins"/>
                </a:rPr>
                <a:t>1- Le Changement climatique, c’est quoi ?</a:t>
              </a:r>
            </a:p>
            <a:p>
              <a:pPr algn="l">
                <a:lnSpc>
                  <a:spcPts val="3888"/>
                </a:lnSpc>
              </a:pPr>
              <a:r>
                <a:rPr lang="en-US" sz="3600">
                  <a:solidFill>
                    <a:srgbClr val="003B77"/>
                  </a:solidFill>
                  <a:latin typeface="Poppins"/>
                  <a:ea typeface="Poppins"/>
                  <a:cs typeface="Poppins"/>
                  <a:sym typeface="Poppins"/>
                </a:rPr>
                <a:t>     </a:t>
              </a:r>
              <a:r>
                <a:rPr lang="en-US" sz="3600">
                  <a:solidFill>
                    <a:srgbClr val="26AFC2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Focus sur l’effet de serre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244412" y="9527134"/>
            <a:ext cx="1227639" cy="728901"/>
            <a:chOff x="0" y="0"/>
            <a:chExt cx="1636852" cy="971868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636903" cy="971931"/>
            </a:xfrm>
            <a:custGeom>
              <a:avLst/>
              <a:gdLst/>
              <a:ahLst/>
              <a:cxnLst/>
              <a:rect r="r" b="b" t="t" l="l"/>
              <a:pathLst>
                <a:path h="971931" w="1636903">
                  <a:moveTo>
                    <a:pt x="0" y="0"/>
                  </a:moveTo>
                  <a:lnTo>
                    <a:pt x="1636903" y="0"/>
                  </a:lnTo>
                  <a:lnTo>
                    <a:pt x="1636903" y="971931"/>
                  </a:lnTo>
                  <a:lnTo>
                    <a:pt x="0" y="971931"/>
                  </a:lnTo>
                  <a:close/>
                </a:path>
              </a:pathLst>
            </a:custGeom>
            <a:solidFill>
              <a:srgbClr val="FEFFFF"/>
            </a:solidFill>
            <a:ln w="19050" cap="sq">
              <a:solidFill>
                <a:srgbClr val="FEFFFF"/>
              </a:solidFill>
              <a:prstDash val="solid"/>
              <a:miter/>
            </a:ln>
          </p:spPr>
        </p:sp>
      </p:grpSp>
      <p:grpSp>
        <p:nvGrpSpPr>
          <p:cNvPr name="Group 12" id="12"/>
          <p:cNvGrpSpPr/>
          <p:nvPr/>
        </p:nvGrpSpPr>
        <p:grpSpPr>
          <a:xfrm rot="0">
            <a:off x="7900445" y="9495844"/>
            <a:ext cx="5064738" cy="383238"/>
            <a:chOff x="0" y="0"/>
            <a:chExt cx="6752984" cy="510984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6752971" cy="510921"/>
            </a:xfrm>
            <a:custGeom>
              <a:avLst/>
              <a:gdLst/>
              <a:ahLst/>
              <a:cxnLst/>
              <a:rect r="r" b="b" t="t" l="l"/>
              <a:pathLst>
                <a:path h="510921" w="6752971">
                  <a:moveTo>
                    <a:pt x="0" y="0"/>
                  </a:moveTo>
                  <a:lnTo>
                    <a:pt x="6752971" y="0"/>
                  </a:lnTo>
                  <a:lnTo>
                    <a:pt x="6752971" y="510921"/>
                  </a:lnTo>
                  <a:lnTo>
                    <a:pt x="0" y="510921"/>
                  </a:lnTo>
                  <a:close/>
                </a:path>
              </a:pathLst>
            </a:custGeom>
            <a:solidFill>
              <a:srgbClr val="FEFFFF"/>
            </a:solidFill>
            <a:ln w="19050" cap="sq">
              <a:solidFill>
                <a:srgbClr val="FEFFFF"/>
              </a:solidFill>
              <a:prstDash val="solid"/>
              <a:miter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16120491" y="9495844"/>
            <a:ext cx="1923098" cy="383238"/>
            <a:chOff x="0" y="0"/>
            <a:chExt cx="2564130" cy="510984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564130" cy="510921"/>
            </a:xfrm>
            <a:custGeom>
              <a:avLst/>
              <a:gdLst/>
              <a:ahLst/>
              <a:cxnLst/>
              <a:rect r="r" b="b" t="t" l="l"/>
              <a:pathLst>
                <a:path h="510921" w="2564130">
                  <a:moveTo>
                    <a:pt x="0" y="0"/>
                  </a:moveTo>
                  <a:lnTo>
                    <a:pt x="2564130" y="0"/>
                  </a:lnTo>
                  <a:lnTo>
                    <a:pt x="2564130" y="510921"/>
                  </a:lnTo>
                  <a:lnTo>
                    <a:pt x="0" y="510921"/>
                  </a:lnTo>
                  <a:close/>
                </a:path>
              </a:pathLst>
            </a:custGeom>
            <a:solidFill>
              <a:srgbClr val="FEFFFF"/>
            </a:solidFill>
            <a:ln w="19050" cap="sq">
              <a:solidFill>
                <a:srgbClr val="FEFFFF"/>
              </a:solidFill>
              <a:prstDash val="solid"/>
              <a:miter/>
            </a:ln>
          </p:spPr>
        </p:sp>
      </p:grpSp>
      <p:grpSp>
        <p:nvGrpSpPr>
          <p:cNvPr name="Group 16" id="16"/>
          <p:cNvGrpSpPr/>
          <p:nvPr/>
        </p:nvGrpSpPr>
        <p:grpSpPr>
          <a:xfrm rot="0">
            <a:off x="1116244" y="3240043"/>
            <a:ext cx="8927373" cy="4874371"/>
            <a:chOff x="0" y="0"/>
            <a:chExt cx="11903164" cy="6499162"/>
          </a:xfrm>
        </p:grpSpPr>
        <p:sp>
          <p:nvSpPr>
            <p:cNvPr name="Freeform 17" id="17" descr="Qu'est-ce qu'un gaz à effet de serre ? - notre-environnement"/>
            <p:cNvSpPr/>
            <p:nvPr/>
          </p:nvSpPr>
          <p:spPr>
            <a:xfrm flipH="false" flipV="false" rot="0">
              <a:off x="0" y="0"/>
              <a:ext cx="11903202" cy="6499098"/>
            </a:xfrm>
            <a:custGeom>
              <a:avLst/>
              <a:gdLst/>
              <a:ahLst/>
              <a:cxnLst/>
              <a:rect r="r" b="b" t="t" l="l"/>
              <a:pathLst>
                <a:path h="6499098" w="11903202">
                  <a:moveTo>
                    <a:pt x="0" y="0"/>
                  </a:moveTo>
                  <a:lnTo>
                    <a:pt x="11903202" y="0"/>
                  </a:lnTo>
                  <a:lnTo>
                    <a:pt x="11903202" y="6499098"/>
                  </a:lnTo>
                  <a:lnTo>
                    <a:pt x="0" y="64990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1401489" y="8553355"/>
            <a:ext cx="8970235" cy="1155535"/>
            <a:chOff x="0" y="0"/>
            <a:chExt cx="11960314" cy="154071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1960351" cy="1540764"/>
            </a:xfrm>
            <a:custGeom>
              <a:avLst/>
              <a:gdLst/>
              <a:ahLst/>
              <a:cxnLst/>
              <a:rect r="r" b="b" t="t" l="l"/>
              <a:pathLst>
                <a:path h="1540764" w="11960351">
                  <a:moveTo>
                    <a:pt x="0" y="0"/>
                  </a:moveTo>
                  <a:lnTo>
                    <a:pt x="11189970" y="0"/>
                  </a:lnTo>
                  <a:lnTo>
                    <a:pt x="11960351" y="770382"/>
                  </a:lnTo>
                  <a:lnTo>
                    <a:pt x="11189970" y="1540764"/>
                  </a:lnTo>
                  <a:lnTo>
                    <a:pt x="0" y="1540764"/>
                  </a:lnTo>
                  <a:close/>
                </a:path>
              </a:pathLst>
            </a:custGeom>
            <a:solidFill>
              <a:srgbClr val="FEFFFF"/>
            </a:solidFill>
            <a:ln w="42862" cap="sq">
              <a:solidFill>
                <a:srgbClr val="CFE9EF"/>
              </a:solidFill>
              <a:prstDash val="solid"/>
              <a:miter/>
            </a:ln>
          </p:spPr>
        </p:sp>
        <p:sp>
          <p:nvSpPr>
            <p:cNvPr name="TextBox 20" id="20"/>
            <p:cNvSpPr txBox="true"/>
            <p:nvPr/>
          </p:nvSpPr>
          <p:spPr>
            <a:xfrm>
              <a:off x="0" y="0"/>
              <a:ext cx="11960314" cy="154071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  <a:r>
                <a:rPr lang="en-US" sz="2100" b="true">
                  <a:solidFill>
                    <a:srgbClr val="00275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Sand effet de serre la température moyenne </a:t>
              </a:r>
            </a:p>
            <a:p>
              <a:pPr algn="ctr">
                <a:lnSpc>
                  <a:spcPts val="2520"/>
                </a:lnSpc>
              </a:pPr>
              <a:r>
                <a:rPr lang="en-US" sz="2100" b="true">
                  <a:solidFill>
                    <a:srgbClr val="00275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de la Terre serait de -18°C et non +15°C</a:t>
              </a:r>
            </a:p>
          </p:txBody>
        </p:sp>
      </p:grpSp>
      <p:sp>
        <p:nvSpPr>
          <p:cNvPr name="TextBox 21" id="21"/>
          <p:cNvSpPr txBox="true"/>
          <p:nvPr/>
        </p:nvSpPr>
        <p:spPr>
          <a:xfrm rot="0">
            <a:off x="10335578" y="2489264"/>
            <a:ext cx="7746682" cy="3702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true">
                <a:solidFill>
                  <a:srgbClr val="002750"/>
                </a:solidFill>
                <a:latin typeface="Verdana Bold"/>
                <a:ea typeface="Verdana Bold"/>
                <a:cs typeface="Verdana Bold"/>
                <a:sym typeface="Verdana Bold"/>
              </a:rPr>
              <a:t>Quels sont les principaux gaz à effet de serre ?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11620386" y="6368139"/>
            <a:ext cx="4679823" cy="3415008"/>
            <a:chOff x="0" y="0"/>
            <a:chExt cx="6239764" cy="4553344"/>
          </a:xfrm>
        </p:grpSpPr>
        <p:sp>
          <p:nvSpPr>
            <p:cNvPr name="Freeform 23" id="23" descr="Quel secteur émet le plus de gaz à effet de serre ?"/>
            <p:cNvSpPr/>
            <p:nvPr/>
          </p:nvSpPr>
          <p:spPr>
            <a:xfrm flipH="false" flipV="false" rot="0">
              <a:off x="0" y="0"/>
              <a:ext cx="6239764" cy="4553331"/>
            </a:xfrm>
            <a:custGeom>
              <a:avLst/>
              <a:gdLst/>
              <a:ahLst/>
              <a:cxnLst/>
              <a:rect r="r" b="b" t="t" l="l"/>
              <a:pathLst>
                <a:path h="4553331" w="6239764">
                  <a:moveTo>
                    <a:pt x="0" y="0"/>
                  </a:moveTo>
                  <a:lnTo>
                    <a:pt x="6239764" y="0"/>
                  </a:lnTo>
                  <a:lnTo>
                    <a:pt x="6239764" y="4553331"/>
                  </a:lnTo>
                  <a:lnTo>
                    <a:pt x="0" y="45533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-101"/>
              </a:stretch>
            </a:blipFill>
          </p:spPr>
        </p:sp>
      </p:grpSp>
      <p:grpSp>
        <p:nvGrpSpPr>
          <p:cNvPr name="Group 24" id="24"/>
          <p:cNvGrpSpPr/>
          <p:nvPr/>
        </p:nvGrpSpPr>
        <p:grpSpPr>
          <a:xfrm rot="0">
            <a:off x="11620386" y="3256483"/>
            <a:ext cx="4707217" cy="2910697"/>
            <a:chOff x="0" y="0"/>
            <a:chExt cx="6276289" cy="3880929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6276340" cy="3880993"/>
            </a:xfrm>
            <a:custGeom>
              <a:avLst/>
              <a:gdLst/>
              <a:ahLst/>
              <a:cxnLst/>
              <a:rect r="r" b="b" t="t" l="l"/>
              <a:pathLst>
                <a:path h="3880993" w="6276340">
                  <a:moveTo>
                    <a:pt x="0" y="0"/>
                  </a:moveTo>
                  <a:lnTo>
                    <a:pt x="6276340" y="0"/>
                  </a:lnTo>
                  <a:lnTo>
                    <a:pt x="6276340" y="3880993"/>
                  </a:lnTo>
                  <a:lnTo>
                    <a:pt x="0" y="38809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1"/>
              </a:stretch>
            </a:blipFill>
          </p:spPr>
        </p:sp>
      </p:grpSp>
      <p:sp>
        <p:nvSpPr>
          <p:cNvPr name="TextBox 26" id="26"/>
          <p:cNvSpPr txBox="true"/>
          <p:nvPr/>
        </p:nvSpPr>
        <p:spPr>
          <a:xfrm rot="0">
            <a:off x="17114044" y="9793502"/>
            <a:ext cx="152400" cy="20002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6</a:t>
            </a:r>
          </a:p>
        </p:txBody>
      </p:sp>
    </p:spTree>
  </p:cSld>
  <p:clrMapOvr>
    <a:masterClrMapping/>
  </p:clrMapOvr>
  <p:transition spd="fast">
    <p:fade/>
  </p:transition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5301720">
            <a:off x="17303925" y="10002936"/>
            <a:ext cx="333280" cy="0"/>
          </a:xfrm>
          <a:prstGeom prst="line">
            <a:avLst/>
          </a:prstGeom>
          <a:ln cap="rnd" w="9525">
            <a:solidFill>
              <a:srgbClr val="00ABC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" id="3"/>
          <p:cNvGrpSpPr/>
          <p:nvPr/>
        </p:nvGrpSpPr>
        <p:grpSpPr>
          <a:xfrm rot="0">
            <a:off x="445018" y="547688"/>
            <a:ext cx="1125645" cy="1588408"/>
            <a:chOff x="0" y="0"/>
            <a:chExt cx="1500861" cy="211787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500886" cy="2117852"/>
            </a:xfrm>
            <a:custGeom>
              <a:avLst/>
              <a:gdLst/>
              <a:ahLst/>
              <a:cxnLst/>
              <a:rect r="r" b="b" t="t" l="l"/>
              <a:pathLst>
                <a:path h="2117852" w="1500886">
                  <a:moveTo>
                    <a:pt x="0" y="0"/>
                  </a:moveTo>
                  <a:lnTo>
                    <a:pt x="1500886" y="0"/>
                  </a:lnTo>
                  <a:lnTo>
                    <a:pt x="1500886" y="2117852"/>
                  </a:lnTo>
                  <a:lnTo>
                    <a:pt x="0" y="21178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1" b="-1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208493" y="9534525"/>
            <a:ext cx="1163107" cy="756723"/>
            <a:chOff x="0" y="0"/>
            <a:chExt cx="1550810" cy="100896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550797" cy="1009015"/>
            </a:xfrm>
            <a:custGeom>
              <a:avLst/>
              <a:gdLst/>
              <a:ahLst/>
              <a:cxnLst/>
              <a:rect r="r" b="b" t="t" l="l"/>
              <a:pathLst>
                <a:path h="1009015" w="1550797">
                  <a:moveTo>
                    <a:pt x="0" y="0"/>
                  </a:moveTo>
                  <a:lnTo>
                    <a:pt x="1550797" y="0"/>
                  </a:lnTo>
                  <a:lnTo>
                    <a:pt x="1550797" y="1009015"/>
                  </a:lnTo>
                  <a:lnTo>
                    <a:pt x="0" y="10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225" r="0" b="-221"/>
              </a:stretch>
            </a:blipFill>
          </p:spPr>
        </p:sp>
      </p:grpSp>
      <p:grpSp>
        <p:nvGrpSpPr>
          <p:cNvPr name="Group 7" id="7"/>
          <p:cNvGrpSpPr/>
          <p:nvPr/>
        </p:nvGrpSpPr>
        <p:grpSpPr>
          <a:xfrm rot="0">
            <a:off x="1761944" y="437959"/>
            <a:ext cx="14939572" cy="1588412"/>
            <a:chOff x="0" y="0"/>
            <a:chExt cx="19919429" cy="2117882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9919432" cy="2117887"/>
            </a:xfrm>
            <a:custGeom>
              <a:avLst/>
              <a:gdLst/>
              <a:ahLst/>
              <a:cxnLst/>
              <a:rect r="r" b="b" t="t" l="l"/>
              <a:pathLst>
                <a:path h="2117887" w="19919432">
                  <a:moveTo>
                    <a:pt x="0" y="0"/>
                  </a:moveTo>
                  <a:lnTo>
                    <a:pt x="19919432" y="0"/>
                  </a:lnTo>
                  <a:lnTo>
                    <a:pt x="19919432" y="2117887"/>
                  </a:lnTo>
                  <a:lnTo>
                    <a:pt x="0" y="2117887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33263" r="0" b="-133263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9525"/>
              <a:ext cx="19919429" cy="210835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536"/>
                </a:lnSpc>
              </a:pPr>
              <a:r>
                <a:rPr lang="en-US" sz="4200">
                  <a:solidFill>
                    <a:srgbClr val="003B77"/>
                  </a:solidFill>
                  <a:latin typeface="Poppins"/>
                  <a:ea typeface="Poppins"/>
                  <a:cs typeface="Poppins"/>
                  <a:sym typeface="Poppins"/>
                </a:rPr>
                <a:t>1- Le Changement climatique, c’est quoi ?</a:t>
              </a:r>
            </a:p>
            <a:p>
              <a:pPr algn="l">
                <a:lnSpc>
                  <a:spcPts val="3888"/>
                </a:lnSpc>
              </a:pPr>
              <a:r>
                <a:rPr lang="en-US" sz="3600">
                  <a:solidFill>
                    <a:srgbClr val="003B77"/>
                  </a:solidFill>
                  <a:latin typeface="Poppins"/>
                  <a:ea typeface="Poppins"/>
                  <a:cs typeface="Poppins"/>
                  <a:sym typeface="Poppins"/>
                </a:rPr>
                <a:t>     </a:t>
              </a:r>
              <a:r>
                <a:rPr lang="en-US" sz="3600">
                  <a:solidFill>
                    <a:srgbClr val="26AFC2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Une économie ultra-dépendante des énergies fossiles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244412" y="9527134"/>
            <a:ext cx="1227639" cy="728901"/>
            <a:chOff x="0" y="0"/>
            <a:chExt cx="1636852" cy="971868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636903" cy="971931"/>
            </a:xfrm>
            <a:custGeom>
              <a:avLst/>
              <a:gdLst/>
              <a:ahLst/>
              <a:cxnLst/>
              <a:rect r="r" b="b" t="t" l="l"/>
              <a:pathLst>
                <a:path h="971931" w="1636903">
                  <a:moveTo>
                    <a:pt x="0" y="0"/>
                  </a:moveTo>
                  <a:lnTo>
                    <a:pt x="1636903" y="0"/>
                  </a:lnTo>
                  <a:lnTo>
                    <a:pt x="1636903" y="971931"/>
                  </a:lnTo>
                  <a:lnTo>
                    <a:pt x="0" y="971931"/>
                  </a:lnTo>
                  <a:close/>
                </a:path>
              </a:pathLst>
            </a:custGeom>
            <a:solidFill>
              <a:srgbClr val="FEFFFF"/>
            </a:solidFill>
            <a:ln w="19050" cap="sq">
              <a:solidFill>
                <a:srgbClr val="FEFFFF"/>
              </a:solidFill>
              <a:prstDash val="solid"/>
              <a:miter/>
            </a:ln>
          </p:spPr>
        </p:sp>
      </p:grpSp>
      <p:grpSp>
        <p:nvGrpSpPr>
          <p:cNvPr name="Group 12" id="12"/>
          <p:cNvGrpSpPr/>
          <p:nvPr/>
        </p:nvGrpSpPr>
        <p:grpSpPr>
          <a:xfrm rot="0">
            <a:off x="16120491" y="9495844"/>
            <a:ext cx="1923098" cy="383238"/>
            <a:chOff x="0" y="0"/>
            <a:chExt cx="2564130" cy="510984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564130" cy="510921"/>
            </a:xfrm>
            <a:custGeom>
              <a:avLst/>
              <a:gdLst/>
              <a:ahLst/>
              <a:cxnLst/>
              <a:rect r="r" b="b" t="t" l="l"/>
              <a:pathLst>
                <a:path h="510921" w="2564130">
                  <a:moveTo>
                    <a:pt x="0" y="0"/>
                  </a:moveTo>
                  <a:lnTo>
                    <a:pt x="2564130" y="0"/>
                  </a:lnTo>
                  <a:lnTo>
                    <a:pt x="2564130" y="510921"/>
                  </a:lnTo>
                  <a:lnTo>
                    <a:pt x="0" y="510921"/>
                  </a:lnTo>
                  <a:close/>
                </a:path>
              </a:pathLst>
            </a:custGeom>
            <a:solidFill>
              <a:srgbClr val="FEFFFF"/>
            </a:solidFill>
            <a:ln w="19050" cap="sq">
              <a:solidFill>
                <a:srgbClr val="FEFFFF"/>
              </a:solidFill>
              <a:prstDash val="solid"/>
              <a:miter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737616" y="2532393"/>
            <a:ext cx="10365248" cy="7316648"/>
            <a:chOff x="0" y="0"/>
            <a:chExt cx="13820330" cy="9755530"/>
          </a:xfrm>
        </p:grpSpPr>
        <p:sp>
          <p:nvSpPr>
            <p:cNvPr name="Freeform 15" id="15" descr="Consommation mondiale d'énergie - État d'urgence"/>
            <p:cNvSpPr/>
            <p:nvPr/>
          </p:nvSpPr>
          <p:spPr>
            <a:xfrm flipH="false" flipV="false" rot="0">
              <a:off x="0" y="0"/>
              <a:ext cx="13820394" cy="9755505"/>
            </a:xfrm>
            <a:custGeom>
              <a:avLst/>
              <a:gdLst/>
              <a:ahLst/>
              <a:cxnLst/>
              <a:rect r="r" b="b" t="t" l="l"/>
              <a:pathLst>
                <a:path h="9755505" w="13820394">
                  <a:moveTo>
                    <a:pt x="0" y="0"/>
                  </a:moveTo>
                  <a:lnTo>
                    <a:pt x="13820394" y="0"/>
                  </a:lnTo>
                  <a:lnTo>
                    <a:pt x="13820394" y="9755505"/>
                  </a:lnTo>
                  <a:lnTo>
                    <a:pt x="0" y="97555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-6" b="0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2230100" y="6369177"/>
            <a:ext cx="5114487" cy="3222127"/>
            <a:chOff x="0" y="0"/>
            <a:chExt cx="6819316" cy="4296169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6819265" cy="4296156"/>
            </a:xfrm>
            <a:custGeom>
              <a:avLst/>
              <a:gdLst/>
              <a:ahLst/>
              <a:cxnLst/>
              <a:rect r="r" b="b" t="t" l="l"/>
              <a:pathLst>
                <a:path h="4296156" w="6819265">
                  <a:moveTo>
                    <a:pt x="0" y="0"/>
                  </a:moveTo>
                  <a:lnTo>
                    <a:pt x="6819265" y="0"/>
                  </a:lnTo>
                  <a:lnTo>
                    <a:pt x="6819265" y="4296156"/>
                  </a:lnTo>
                  <a:lnTo>
                    <a:pt x="0" y="42961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11663134" y="2531259"/>
            <a:ext cx="5887250" cy="3532356"/>
            <a:chOff x="0" y="0"/>
            <a:chExt cx="7849667" cy="4709808"/>
          </a:xfrm>
        </p:grpSpPr>
        <p:sp>
          <p:nvSpPr>
            <p:cNvPr name="Freeform 19" id="19" descr="CO2 dans l'atmosphère : du jamais vu dans toute l'histoire de l'humanité"/>
            <p:cNvSpPr/>
            <p:nvPr/>
          </p:nvSpPr>
          <p:spPr>
            <a:xfrm flipH="false" flipV="false" rot="0">
              <a:off x="0" y="0"/>
              <a:ext cx="7849616" cy="4709795"/>
            </a:xfrm>
            <a:custGeom>
              <a:avLst/>
              <a:gdLst/>
              <a:ahLst/>
              <a:cxnLst/>
              <a:rect r="r" b="b" t="t" l="l"/>
              <a:pathLst>
                <a:path h="4709795" w="7849616">
                  <a:moveTo>
                    <a:pt x="0" y="0"/>
                  </a:moveTo>
                  <a:lnTo>
                    <a:pt x="7849616" y="0"/>
                  </a:lnTo>
                  <a:lnTo>
                    <a:pt x="7849616" y="4709795"/>
                  </a:lnTo>
                  <a:lnTo>
                    <a:pt x="0" y="47097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-155"/>
              </a:stretch>
            </a:blipFill>
          </p:spPr>
        </p:sp>
      </p:grpSp>
      <p:sp>
        <p:nvSpPr>
          <p:cNvPr name="TextBox 20" id="20"/>
          <p:cNvSpPr txBox="true"/>
          <p:nvPr/>
        </p:nvSpPr>
        <p:spPr>
          <a:xfrm rot="0">
            <a:off x="17114044" y="9793502"/>
            <a:ext cx="152400" cy="20002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7</a:t>
            </a:r>
          </a:p>
        </p:txBody>
      </p:sp>
    </p:spTree>
  </p:cSld>
  <p:clrMapOvr>
    <a:masterClrMapping/>
  </p:clrMapOvr>
  <p:transition spd="fast">
    <p:fade/>
  </p:transition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5301720">
            <a:off x="17303925" y="10002936"/>
            <a:ext cx="333280" cy="0"/>
          </a:xfrm>
          <a:prstGeom prst="line">
            <a:avLst/>
          </a:prstGeom>
          <a:ln cap="rnd" w="9525">
            <a:solidFill>
              <a:srgbClr val="00ABC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" id="3"/>
          <p:cNvGrpSpPr/>
          <p:nvPr/>
        </p:nvGrpSpPr>
        <p:grpSpPr>
          <a:xfrm rot="0">
            <a:off x="445018" y="547688"/>
            <a:ext cx="1125645" cy="1588408"/>
            <a:chOff x="0" y="0"/>
            <a:chExt cx="1500861" cy="211787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500886" cy="2117852"/>
            </a:xfrm>
            <a:custGeom>
              <a:avLst/>
              <a:gdLst/>
              <a:ahLst/>
              <a:cxnLst/>
              <a:rect r="r" b="b" t="t" l="l"/>
              <a:pathLst>
                <a:path h="2117852" w="1500886">
                  <a:moveTo>
                    <a:pt x="0" y="0"/>
                  </a:moveTo>
                  <a:lnTo>
                    <a:pt x="1500886" y="0"/>
                  </a:lnTo>
                  <a:lnTo>
                    <a:pt x="1500886" y="2117852"/>
                  </a:lnTo>
                  <a:lnTo>
                    <a:pt x="0" y="21178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1" b="-1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208493" y="9534525"/>
            <a:ext cx="1163107" cy="756723"/>
            <a:chOff x="0" y="0"/>
            <a:chExt cx="1550810" cy="100896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550797" cy="1009015"/>
            </a:xfrm>
            <a:custGeom>
              <a:avLst/>
              <a:gdLst/>
              <a:ahLst/>
              <a:cxnLst/>
              <a:rect r="r" b="b" t="t" l="l"/>
              <a:pathLst>
                <a:path h="1009015" w="1550797">
                  <a:moveTo>
                    <a:pt x="0" y="0"/>
                  </a:moveTo>
                  <a:lnTo>
                    <a:pt x="1550797" y="0"/>
                  </a:lnTo>
                  <a:lnTo>
                    <a:pt x="1550797" y="1009015"/>
                  </a:lnTo>
                  <a:lnTo>
                    <a:pt x="0" y="10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225" r="0" b="-221"/>
              </a:stretch>
            </a:blipFill>
          </p:spPr>
        </p:sp>
      </p:grpSp>
      <p:grpSp>
        <p:nvGrpSpPr>
          <p:cNvPr name="Group 7" id="7"/>
          <p:cNvGrpSpPr/>
          <p:nvPr/>
        </p:nvGrpSpPr>
        <p:grpSpPr>
          <a:xfrm rot="0">
            <a:off x="2033407" y="408556"/>
            <a:ext cx="15311618" cy="1588412"/>
            <a:chOff x="0" y="0"/>
            <a:chExt cx="20415491" cy="2117882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0415493" cy="2117887"/>
            </a:xfrm>
            <a:custGeom>
              <a:avLst/>
              <a:gdLst/>
              <a:ahLst/>
              <a:cxnLst/>
              <a:rect r="r" b="b" t="t" l="l"/>
              <a:pathLst>
                <a:path h="2117887" w="20415493">
                  <a:moveTo>
                    <a:pt x="0" y="0"/>
                  </a:moveTo>
                  <a:lnTo>
                    <a:pt x="20415493" y="0"/>
                  </a:lnTo>
                  <a:lnTo>
                    <a:pt x="20415493" y="2117887"/>
                  </a:lnTo>
                  <a:lnTo>
                    <a:pt x="0" y="2117887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37827" r="0" b="-137826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9525"/>
              <a:ext cx="20415491" cy="210835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536"/>
                </a:lnSpc>
              </a:pPr>
              <a:r>
                <a:rPr lang="en-US" sz="4200" spc="-121">
                  <a:solidFill>
                    <a:srgbClr val="003B77"/>
                  </a:solidFill>
                  <a:latin typeface="Poppins"/>
                  <a:ea typeface="Poppins"/>
                  <a:cs typeface="Poppins"/>
                  <a:sym typeface="Poppins"/>
                </a:rPr>
                <a:t>1- Le Changement climatique, c’est quoi ?</a:t>
              </a:r>
            </a:p>
            <a:p>
              <a:pPr algn="l">
                <a:lnSpc>
                  <a:spcPts val="3888"/>
                </a:lnSpc>
              </a:pPr>
              <a:r>
                <a:rPr lang="en-US" sz="3600" spc="-104">
                  <a:solidFill>
                    <a:srgbClr val="003B77"/>
                  </a:solidFill>
                  <a:latin typeface="Poppins"/>
                  <a:ea typeface="Poppins"/>
                  <a:cs typeface="Poppins"/>
                  <a:sym typeface="Poppins"/>
                </a:rPr>
                <a:t>     </a:t>
              </a:r>
              <a:r>
                <a:rPr lang="en-US" sz="3600" spc="-104">
                  <a:solidFill>
                    <a:srgbClr val="26AFC2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Une accumulation de GES induisant un réchauffement du système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3045914" y="2123227"/>
            <a:ext cx="12411551" cy="3999814"/>
            <a:chOff x="0" y="0"/>
            <a:chExt cx="16548735" cy="533308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6548736" cy="5333111"/>
            </a:xfrm>
            <a:custGeom>
              <a:avLst/>
              <a:gdLst/>
              <a:ahLst/>
              <a:cxnLst/>
              <a:rect r="r" b="b" t="t" l="l"/>
              <a:pathLst>
                <a:path h="5333111" w="16548736">
                  <a:moveTo>
                    <a:pt x="0" y="0"/>
                  </a:moveTo>
                  <a:lnTo>
                    <a:pt x="16548736" y="0"/>
                  </a:lnTo>
                  <a:lnTo>
                    <a:pt x="16548736" y="5333111"/>
                  </a:lnTo>
                  <a:lnTo>
                    <a:pt x="0" y="53331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8812549" y="6300054"/>
            <a:ext cx="6644916" cy="3986946"/>
            <a:chOff x="0" y="0"/>
            <a:chExt cx="8859888" cy="5315928"/>
          </a:xfrm>
        </p:grpSpPr>
        <p:sp>
          <p:nvSpPr>
            <p:cNvPr name="Freeform 13" id="13" descr="2017, deuxième année la plus chaude depuis 1880... Il est déjà trop tard..."/>
            <p:cNvSpPr/>
            <p:nvPr/>
          </p:nvSpPr>
          <p:spPr>
            <a:xfrm flipH="false" flipV="false" rot="0">
              <a:off x="0" y="0"/>
              <a:ext cx="8859901" cy="5315966"/>
            </a:xfrm>
            <a:custGeom>
              <a:avLst/>
              <a:gdLst/>
              <a:ahLst/>
              <a:cxnLst/>
              <a:rect r="r" b="b" t="t" l="l"/>
              <a:pathLst>
                <a:path h="5315966" w="8859901">
                  <a:moveTo>
                    <a:pt x="0" y="0"/>
                  </a:moveTo>
                  <a:lnTo>
                    <a:pt x="8859901" y="0"/>
                  </a:lnTo>
                  <a:lnTo>
                    <a:pt x="8859901" y="5315966"/>
                  </a:lnTo>
                  <a:lnTo>
                    <a:pt x="0" y="53159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244412" y="9527134"/>
            <a:ext cx="1227639" cy="728901"/>
            <a:chOff x="0" y="0"/>
            <a:chExt cx="1636852" cy="971868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636903" cy="971931"/>
            </a:xfrm>
            <a:custGeom>
              <a:avLst/>
              <a:gdLst/>
              <a:ahLst/>
              <a:cxnLst/>
              <a:rect r="r" b="b" t="t" l="l"/>
              <a:pathLst>
                <a:path h="971931" w="1636903">
                  <a:moveTo>
                    <a:pt x="0" y="0"/>
                  </a:moveTo>
                  <a:lnTo>
                    <a:pt x="1636903" y="0"/>
                  </a:lnTo>
                  <a:lnTo>
                    <a:pt x="1636903" y="971931"/>
                  </a:lnTo>
                  <a:lnTo>
                    <a:pt x="0" y="971931"/>
                  </a:lnTo>
                  <a:close/>
                </a:path>
              </a:pathLst>
            </a:custGeom>
            <a:solidFill>
              <a:srgbClr val="FEFFFF"/>
            </a:solidFill>
            <a:ln w="19050" cap="sq">
              <a:solidFill>
                <a:srgbClr val="FEFFFF"/>
              </a:solidFill>
              <a:prstDash val="solid"/>
              <a:miter/>
            </a:ln>
          </p:spPr>
        </p:sp>
      </p:grpSp>
      <p:grpSp>
        <p:nvGrpSpPr>
          <p:cNvPr name="Group 16" id="16"/>
          <p:cNvGrpSpPr/>
          <p:nvPr/>
        </p:nvGrpSpPr>
        <p:grpSpPr>
          <a:xfrm rot="0">
            <a:off x="2938224" y="6936219"/>
            <a:ext cx="5429212" cy="2714606"/>
            <a:chOff x="0" y="0"/>
            <a:chExt cx="7238949" cy="3619475"/>
          </a:xfrm>
        </p:grpSpPr>
        <p:sp>
          <p:nvSpPr>
            <p:cNvPr name="Freeform 17" id="17" descr="Gaz à effet de serre : le guide complet - Carbo"/>
            <p:cNvSpPr/>
            <p:nvPr/>
          </p:nvSpPr>
          <p:spPr>
            <a:xfrm flipH="false" flipV="false" rot="0">
              <a:off x="0" y="0"/>
              <a:ext cx="7239000" cy="3619500"/>
            </a:xfrm>
            <a:custGeom>
              <a:avLst/>
              <a:gdLst/>
              <a:ahLst/>
              <a:cxnLst/>
              <a:rect r="r" b="b" t="t" l="l"/>
              <a:pathLst>
                <a:path h="3619500" w="7239000">
                  <a:moveTo>
                    <a:pt x="0" y="0"/>
                  </a:moveTo>
                  <a:lnTo>
                    <a:pt x="7239000" y="0"/>
                  </a:lnTo>
                  <a:lnTo>
                    <a:pt x="7239000" y="3619500"/>
                  </a:lnTo>
                  <a:lnTo>
                    <a:pt x="0" y="3619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  <p:sp>
        <p:nvSpPr>
          <p:cNvPr name="TextBox 18" id="18"/>
          <p:cNvSpPr txBox="true"/>
          <p:nvPr/>
        </p:nvSpPr>
        <p:spPr>
          <a:xfrm rot="0">
            <a:off x="17114044" y="9793502"/>
            <a:ext cx="152400" cy="20002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8</a:t>
            </a:r>
          </a:p>
        </p:txBody>
      </p:sp>
    </p:spTree>
  </p:cSld>
  <p:clrMapOvr>
    <a:masterClrMapping/>
  </p:clrMapOvr>
  <p:transition spd="fast">
    <p:fade/>
  </p:transition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5301720">
            <a:off x="17303925" y="10002936"/>
            <a:ext cx="333280" cy="0"/>
          </a:xfrm>
          <a:prstGeom prst="line">
            <a:avLst/>
          </a:prstGeom>
          <a:ln cap="rnd" w="9525">
            <a:solidFill>
              <a:srgbClr val="00ABC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" id="3"/>
          <p:cNvGrpSpPr/>
          <p:nvPr/>
        </p:nvGrpSpPr>
        <p:grpSpPr>
          <a:xfrm rot="0">
            <a:off x="445018" y="547688"/>
            <a:ext cx="1125645" cy="1588408"/>
            <a:chOff x="0" y="0"/>
            <a:chExt cx="1500861" cy="211787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500886" cy="2117852"/>
            </a:xfrm>
            <a:custGeom>
              <a:avLst/>
              <a:gdLst/>
              <a:ahLst/>
              <a:cxnLst/>
              <a:rect r="r" b="b" t="t" l="l"/>
              <a:pathLst>
                <a:path h="2117852" w="1500886">
                  <a:moveTo>
                    <a:pt x="0" y="0"/>
                  </a:moveTo>
                  <a:lnTo>
                    <a:pt x="1500886" y="0"/>
                  </a:lnTo>
                  <a:lnTo>
                    <a:pt x="1500886" y="2117852"/>
                  </a:lnTo>
                  <a:lnTo>
                    <a:pt x="0" y="21178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1" b="-1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208493" y="9534525"/>
            <a:ext cx="1163107" cy="756723"/>
            <a:chOff x="0" y="0"/>
            <a:chExt cx="1550810" cy="100896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550797" cy="1009015"/>
            </a:xfrm>
            <a:custGeom>
              <a:avLst/>
              <a:gdLst/>
              <a:ahLst/>
              <a:cxnLst/>
              <a:rect r="r" b="b" t="t" l="l"/>
              <a:pathLst>
                <a:path h="1009015" w="1550797">
                  <a:moveTo>
                    <a:pt x="0" y="0"/>
                  </a:moveTo>
                  <a:lnTo>
                    <a:pt x="1550797" y="0"/>
                  </a:lnTo>
                  <a:lnTo>
                    <a:pt x="1550797" y="1009015"/>
                  </a:lnTo>
                  <a:lnTo>
                    <a:pt x="0" y="10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225" r="0" b="-221"/>
              </a:stretch>
            </a:blipFill>
          </p:spPr>
        </p:sp>
      </p:grpSp>
      <p:grpSp>
        <p:nvGrpSpPr>
          <p:cNvPr name="Group 7" id="7"/>
          <p:cNvGrpSpPr/>
          <p:nvPr/>
        </p:nvGrpSpPr>
        <p:grpSpPr>
          <a:xfrm rot="0">
            <a:off x="1761944" y="437959"/>
            <a:ext cx="14939572" cy="1588412"/>
            <a:chOff x="0" y="0"/>
            <a:chExt cx="19919429" cy="2117882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9919432" cy="2117887"/>
            </a:xfrm>
            <a:custGeom>
              <a:avLst/>
              <a:gdLst/>
              <a:ahLst/>
              <a:cxnLst/>
              <a:rect r="r" b="b" t="t" l="l"/>
              <a:pathLst>
                <a:path h="2117887" w="19919432">
                  <a:moveTo>
                    <a:pt x="0" y="0"/>
                  </a:moveTo>
                  <a:lnTo>
                    <a:pt x="19919432" y="0"/>
                  </a:lnTo>
                  <a:lnTo>
                    <a:pt x="19919432" y="2117887"/>
                  </a:lnTo>
                  <a:lnTo>
                    <a:pt x="0" y="2117887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33263" r="0" b="-133263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9525"/>
              <a:ext cx="19919429" cy="210835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536"/>
                </a:lnSpc>
              </a:pPr>
              <a:r>
                <a:rPr lang="en-US" sz="4200">
                  <a:solidFill>
                    <a:srgbClr val="003B77"/>
                  </a:solidFill>
                  <a:latin typeface="Poppins"/>
                  <a:ea typeface="Poppins"/>
                  <a:cs typeface="Poppins"/>
                  <a:sym typeface="Poppins"/>
                </a:rPr>
                <a:t>1- Le Changement climatique, c’est quoi ?</a:t>
              </a:r>
            </a:p>
            <a:p>
              <a:pPr algn="l">
                <a:lnSpc>
                  <a:spcPts val="3888"/>
                </a:lnSpc>
              </a:pPr>
              <a:r>
                <a:rPr lang="en-US" sz="3600">
                  <a:solidFill>
                    <a:srgbClr val="003B77"/>
                  </a:solidFill>
                  <a:latin typeface="Poppins"/>
                  <a:ea typeface="Poppins"/>
                  <a:cs typeface="Poppins"/>
                  <a:sym typeface="Poppins"/>
                </a:rPr>
                <a:t>     </a:t>
              </a:r>
              <a:r>
                <a:rPr lang="en-US" sz="3600">
                  <a:solidFill>
                    <a:srgbClr val="26AFC2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Un impact majeur sur le Risque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244412" y="9527134"/>
            <a:ext cx="1227639" cy="728901"/>
            <a:chOff x="0" y="0"/>
            <a:chExt cx="1636852" cy="971868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636903" cy="971931"/>
            </a:xfrm>
            <a:custGeom>
              <a:avLst/>
              <a:gdLst/>
              <a:ahLst/>
              <a:cxnLst/>
              <a:rect r="r" b="b" t="t" l="l"/>
              <a:pathLst>
                <a:path h="971931" w="1636903">
                  <a:moveTo>
                    <a:pt x="0" y="0"/>
                  </a:moveTo>
                  <a:lnTo>
                    <a:pt x="1636903" y="0"/>
                  </a:lnTo>
                  <a:lnTo>
                    <a:pt x="1636903" y="971931"/>
                  </a:lnTo>
                  <a:lnTo>
                    <a:pt x="0" y="971931"/>
                  </a:lnTo>
                  <a:close/>
                </a:path>
              </a:pathLst>
            </a:custGeom>
            <a:solidFill>
              <a:srgbClr val="FEFFFF"/>
            </a:solidFill>
            <a:ln w="19050" cap="sq">
              <a:solidFill>
                <a:srgbClr val="FEFFFF"/>
              </a:solidFill>
              <a:prstDash val="solid"/>
              <a:miter/>
            </a:ln>
          </p:spPr>
        </p:sp>
      </p:grpSp>
      <p:grpSp>
        <p:nvGrpSpPr>
          <p:cNvPr name="Group 12" id="12"/>
          <p:cNvGrpSpPr/>
          <p:nvPr/>
        </p:nvGrpSpPr>
        <p:grpSpPr>
          <a:xfrm rot="0">
            <a:off x="922201" y="2447782"/>
            <a:ext cx="5955040" cy="7443797"/>
            <a:chOff x="0" y="0"/>
            <a:chExt cx="7940053" cy="9925063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7940040" cy="9925050"/>
            </a:xfrm>
            <a:custGeom>
              <a:avLst/>
              <a:gdLst/>
              <a:ahLst/>
              <a:cxnLst/>
              <a:rect r="r" b="b" t="t" l="l"/>
              <a:pathLst>
                <a:path h="9925050" w="7940040">
                  <a:moveTo>
                    <a:pt x="0" y="0"/>
                  </a:moveTo>
                  <a:lnTo>
                    <a:pt x="7940040" y="0"/>
                  </a:lnTo>
                  <a:lnTo>
                    <a:pt x="7940040" y="9925050"/>
                  </a:lnTo>
                  <a:lnTo>
                    <a:pt x="0" y="9925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7589291" y="7326230"/>
            <a:ext cx="10698709" cy="2972791"/>
            <a:chOff x="0" y="0"/>
            <a:chExt cx="14264945" cy="3963721"/>
          </a:xfrm>
        </p:grpSpPr>
        <p:sp>
          <p:nvSpPr>
            <p:cNvPr name="Freeform 15" id="15" descr="▷ L'assurance peut-elle sauver la planète ? | Le climat, défi d'un siècle"/>
            <p:cNvSpPr/>
            <p:nvPr/>
          </p:nvSpPr>
          <p:spPr>
            <a:xfrm flipH="false" flipV="false" rot="0">
              <a:off x="0" y="0"/>
              <a:ext cx="14264894" cy="3963670"/>
            </a:xfrm>
            <a:custGeom>
              <a:avLst/>
              <a:gdLst/>
              <a:ahLst/>
              <a:cxnLst/>
              <a:rect r="r" b="b" t="t" l="l"/>
              <a:pathLst>
                <a:path h="3963670" w="14264894">
                  <a:moveTo>
                    <a:pt x="0" y="0"/>
                  </a:moveTo>
                  <a:lnTo>
                    <a:pt x="14264894" y="0"/>
                  </a:lnTo>
                  <a:lnTo>
                    <a:pt x="14264894" y="3963670"/>
                  </a:lnTo>
                  <a:lnTo>
                    <a:pt x="0" y="39636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-21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8328793" y="3164167"/>
            <a:ext cx="4194620" cy="1206151"/>
            <a:chOff x="0" y="0"/>
            <a:chExt cx="5592826" cy="160820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5592826" cy="1608074"/>
            </a:xfrm>
            <a:custGeom>
              <a:avLst/>
              <a:gdLst/>
              <a:ahLst/>
              <a:cxnLst/>
              <a:rect r="r" b="b" t="t" l="l"/>
              <a:pathLst>
                <a:path h="1608074" w="5592826">
                  <a:moveTo>
                    <a:pt x="0" y="0"/>
                  </a:moveTo>
                  <a:lnTo>
                    <a:pt x="4957318" y="0"/>
                  </a:lnTo>
                  <a:lnTo>
                    <a:pt x="5592826" y="804037"/>
                  </a:lnTo>
                  <a:lnTo>
                    <a:pt x="4957318" y="1608074"/>
                  </a:lnTo>
                  <a:lnTo>
                    <a:pt x="0" y="1608074"/>
                  </a:lnTo>
                  <a:close/>
                </a:path>
              </a:pathLst>
            </a:custGeom>
            <a:solidFill>
              <a:srgbClr val="FEFFFF"/>
            </a:solidFill>
            <a:ln w="42862" cap="sq">
              <a:solidFill>
                <a:srgbClr val="CFE9EF"/>
              </a:solidFill>
              <a:prstDash val="solid"/>
              <a:miter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0"/>
              <a:ext cx="5592826" cy="160820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  <a:r>
                <a:rPr lang="en-US" sz="2100" b="true">
                  <a:solidFill>
                    <a:srgbClr val="00275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Augmentation de l’intensité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3192611" y="3169425"/>
            <a:ext cx="4194620" cy="1206151"/>
            <a:chOff x="0" y="0"/>
            <a:chExt cx="5592826" cy="1608201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5592826" cy="1608074"/>
            </a:xfrm>
            <a:custGeom>
              <a:avLst/>
              <a:gdLst/>
              <a:ahLst/>
              <a:cxnLst/>
              <a:rect r="r" b="b" t="t" l="l"/>
              <a:pathLst>
                <a:path h="1608074" w="5592826">
                  <a:moveTo>
                    <a:pt x="0" y="0"/>
                  </a:moveTo>
                  <a:lnTo>
                    <a:pt x="4957318" y="0"/>
                  </a:lnTo>
                  <a:lnTo>
                    <a:pt x="5592826" y="804037"/>
                  </a:lnTo>
                  <a:lnTo>
                    <a:pt x="4957318" y="1608074"/>
                  </a:lnTo>
                  <a:lnTo>
                    <a:pt x="0" y="1608074"/>
                  </a:lnTo>
                  <a:close/>
                </a:path>
              </a:pathLst>
            </a:custGeom>
            <a:solidFill>
              <a:srgbClr val="FEFFFF"/>
            </a:solidFill>
            <a:ln w="42862" cap="sq">
              <a:solidFill>
                <a:srgbClr val="CFE9EF"/>
              </a:solidFill>
              <a:prstDash val="solid"/>
              <a:miter/>
            </a:ln>
          </p:spPr>
        </p:sp>
        <p:sp>
          <p:nvSpPr>
            <p:cNvPr name="TextBox 21" id="21"/>
            <p:cNvSpPr txBox="true"/>
            <p:nvPr/>
          </p:nvSpPr>
          <p:spPr>
            <a:xfrm>
              <a:off x="0" y="0"/>
              <a:ext cx="5592826" cy="160820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  <a:r>
                <a:rPr lang="en-US" sz="2100" b="true">
                  <a:solidFill>
                    <a:srgbClr val="00275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Augmentation de la Fréquence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8328793" y="5116592"/>
            <a:ext cx="4194620" cy="1206151"/>
            <a:chOff x="0" y="0"/>
            <a:chExt cx="5592826" cy="1608201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5592826" cy="1608074"/>
            </a:xfrm>
            <a:custGeom>
              <a:avLst/>
              <a:gdLst/>
              <a:ahLst/>
              <a:cxnLst/>
              <a:rect r="r" b="b" t="t" l="l"/>
              <a:pathLst>
                <a:path h="1608074" w="5592826">
                  <a:moveTo>
                    <a:pt x="0" y="0"/>
                  </a:moveTo>
                  <a:lnTo>
                    <a:pt x="4957318" y="0"/>
                  </a:lnTo>
                  <a:lnTo>
                    <a:pt x="5592826" y="804037"/>
                  </a:lnTo>
                  <a:lnTo>
                    <a:pt x="4957318" y="1608074"/>
                  </a:lnTo>
                  <a:lnTo>
                    <a:pt x="0" y="1608074"/>
                  </a:lnTo>
                  <a:close/>
                </a:path>
              </a:pathLst>
            </a:custGeom>
            <a:solidFill>
              <a:srgbClr val="FEFFFF"/>
            </a:solidFill>
            <a:ln w="42862" cap="sq">
              <a:solidFill>
                <a:srgbClr val="CFE9EF"/>
              </a:solidFill>
              <a:prstDash val="solid"/>
              <a:miter/>
            </a:ln>
          </p:spPr>
        </p:sp>
        <p:sp>
          <p:nvSpPr>
            <p:cNvPr name="TextBox 24" id="24"/>
            <p:cNvSpPr txBox="true"/>
            <p:nvPr/>
          </p:nvSpPr>
          <p:spPr>
            <a:xfrm>
              <a:off x="0" y="0"/>
              <a:ext cx="5592826" cy="160820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  <a:r>
                <a:rPr lang="en-US" sz="2100" b="true">
                  <a:solidFill>
                    <a:srgbClr val="00275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Complexité d’adaptation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3192611" y="5116592"/>
            <a:ext cx="4194620" cy="1206149"/>
            <a:chOff x="0" y="0"/>
            <a:chExt cx="5592826" cy="1608198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5592826" cy="1608071"/>
            </a:xfrm>
            <a:custGeom>
              <a:avLst/>
              <a:gdLst/>
              <a:ahLst/>
              <a:cxnLst/>
              <a:rect r="r" b="b" t="t" l="l"/>
              <a:pathLst>
                <a:path h="1608071" w="5592826">
                  <a:moveTo>
                    <a:pt x="0" y="0"/>
                  </a:moveTo>
                  <a:lnTo>
                    <a:pt x="4957318" y="0"/>
                  </a:lnTo>
                  <a:lnTo>
                    <a:pt x="5592826" y="804036"/>
                  </a:lnTo>
                  <a:lnTo>
                    <a:pt x="4957318" y="1608071"/>
                  </a:lnTo>
                  <a:lnTo>
                    <a:pt x="0" y="1608071"/>
                  </a:lnTo>
                  <a:close/>
                </a:path>
              </a:pathLst>
            </a:custGeom>
            <a:solidFill>
              <a:srgbClr val="FEFFFF"/>
            </a:solidFill>
            <a:ln w="42862" cap="sq">
              <a:solidFill>
                <a:srgbClr val="CFE9EF"/>
              </a:solidFill>
              <a:prstDash val="solid"/>
              <a:miter/>
            </a:ln>
          </p:spPr>
        </p:sp>
        <p:sp>
          <p:nvSpPr>
            <p:cNvPr name="TextBox 27" id="27"/>
            <p:cNvSpPr txBox="true"/>
            <p:nvPr/>
          </p:nvSpPr>
          <p:spPr>
            <a:xfrm>
              <a:off x="0" y="0"/>
              <a:ext cx="5592826" cy="160819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  <a:r>
                <a:rPr lang="en-US" sz="2100" b="true">
                  <a:solidFill>
                    <a:srgbClr val="00275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Augmentation des</a:t>
              </a:r>
            </a:p>
            <a:p>
              <a:pPr algn="ctr">
                <a:lnSpc>
                  <a:spcPts val="2520"/>
                </a:lnSpc>
              </a:pPr>
              <a:r>
                <a:rPr lang="en-US" sz="2100" b="true">
                  <a:solidFill>
                    <a:srgbClr val="00275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valeurs</a:t>
              </a:r>
            </a:p>
          </p:txBody>
        </p:sp>
      </p:grpSp>
      <p:sp>
        <p:nvSpPr>
          <p:cNvPr name="TextBox 28" id="28"/>
          <p:cNvSpPr txBox="true"/>
          <p:nvPr/>
        </p:nvSpPr>
        <p:spPr>
          <a:xfrm rot="0">
            <a:off x="17186672" y="9540911"/>
            <a:ext cx="152400" cy="20002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9</a:t>
            </a:r>
          </a:p>
        </p:txBody>
      </p:sp>
    </p:spTree>
  </p:cSld>
  <p:clrMapOvr>
    <a:masterClrMapping/>
  </p:clrMapOvr>
  <p:transition spd="fast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DAHPdavXY0g</dc:identifier>
  <dcterms:modified xsi:type="dcterms:W3CDTF">2011-08-01T06:04:30Z</dcterms:modified>
  <cp:revision>1</cp:revision>
  <dc:title>Diapo Conf Risques climatiques</dc:title>
</cp:coreProperties>
</file>