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x="18288000" cy="10287000"/>
  <p:notesSz cx="6858000" cy="9144000"/>
  <p:embeddedFontLst>
    <p:embeddedFont>
      <p:font typeface="Open Sans 1 Bold" charset="1" panose="020B0806030504020204"/>
      <p:regular r:id="rId26"/>
    </p:embeddedFont>
    <p:embeddedFont>
      <p:font typeface="Open Sans 2 Italics" charset="1" panose="00000000000000000000"/>
      <p:regular r:id="rId27"/>
    </p:embeddedFont>
    <p:embeddedFont>
      <p:font typeface="Open Sans 2 Bold Italics" charset="1" panose="00000000000000000000"/>
      <p:regular r:id="rId28"/>
    </p:embeddedFont>
    <p:embeddedFont>
      <p:font typeface="Open Sans 2 Bold" charset="1" panose="00000000000000000000"/>
      <p:regular r:id="rId29"/>
    </p:embeddedFont>
    <p:embeddedFont>
      <p:font typeface="Open Sans 1" charset="1" panose="020B0606030504020204"/>
      <p:regular r:id="rId30"/>
    </p:embeddedFont>
    <p:embeddedFont>
      <p:font typeface="Arimo Bold" charset="1" panose="020B0704020202020204"/>
      <p:regular r:id="rId31"/>
    </p:embeddedFont>
    <p:embeddedFont>
      <p:font typeface="Arimo" charset="1" panose="020B0604020202020204"/>
      <p:regular r:id="rId32"/>
    </p:embeddedFont>
    <p:embeddedFont>
      <p:font typeface="Arimo Italics" charset="1" panose="020B0604020202090204"/>
      <p:regular r:id="rId33"/>
    </p:embeddedFont>
    <p:embeddedFont>
      <p:font typeface="Helvetica Bold" charset="1" panose="020B0704020202030204"/>
      <p:regular r:id="rId34"/>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29" Target="fonts/font29.fntdata" Type="http://schemas.openxmlformats.org/officeDocument/2006/relationships/font"/><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32" Target="fonts/font32.fntdata" Type="http://schemas.openxmlformats.org/officeDocument/2006/relationships/font"/><Relationship Id="rId33" Target="fonts/font33.fntdata" Type="http://schemas.openxmlformats.org/officeDocument/2006/relationships/font"/><Relationship Id="rId34" Target="fonts/font34.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jpe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8.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jpeg" Type="http://schemas.openxmlformats.org/officeDocument/2006/relationships/image"/><Relationship Id="rId3" Target="../media/image7.jpe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7.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7.jpe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true" flipV="false" rot="-10800000">
            <a:off x="0" y="-1547921"/>
            <a:ext cx="22304735" cy="13382841"/>
          </a:xfrm>
          <a:custGeom>
            <a:avLst/>
            <a:gdLst/>
            <a:ahLst/>
            <a:cxnLst/>
            <a:rect r="r" b="b" t="t" l="l"/>
            <a:pathLst>
              <a:path h="13382841" w="22304735">
                <a:moveTo>
                  <a:pt x="22304735" y="0"/>
                </a:moveTo>
                <a:lnTo>
                  <a:pt x="0" y="0"/>
                </a:lnTo>
                <a:lnTo>
                  <a:pt x="0" y="13382842"/>
                </a:lnTo>
                <a:lnTo>
                  <a:pt x="22304735" y="13382842"/>
                </a:lnTo>
                <a:lnTo>
                  <a:pt x="22304735" y="0"/>
                </a:lnTo>
                <a:close/>
              </a:path>
            </a:pathLst>
          </a:custGeom>
          <a:blipFill>
            <a:blip r:embed="rId2"/>
            <a:stretch>
              <a:fillRect l="0" t="0" r="0" b="0"/>
            </a:stretch>
          </a:blipFill>
        </p:spPr>
      </p:sp>
      <p:grpSp>
        <p:nvGrpSpPr>
          <p:cNvPr name="Group 3" id="3"/>
          <p:cNvGrpSpPr/>
          <p:nvPr/>
        </p:nvGrpSpPr>
        <p:grpSpPr>
          <a:xfrm rot="0">
            <a:off x="1652556" y="898576"/>
            <a:ext cx="7092341" cy="985881"/>
            <a:chOff x="0" y="0"/>
            <a:chExt cx="1199974" cy="166804"/>
          </a:xfrm>
        </p:grpSpPr>
        <p:sp>
          <p:nvSpPr>
            <p:cNvPr name="Freeform 4" id="4"/>
            <p:cNvSpPr/>
            <p:nvPr/>
          </p:nvSpPr>
          <p:spPr>
            <a:xfrm flipH="false" flipV="false" rot="0">
              <a:off x="0" y="0"/>
              <a:ext cx="1199974" cy="166804"/>
            </a:xfrm>
            <a:custGeom>
              <a:avLst/>
              <a:gdLst/>
              <a:ahLst/>
              <a:cxnLst/>
              <a:rect r="r" b="b" t="t" l="l"/>
              <a:pathLst>
                <a:path h="166804" w="1199974">
                  <a:moveTo>
                    <a:pt x="28381" y="0"/>
                  </a:moveTo>
                  <a:lnTo>
                    <a:pt x="1171593" y="0"/>
                  </a:lnTo>
                  <a:cubicBezTo>
                    <a:pt x="1187267" y="0"/>
                    <a:pt x="1199974" y="12707"/>
                    <a:pt x="1199974" y="28381"/>
                  </a:cubicBezTo>
                  <a:lnTo>
                    <a:pt x="1199974" y="138423"/>
                  </a:lnTo>
                  <a:cubicBezTo>
                    <a:pt x="1199974" y="154097"/>
                    <a:pt x="1187267" y="166804"/>
                    <a:pt x="1171593" y="166804"/>
                  </a:cubicBezTo>
                  <a:lnTo>
                    <a:pt x="28381" y="166804"/>
                  </a:lnTo>
                  <a:cubicBezTo>
                    <a:pt x="12707" y="166804"/>
                    <a:pt x="0" y="154097"/>
                    <a:pt x="0" y="138423"/>
                  </a:cubicBezTo>
                  <a:lnTo>
                    <a:pt x="0" y="28381"/>
                  </a:lnTo>
                  <a:cubicBezTo>
                    <a:pt x="0" y="12707"/>
                    <a:pt x="12707" y="0"/>
                    <a:pt x="28381" y="0"/>
                  </a:cubicBezTo>
                  <a:close/>
                </a:path>
              </a:pathLst>
            </a:custGeom>
            <a:solidFill>
              <a:srgbClr val="FFFFFF"/>
            </a:solidFill>
            <a:ln w="38100" cap="rnd">
              <a:solidFill>
                <a:srgbClr val="183860"/>
              </a:solidFill>
              <a:prstDash val="solid"/>
              <a:round/>
            </a:ln>
          </p:spPr>
        </p:sp>
        <p:sp>
          <p:nvSpPr>
            <p:cNvPr name="TextBox 5" id="5"/>
            <p:cNvSpPr txBox="true"/>
            <p:nvPr/>
          </p:nvSpPr>
          <p:spPr>
            <a:xfrm>
              <a:off x="0" y="-19050"/>
              <a:ext cx="1199974" cy="185854"/>
            </a:xfrm>
            <a:prstGeom prst="rect">
              <a:avLst/>
            </a:prstGeom>
          </p:spPr>
          <p:txBody>
            <a:bodyPr anchor="ctr" rtlCol="false" tIns="32108" lIns="32108" bIns="32108" rIns="32108"/>
            <a:lstStyle/>
            <a:p>
              <a:pPr algn="ctr">
                <a:lnSpc>
                  <a:spcPts val="884"/>
                </a:lnSpc>
              </a:pPr>
            </a:p>
          </p:txBody>
        </p:sp>
      </p:grpSp>
      <p:sp>
        <p:nvSpPr>
          <p:cNvPr name="Freeform 6" id="6"/>
          <p:cNvSpPr/>
          <p:nvPr/>
        </p:nvSpPr>
        <p:spPr>
          <a:xfrm flipH="false" flipV="false" rot="0">
            <a:off x="0" y="-261039"/>
            <a:ext cx="3305113" cy="3305113"/>
          </a:xfrm>
          <a:custGeom>
            <a:avLst/>
            <a:gdLst/>
            <a:ahLst/>
            <a:cxnLst/>
            <a:rect r="r" b="b" t="t" l="l"/>
            <a:pathLst>
              <a:path h="3305113" w="3305113">
                <a:moveTo>
                  <a:pt x="0" y="0"/>
                </a:moveTo>
                <a:lnTo>
                  <a:pt x="3305113" y="0"/>
                </a:lnTo>
                <a:lnTo>
                  <a:pt x="3305113" y="3305112"/>
                </a:lnTo>
                <a:lnTo>
                  <a:pt x="0" y="3305112"/>
                </a:lnTo>
                <a:lnTo>
                  <a:pt x="0" y="0"/>
                </a:lnTo>
                <a:close/>
              </a:path>
            </a:pathLst>
          </a:custGeom>
          <a:blipFill>
            <a:blip r:embed="rId3"/>
            <a:stretch>
              <a:fillRect l="0" t="0" r="0" b="0"/>
            </a:stretch>
          </a:blipFill>
        </p:spPr>
      </p:sp>
      <p:grpSp>
        <p:nvGrpSpPr>
          <p:cNvPr name="Group 7" id="7"/>
          <p:cNvGrpSpPr/>
          <p:nvPr/>
        </p:nvGrpSpPr>
        <p:grpSpPr>
          <a:xfrm rot="0">
            <a:off x="-851054" y="3044073"/>
            <a:ext cx="19990107" cy="4661839"/>
            <a:chOff x="0" y="0"/>
            <a:chExt cx="3382185" cy="788750"/>
          </a:xfrm>
        </p:grpSpPr>
        <p:sp>
          <p:nvSpPr>
            <p:cNvPr name="Freeform 8" id="8"/>
            <p:cNvSpPr/>
            <p:nvPr/>
          </p:nvSpPr>
          <p:spPr>
            <a:xfrm flipH="false" flipV="false" rot="0">
              <a:off x="0" y="0"/>
              <a:ext cx="3382185" cy="788750"/>
            </a:xfrm>
            <a:custGeom>
              <a:avLst/>
              <a:gdLst/>
              <a:ahLst/>
              <a:cxnLst/>
              <a:rect r="r" b="b" t="t" l="l"/>
              <a:pathLst>
                <a:path h="788750" w="3382185">
                  <a:moveTo>
                    <a:pt x="10069" y="0"/>
                  </a:moveTo>
                  <a:lnTo>
                    <a:pt x="3372115" y="0"/>
                  </a:lnTo>
                  <a:cubicBezTo>
                    <a:pt x="3377676" y="0"/>
                    <a:pt x="3382185" y="4508"/>
                    <a:pt x="3382185" y="10069"/>
                  </a:cubicBezTo>
                  <a:lnTo>
                    <a:pt x="3382185" y="778681"/>
                  </a:lnTo>
                  <a:cubicBezTo>
                    <a:pt x="3382185" y="781351"/>
                    <a:pt x="3381124" y="783912"/>
                    <a:pt x="3379235" y="785801"/>
                  </a:cubicBezTo>
                  <a:cubicBezTo>
                    <a:pt x="3377347" y="787689"/>
                    <a:pt x="3374786" y="788750"/>
                    <a:pt x="3372115" y="788750"/>
                  </a:cubicBezTo>
                  <a:lnTo>
                    <a:pt x="10069" y="788750"/>
                  </a:lnTo>
                  <a:cubicBezTo>
                    <a:pt x="4508" y="788750"/>
                    <a:pt x="0" y="784242"/>
                    <a:pt x="0" y="778681"/>
                  </a:cubicBezTo>
                  <a:lnTo>
                    <a:pt x="0" y="10069"/>
                  </a:lnTo>
                  <a:cubicBezTo>
                    <a:pt x="0" y="4508"/>
                    <a:pt x="4508" y="0"/>
                    <a:pt x="10069" y="0"/>
                  </a:cubicBezTo>
                  <a:close/>
                </a:path>
              </a:pathLst>
            </a:custGeom>
            <a:solidFill>
              <a:srgbClr val="FFFFFF"/>
            </a:solidFill>
            <a:ln w="38100" cap="rnd">
              <a:solidFill>
                <a:srgbClr val="183860"/>
              </a:solidFill>
              <a:prstDash val="solid"/>
              <a:round/>
            </a:ln>
          </p:spPr>
        </p:sp>
        <p:sp>
          <p:nvSpPr>
            <p:cNvPr name="TextBox 9" id="9"/>
            <p:cNvSpPr txBox="true"/>
            <p:nvPr/>
          </p:nvSpPr>
          <p:spPr>
            <a:xfrm>
              <a:off x="0" y="-19050"/>
              <a:ext cx="3382185" cy="807800"/>
            </a:xfrm>
            <a:prstGeom prst="rect">
              <a:avLst/>
            </a:prstGeom>
          </p:spPr>
          <p:txBody>
            <a:bodyPr anchor="ctr" rtlCol="false" tIns="32108" lIns="32108" bIns="32108" rIns="32108"/>
            <a:lstStyle/>
            <a:p>
              <a:pPr algn="ctr">
                <a:lnSpc>
                  <a:spcPts val="884"/>
                </a:lnSpc>
              </a:pPr>
            </a:p>
          </p:txBody>
        </p:sp>
      </p:grpSp>
      <p:grpSp>
        <p:nvGrpSpPr>
          <p:cNvPr name="Group 10" id="10"/>
          <p:cNvGrpSpPr/>
          <p:nvPr/>
        </p:nvGrpSpPr>
        <p:grpSpPr>
          <a:xfrm rot="0">
            <a:off x="13746506" y="3431051"/>
            <a:ext cx="3887883" cy="3887883"/>
            <a:chOff x="0" y="0"/>
            <a:chExt cx="812800" cy="812800"/>
          </a:xfrm>
        </p:grpSpPr>
        <p:sp>
          <p:nvSpPr>
            <p:cNvPr name="Freeform 11" id="11"/>
            <p:cNvSpPr/>
            <p:nvPr/>
          </p:nvSpPr>
          <p:spPr>
            <a:xfrm flipH="false" flipV="false" rot="0">
              <a:off x="0" y="0"/>
              <a:ext cx="812800" cy="812800"/>
            </a:xfrm>
            <a:custGeom>
              <a:avLst/>
              <a:gdLst/>
              <a:ahLst/>
              <a:cxnLst/>
              <a:rect r="r" b="b" t="t" l="l"/>
              <a:pathLst>
                <a:path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blipFill>
              <a:blip r:embed="rId4"/>
              <a:stretch>
                <a:fillRect l="-2296" t="-2471" r="-2296" b="-2122"/>
              </a:stretch>
            </a:blipFill>
            <a:ln w="28575" cap="sq">
              <a:solidFill>
                <a:srgbClr val="183860"/>
              </a:solidFill>
              <a:prstDash val="solid"/>
              <a:miter/>
            </a:ln>
          </p:spPr>
        </p:sp>
      </p:grpSp>
      <p:sp>
        <p:nvSpPr>
          <p:cNvPr name="TextBox 12" id="12"/>
          <p:cNvSpPr txBox="true"/>
          <p:nvPr/>
        </p:nvSpPr>
        <p:spPr>
          <a:xfrm rot="0">
            <a:off x="2736291" y="968016"/>
            <a:ext cx="5854619" cy="751753"/>
          </a:xfrm>
          <a:prstGeom prst="rect">
            <a:avLst/>
          </a:prstGeom>
        </p:spPr>
        <p:txBody>
          <a:bodyPr anchor="t" rtlCol="false" tIns="0" lIns="0" bIns="0" rIns="0">
            <a:spAutoFit/>
          </a:bodyPr>
          <a:lstStyle/>
          <a:p>
            <a:pPr algn="l">
              <a:lnSpc>
                <a:spcPts val="6124"/>
              </a:lnSpc>
            </a:pPr>
            <a:r>
              <a:rPr lang="en-US" sz="4374" b="true">
                <a:solidFill>
                  <a:srgbClr val="183860"/>
                </a:solidFill>
                <a:latin typeface="Open Sans 1 Bold"/>
                <a:ea typeface="Open Sans 1 Bold"/>
                <a:cs typeface="Open Sans 1 Bold"/>
                <a:sym typeface="Open Sans 1 Bold"/>
              </a:rPr>
              <a:t>10h00 : CONFÉRENCE</a:t>
            </a:r>
          </a:p>
        </p:txBody>
      </p:sp>
      <p:sp>
        <p:nvSpPr>
          <p:cNvPr name="TextBox 13" id="13"/>
          <p:cNvSpPr txBox="true"/>
          <p:nvPr/>
        </p:nvSpPr>
        <p:spPr>
          <a:xfrm rot="0">
            <a:off x="8076904" y="5105400"/>
            <a:ext cx="5172585" cy="1099185"/>
          </a:xfrm>
          <a:prstGeom prst="rect">
            <a:avLst/>
          </a:prstGeom>
        </p:spPr>
        <p:txBody>
          <a:bodyPr anchor="t" rtlCol="false" tIns="0" lIns="0" bIns="0" rIns="0">
            <a:spAutoFit/>
          </a:bodyPr>
          <a:lstStyle/>
          <a:p>
            <a:pPr algn="r">
              <a:lnSpc>
                <a:spcPts val="2939"/>
              </a:lnSpc>
            </a:pPr>
            <a:r>
              <a:rPr lang="en-US" sz="2099" i="true" spc="-60">
                <a:solidFill>
                  <a:srgbClr val="183860"/>
                </a:solidFill>
                <a:latin typeface="Open Sans 2 Italics"/>
                <a:ea typeface="Open Sans 2 Italics"/>
                <a:cs typeface="Open Sans 2 Italics"/>
                <a:sym typeface="Open Sans 2 Italics"/>
              </a:rPr>
              <a:t>Géographe</a:t>
            </a:r>
          </a:p>
          <a:p>
            <a:pPr algn="r">
              <a:lnSpc>
                <a:spcPts val="2939"/>
              </a:lnSpc>
            </a:pPr>
            <a:r>
              <a:rPr lang="en-US" sz="2099" i="true" spc="-60">
                <a:solidFill>
                  <a:srgbClr val="183860"/>
                </a:solidFill>
                <a:latin typeface="Open Sans 2 Italics"/>
                <a:ea typeface="Open Sans 2 Italics"/>
                <a:cs typeface="Open Sans 2 Italics"/>
                <a:sym typeface="Open Sans 2 Italics"/>
              </a:rPr>
              <a:t>et P</a:t>
            </a:r>
            <a:r>
              <a:rPr lang="en-US" sz="2099" i="true" spc="-60">
                <a:solidFill>
                  <a:srgbClr val="183860"/>
                </a:solidFill>
                <a:latin typeface="Open Sans 2 Italics"/>
                <a:ea typeface="Open Sans 2 Italics"/>
                <a:cs typeface="Open Sans 2 Italics"/>
                <a:sym typeface="Open Sans 2 Italics"/>
              </a:rPr>
              <a:t>rofesseur d’études urbaines </a:t>
            </a:r>
          </a:p>
          <a:p>
            <a:pPr algn="r">
              <a:lnSpc>
                <a:spcPts val="2939"/>
              </a:lnSpc>
            </a:pPr>
            <a:r>
              <a:rPr lang="en-US" b="true" sz="2099" i="true" spc="-60">
                <a:solidFill>
                  <a:srgbClr val="183860"/>
                </a:solidFill>
                <a:latin typeface="Open Sans 2 Bold Italics"/>
                <a:ea typeface="Open Sans 2 Bold Italics"/>
                <a:cs typeface="Open Sans 2 Bold Italics"/>
                <a:sym typeface="Open Sans 2 Bold Italics"/>
              </a:rPr>
              <a:t>Ecole Normale Supérieure de Lyon</a:t>
            </a:r>
          </a:p>
        </p:txBody>
      </p:sp>
      <p:sp>
        <p:nvSpPr>
          <p:cNvPr name="TextBox 14" id="14"/>
          <p:cNvSpPr txBox="true"/>
          <p:nvPr/>
        </p:nvSpPr>
        <p:spPr>
          <a:xfrm rot="0">
            <a:off x="9805371" y="4499785"/>
            <a:ext cx="3444117" cy="514292"/>
          </a:xfrm>
          <a:prstGeom prst="rect">
            <a:avLst/>
          </a:prstGeom>
        </p:spPr>
        <p:txBody>
          <a:bodyPr anchor="t" rtlCol="false" tIns="0" lIns="0" bIns="0" rIns="0">
            <a:spAutoFit/>
          </a:bodyPr>
          <a:lstStyle/>
          <a:p>
            <a:pPr algn="r">
              <a:lnSpc>
                <a:spcPts val="4203"/>
              </a:lnSpc>
            </a:pPr>
            <a:r>
              <a:rPr lang="en-US" sz="3002" b="true">
                <a:solidFill>
                  <a:srgbClr val="183860"/>
                </a:solidFill>
                <a:latin typeface="Open Sans 2 Bold"/>
                <a:ea typeface="Open Sans 2 Bold"/>
                <a:cs typeface="Open Sans 2 Bold"/>
                <a:sym typeface="Open Sans 2 Bold"/>
              </a:rPr>
              <a:t>Michel LUSSAULT</a:t>
            </a:r>
          </a:p>
        </p:txBody>
      </p:sp>
      <p:sp>
        <p:nvSpPr>
          <p:cNvPr name="TextBox 15" id="15"/>
          <p:cNvSpPr txBox="true"/>
          <p:nvPr/>
        </p:nvSpPr>
        <p:spPr>
          <a:xfrm rot="0">
            <a:off x="710785" y="3785369"/>
            <a:ext cx="8230352" cy="3380741"/>
          </a:xfrm>
          <a:prstGeom prst="rect">
            <a:avLst/>
          </a:prstGeom>
        </p:spPr>
        <p:txBody>
          <a:bodyPr anchor="t" rtlCol="false" tIns="0" lIns="0" bIns="0" rIns="0">
            <a:spAutoFit/>
          </a:bodyPr>
          <a:lstStyle/>
          <a:p>
            <a:pPr algn="l">
              <a:lnSpc>
                <a:spcPts val="4759"/>
              </a:lnSpc>
            </a:pPr>
            <a:r>
              <a:rPr lang="en-US" sz="3399" spc="-98" b="true">
                <a:solidFill>
                  <a:srgbClr val="183860"/>
                </a:solidFill>
                <a:latin typeface="Open Sans 2 Bold"/>
                <a:ea typeface="Open Sans 2 Bold"/>
                <a:cs typeface="Open Sans 2 Bold"/>
                <a:sym typeface="Open Sans 2 Bold"/>
              </a:rPr>
              <a:t> </a:t>
            </a:r>
            <a:r>
              <a:rPr lang="en-US" sz="3399" spc="-98" b="true">
                <a:solidFill>
                  <a:srgbClr val="183860"/>
                </a:solidFill>
                <a:latin typeface="Open Sans 2 Bold"/>
                <a:ea typeface="Open Sans 2 Bold"/>
                <a:cs typeface="Open Sans 2 Bold"/>
                <a:sym typeface="Open Sans 2 Bold"/>
              </a:rPr>
              <a:t>“Villes bienveill</a:t>
            </a:r>
            <a:r>
              <a:rPr lang="en-US" sz="3399" spc="-98" b="true">
                <a:solidFill>
                  <a:srgbClr val="183860"/>
                </a:solidFill>
                <a:latin typeface="Open Sans 2 Bold"/>
                <a:ea typeface="Open Sans 2 Bold"/>
                <a:cs typeface="Open Sans 2 Bold"/>
                <a:sym typeface="Open Sans 2 Bold"/>
              </a:rPr>
              <a:t>antes :</a:t>
            </a:r>
          </a:p>
          <a:p>
            <a:pPr algn="l">
              <a:lnSpc>
                <a:spcPts val="4759"/>
              </a:lnSpc>
            </a:pPr>
            <a:r>
              <a:rPr lang="en-US" sz="3399" spc="-98" b="true">
                <a:solidFill>
                  <a:srgbClr val="183860"/>
                </a:solidFill>
                <a:latin typeface="Open Sans 2 Bold"/>
                <a:ea typeface="Open Sans 2 Bold"/>
                <a:cs typeface="Open Sans 2 Bold"/>
                <a:sym typeface="Open Sans 2 Bold"/>
              </a:rPr>
              <a:t>placer l'humain et le vivant </a:t>
            </a:r>
          </a:p>
          <a:p>
            <a:pPr algn="l">
              <a:lnSpc>
                <a:spcPts val="4759"/>
              </a:lnSpc>
            </a:pPr>
            <a:r>
              <a:rPr lang="en-US" sz="3399" spc="-98" b="true">
                <a:solidFill>
                  <a:srgbClr val="183860"/>
                </a:solidFill>
                <a:latin typeface="Open Sans 2 Bold"/>
                <a:ea typeface="Open Sans 2 Bold"/>
                <a:cs typeface="Open Sans 2 Bold"/>
                <a:sym typeface="Open Sans 2 Bold"/>
              </a:rPr>
              <a:t>au cœu</a:t>
            </a:r>
            <a:r>
              <a:rPr lang="en-US" b="true" sz="3399" spc="-98">
                <a:solidFill>
                  <a:srgbClr val="183860"/>
                </a:solidFill>
                <a:latin typeface="Open Sans 2 Bold"/>
                <a:ea typeface="Open Sans 2 Bold"/>
                <a:cs typeface="Open Sans 2 Bold"/>
                <a:sym typeface="Open Sans 2 Bold"/>
              </a:rPr>
              <a:t>r de l'urbanisme de demain”</a:t>
            </a:r>
          </a:p>
          <a:p>
            <a:pPr algn="l">
              <a:lnSpc>
                <a:spcPts val="3219"/>
              </a:lnSpc>
            </a:pPr>
          </a:p>
          <a:p>
            <a:pPr algn="l">
              <a:lnSpc>
                <a:spcPts val="4759"/>
              </a:lnSpc>
            </a:pPr>
            <a:r>
              <a:rPr lang="en-US" b="true" sz="3399" i="true" spc="-98">
                <a:solidFill>
                  <a:srgbClr val="183860"/>
                </a:solidFill>
                <a:latin typeface="Open Sans 2 Bold Italics"/>
                <a:ea typeface="Open Sans 2 Bold Italics"/>
                <a:cs typeface="Open Sans 2 Bold Italics"/>
                <a:sym typeface="Open Sans 2 Bold Italics"/>
              </a:rPr>
              <a:t>Adapter la ville en réconciliant usages, vivant et responsabilités</a:t>
            </a:r>
          </a:p>
        </p:txBody>
      </p:sp>
      <p:grpSp>
        <p:nvGrpSpPr>
          <p:cNvPr name="Group 16" id="16"/>
          <p:cNvGrpSpPr/>
          <p:nvPr/>
        </p:nvGrpSpPr>
        <p:grpSpPr>
          <a:xfrm rot="0">
            <a:off x="-224953" y="9133697"/>
            <a:ext cx="19022243" cy="1474665"/>
            <a:chOff x="0" y="0"/>
            <a:chExt cx="4663236" cy="361509"/>
          </a:xfrm>
        </p:grpSpPr>
        <p:sp>
          <p:nvSpPr>
            <p:cNvPr name="Freeform 17" id="17"/>
            <p:cNvSpPr/>
            <p:nvPr/>
          </p:nvSpPr>
          <p:spPr>
            <a:xfrm flipH="false" flipV="false" rot="0">
              <a:off x="0" y="0"/>
              <a:ext cx="4663236" cy="361509"/>
            </a:xfrm>
            <a:custGeom>
              <a:avLst/>
              <a:gdLst/>
              <a:ahLst/>
              <a:cxnLst/>
              <a:rect r="r" b="b" t="t" l="l"/>
              <a:pathLst>
                <a:path h="361509" w="4663236">
                  <a:moveTo>
                    <a:pt x="4851" y="0"/>
                  </a:moveTo>
                  <a:lnTo>
                    <a:pt x="4658385" y="0"/>
                  </a:lnTo>
                  <a:cubicBezTo>
                    <a:pt x="4659671" y="0"/>
                    <a:pt x="4660905" y="511"/>
                    <a:pt x="4661815" y="1421"/>
                  </a:cubicBezTo>
                  <a:cubicBezTo>
                    <a:pt x="4662724" y="2331"/>
                    <a:pt x="4663236" y="3564"/>
                    <a:pt x="4663236" y="4851"/>
                  </a:cubicBezTo>
                  <a:lnTo>
                    <a:pt x="4663236" y="356658"/>
                  </a:lnTo>
                  <a:cubicBezTo>
                    <a:pt x="4663236" y="357944"/>
                    <a:pt x="4662724" y="359178"/>
                    <a:pt x="4661815" y="360088"/>
                  </a:cubicBezTo>
                  <a:cubicBezTo>
                    <a:pt x="4660905" y="360998"/>
                    <a:pt x="4659671" y="361509"/>
                    <a:pt x="4658385" y="361509"/>
                  </a:cubicBezTo>
                  <a:lnTo>
                    <a:pt x="4851" y="361509"/>
                  </a:lnTo>
                  <a:cubicBezTo>
                    <a:pt x="3564" y="361509"/>
                    <a:pt x="2331" y="360998"/>
                    <a:pt x="1421" y="360088"/>
                  </a:cubicBezTo>
                  <a:cubicBezTo>
                    <a:pt x="511" y="359178"/>
                    <a:pt x="0" y="357944"/>
                    <a:pt x="0" y="356658"/>
                  </a:cubicBezTo>
                  <a:lnTo>
                    <a:pt x="0" y="4851"/>
                  </a:lnTo>
                  <a:cubicBezTo>
                    <a:pt x="0" y="3564"/>
                    <a:pt x="511" y="2331"/>
                    <a:pt x="1421" y="1421"/>
                  </a:cubicBezTo>
                  <a:cubicBezTo>
                    <a:pt x="2331" y="511"/>
                    <a:pt x="3564" y="0"/>
                    <a:pt x="4851" y="0"/>
                  </a:cubicBezTo>
                  <a:close/>
                </a:path>
              </a:pathLst>
            </a:custGeom>
            <a:solidFill>
              <a:srgbClr val="FFFFFF"/>
            </a:solidFill>
          </p:spPr>
        </p:sp>
        <p:sp>
          <p:nvSpPr>
            <p:cNvPr name="TextBox 18" id="18"/>
            <p:cNvSpPr txBox="true"/>
            <p:nvPr/>
          </p:nvSpPr>
          <p:spPr>
            <a:xfrm>
              <a:off x="0" y="-19050"/>
              <a:ext cx="4663236" cy="380559"/>
            </a:xfrm>
            <a:prstGeom prst="rect">
              <a:avLst/>
            </a:prstGeom>
          </p:spPr>
          <p:txBody>
            <a:bodyPr anchor="ctr" rtlCol="false" tIns="50458" lIns="50458" bIns="50458" rIns="50458"/>
            <a:lstStyle/>
            <a:p>
              <a:pPr algn="ctr">
                <a:lnSpc>
                  <a:spcPts val="1390"/>
                </a:lnSpc>
              </a:pPr>
            </a:p>
          </p:txBody>
        </p:sp>
      </p:grpSp>
      <p:sp>
        <p:nvSpPr>
          <p:cNvPr name="Freeform 19" id="19"/>
          <p:cNvSpPr/>
          <p:nvPr/>
        </p:nvSpPr>
        <p:spPr>
          <a:xfrm flipH="false" flipV="false" rot="0">
            <a:off x="12686589" y="9447891"/>
            <a:ext cx="2673869" cy="544801"/>
          </a:xfrm>
          <a:custGeom>
            <a:avLst/>
            <a:gdLst/>
            <a:ahLst/>
            <a:cxnLst/>
            <a:rect r="r" b="b" t="t" l="l"/>
            <a:pathLst>
              <a:path h="544801" w="2673869">
                <a:moveTo>
                  <a:pt x="0" y="0"/>
                </a:moveTo>
                <a:lnTo>
                  <a:pt x="2673869" y="0"/>
                </a:lnTo>
                <a:lnTo>
                  <a:pt x="2673869" y="544800"/>
                </a:lnTo>
                <a:lnTo>
                  <a:pt x="0" y="544800"/>
                </a:lnTo>
                <a:lnTo>
                  <a:pt x="0" y="0"/>
                </a:lnTo>
                <a:close/>
              </a:path>
            </a:pathLst>
          </a:custGeom>
          <a:blipFill>
            <a:blip r:embed="rId5"/>
            <a:stretch>
              <a:fillRect l="0" t="0" r="0" b="0"/>
            </a:stretch>
          </a:blipFill>
        </p:spPr>
      </p:sp>
      <p:sp>
        <p:nvSpPr>
          <p:cNvPr name="Freeform 20" id="20"/>
          <p:cNvSpPr/>
          <p:nvPr/>
        </p:nvSpPr>
        <p:spPr>
          <a:xfrm flipH="false" flipV="false" rot="0">
            <a:off x="15665038" y="9258300"/>
            <a:ext cx="1068149" cy="923982"/>
          </a:xfrm>
          <a:custGeom>
            <a:avLst/>
            <a:gdLst/>
            <a:ahLst/>
            <a:cxnLst/>
            <a:rect r="r" b="b" t="t" l="l"/>
            <a:pathLst>
              <a:path h="923982" w="1068149">
                <a:moveTo>
                  <a:pt x="0" y="0"/>
                </a:moveTo>
                <a:lnTo>
                  <a:pt x="1068149" y="0"/>
                </a:lnTo>
                <a:lnTo>
                  <a:pt x="1068149" y="923982"/>
                </a:lnTo>
                <a:lnTo>
                  <a:pt x="0" y="923982"/>
                </a:lnTo>
                <a:lnTo>
                  <a:pt x="0" y="0"/>
                </a:lnTo>
                <a:close/>
              </a:path>
            </a:pathLst>
          </a:custGeom>
          <a:blipFill>
            <a:blip r:embed="rId6"/>
            <a:stretch>
              <a:fillRect l="0" t="0" r="0" b="0"/>
            </a:stretch>
          </a:blipFill>
        </p:spPr>
      </p:sp>
      <p:sp>
        <p:nvSpPr>
          <p:cNvPr name="Freeform 21" id="21"/>
          <p:cNvSpPr/>
          <p:nvPr/>
        </p:nvSpPr>
        <p:spPr>
          <a:xfrm flipH="false" flipV="false" rot="0">
            <a:off x="710785" y="9439707"/>
            <a:ext cx="3855881" cy="561168"/>
          </a:xfrm>
          <a:custGeom>
            <a:avLst/>
            <a:gdLst/>
            <a:ahLst/>
            <a:cxnLst/>
            <a:rect r="r" b="b" t="t" l="l"/>
            <a:pathLst>
              <a:path h="561168" w="3855881">
                <a:moveTo>
                  <a:pt x="0" y="0"/>
                </a:moveTo>
                <a:lnTo>
                  <a:pt x="3855881" y="0"/>
                </a:lnTo>
                <a:lnTo>
                  <a:pt x="3855881" y="561168"/>
                </a:lnTo>
                <a:lnTo>
                  <a:pt x="0" y="561168"/>
                </a:lnTo>
                <a:lnTo>
                  <a:pt x="0" y="0"/>
                </a:lnTo>
                <a:close/>
              </a:path>
            </a:pathLst>
          </a:custGeom>
          <a:blipFill>
            <a:blip r:embed="rId7"/>
            <a:stretch>
              <a:fillRect l="0" t="0" r="0" b="-40811"/>
            </a:stretch>
          </a:blipFill>
        </p:spPr>
      </p:sp>
      <p:sp>
        <p:nvSpPr>
          <p:cNvPr name="TextBox 22" id="22"/>
          <p:cNvSpPr txBox="true"/>
          <p:nvPr/>
        </p:nvSpPr>
        <p:spPr>
          <a:xfrm rot="0">
            <a:off x="6652423" y="9521861"/>
            <a:ext cx="3948410" cy="349235"/>
          </a:xfrm>
          <a:prstGeom prst="rect">
            <a:avLst/>
          </a:prstGeom>
        </p:spPr>
        <p:txBody>
          <a:bodyPr anchor="t" rtlCol="false" tIns="0" lIns="0" bIns="0" rIns="0">
            <a:spAutoFit/>
          </a:bodyPr>
          <a:lstStyle/>
          <a:p>
            <a:pPr algn="ctr">
              <a:lnSpc>
                <a:spcPts val="2800"/>
              </a:lnSpc>
            </a:pPr>
            <a:r>
              <a:rPr lang="en-US" sz="2000">
                <a:solidFill>
                  <a:srgbClr val="183860"/>
                </a:solidFill>
                <a:latin typeface="Open Sans 1"/>
                <a:ea typeface="Open Sans 1"/>
                <a:cs typeface="Open Sans 1"/>
                <a:sym typeface="Open Sans 1"/>
              </a:rPr>
              <a:t>ATLANTIA La Baule - 2 juillet 2026</a:t>
            </a:r>
          </a:p>
        </p:txBody>
      </p:sp>
      <p:sp>
        <p:nvSpPr>
          <p:cNvPr name="TextBox 23" id="23"/>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567040" y="2537627"/>
            <a:ext cx="13153920" cy="5211746"/>
            <a:chOff x="0" y="0"/>
            <a:chExt cx="12471865" cy="4941507"/>
          </a:xfrm>
        </p:grpSpPr>
        <p:sp>
          <p:nvSpPr>
            <p:cNvPr name="Freeform 3" id="3"/>
            <p:cNvSpPr/>
            <p:nvPr/>
          </p:nvSpPr>
          <p:spPr>
            <a:xfrm flipH="false" flipV="false" rot="0">
              <a:off x="0" y="0"/>
              <a:ext cx="12471864" cy="4941508"/>
            </a:xfrm>
            <a:custGeom>
              <a:avLst/>
              <a:gdLst/>
              <a:ahLst/>
              <a:cxnLst/>
              <a:rect r="r" b="b" t="t" l="l"/>
              <a:pathLst>
                <a:path h="4941508" w="12471864">
                  <a:moveTo>
                    <a:pt x="0" y="0"/>
                  </a:moveTo>
                  <a:lnTo>
                    <a:pt x="12471864" y="0"/>
                  </a:lnTo>
                  <a:lnTo>
                    <a:pt x="12471864" y="4941508"/>
                  </a:lnTo>
                  <a:lnTo>
                    <a:pt x="0" y="4941508"/>
                  </a:lnTo>
                  <a:close/>
                </a:path>
              </a:pathLst>
            </a:custGeom>
            <a:blipFill>
              <a:blip r:embed="rId2">
                <a:alphaModFix amt="0"/>
              </a:blip>
              <a:stretch>
                <a:fillRect l="-2825" t="0" r="1154" b="0"/>
              </a:stretch>
            </a:blipFill>
          </p:spPr>
        </p:sp>
        <p:sp>
          <p:nvSpPr>
            <p:cNvPr name="TextBox 4" id="4"/>
            <p:cNvSpPr txBox="true"/>
            <p:nvPr/>
          </p:nvSpPr>
          <p:spPr>
            <a:xfrm>
              <a:off x="0" y="-28575"/>
              <a:ext cx="12471865" cy="4970082"/>
            </a:xfrm>
            <a:prstGeom prst="rect">
              <a:avLst/>
            </a:prstGeom>
          </p:spPr>
          <p:txBody>
            <a:bodyPr anchor="ctr" rtlCol="false" tIns="0" lIns="0" bIns="0" rIns="0"/>
            <a:lstStyle/>
            <a:p>
              <a:pPr algn="just">
                <a:lnSpc>
                  <a:spcPts val="7215"/>
                </a:lnSpc>
              </a:pPr>
              <a:r>
                <a:rPr lang="en-US" sz="6013">
                  <a:solidFill>
                    <a:srgbClr val="000000"/>
                  </a:solidFill>
                  <a:latin typeface="Arimo"/>
                  <a:ea typeface="Arimo"/>
                  <a:cs typeface="Arimo"/>
                  <a:sym typeface="Arimo"/>
                </a:rPr>
                <a:t>- Une nouvelle Terre urbanisée s’est imposée (terraformation urbaine) et un nouvel habitant : « homo urbanus ».</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10</a:t>
            </a:r>
          </a:p>
        </p:txBody>
      </p:sp>
    </p:spTree>
  </p:cSld>
  <p:clrMapOvr>
    <a:masterClrMapping/>
  </p:clrMapOvr>
  <p:transition spd="slow">
    <p:fade/>
  </p:transition>
</p:sld>
</file>

<file path=ppt/slides/slide11.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1586015" y="1028700"/>
            <a:ext cx="15115970" cy="8467412"/>
            <a:chOff x="0" y="0"/>
            <a:chExt cx="14332179" cy="8028361"/>
          </a:xfrm>
        </p:grpSpPr>
        <p:sp>
          <p:nvSpPr>
            <p:cNvPr name="Freeform 3" id="3"/>
            <p:cNvSpPr/>
            <p:nvPr/>
          </p:nvSpPr>
          <p:spPr>
            <a:xfrm flipH="false" flipV="false" rot="0">
              <a:off x="0" y="0"/>
              <a:ext cx="14332178" cy="8028367"/>
            </a:xfrm>
            <a:custGeom>
              <a:avLst/>
              <a:gdLst/>
              <a:ahLst/>
              <a:cxnLst/>
              <a:rect r="r" b="b" t="t" l="l"/>
              <a:pathLst>
                <a:path h="8028367" w="14332178">
                  <a:moveTo>
                    <a:pt x="0" y="0"/>
                  </a:moveTo>
                  <a:lnTo>
                    <a:pt x="14332178" y="0"/>
                  </a:lnTo>
                  <a:lnTo>
                    <a:pt x="14332178" y="8028367"/>
                  </a:lnTo>
                  <a:lnTo>
                    <a:pt x="0" y="8028367"/>
                  </a:lnTo>
                  <a:close/>
                </a:path>
              </a:pathLst>
            </a:custGeom>
            <a:blipFill>
              <a:blip r:embed="rId2">
                <a:alphaModFix amt="0"/>
              </a:blip>
              <a:stretch>
                <a:fillRect l="-31651" t="0" r="-12090" b="0"/>
              </a:stretch>
            </a:blipFill>
          </p:spPr>
        </p:sp>
        <p:sp>
          <p:nvSpPr>
            <p:cNvPr name="TextBox 4" id="4"/>
            <p:cNvSpPr txBox="true"/>
            <p:nvPr/>
          </p:nvSpPr>
          <p:spPr>
            <a:xfrm>
              <a:off x="0" y="-28575"/>
              <a:ext cx="14332179" cy="8056936"/>
            </a:xfrm>
            <a:prstGeom prst="rect">
              <a:avLst/>
            </a:prstGeom>
          </p:spPr>
          <p:txBody>
            <a:bodyPr anchor="ctr" rtlCol="false" tIns="0" lIns="0" bIns="0" rIns="0"/>
            <a:lstStyle/>
            <a:p>
              <a:pPr algn="just">
                <a:lnSpc>
                  <a:spcPts val="7761"/>
                </a:lnSpc>
              </a:pPr>
              <a:r>
                <a:rPr lang="en-US" sz="6468">
                  <a:solidFill>
                    <a:srgbClr val="000000"/>
                  </a:solidFill>
                  <a:latin typeface="Arimo"/>
                  <a:ea typeface="Arimo"/>
                  <a:cs typeface="Arimo"/>
                  <a:sym typeface="Arimo"/>
                </a:rPr>
                <a:t>- L’état bio-physique de la planète est bouleversé par la terraformation urbaine. La « zone critique » est entièrement transformée, partout, à toutes les échelles, et l’habitabilité en est menacée. </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11</a:t>
            </a:r>
          </a:p>
        </p:txBody>
      </p:sp>
    </p:spTree>
  </p:cSld>
  <p:clrMapOvr>
    <a:masterClrMapping/>
  </p:clrMapOvr>
  <p:transition spd="slow">
    <p:fade/>
  </p:transition>
</p:sld>
</file>

<file path=ppt/slides/slide1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3779852" y="984739"/>
            <a:ext cx="10731645" cy="8320040"/>
            <a:chOff x="0" y="0"/>
            <a:chExt cx="10175189" cy="7888630"/>
          </a:xfrm>
        </p:grpSpPr>
        <p:sp>
          <p:nvSpPr>
            <p:cNvPr name="Freeform 3" id="3" descr="Capture d’écran 2024-02-27 à 11.19.49.png"/>
            <p:cNvSpPr/>
            <p:nvPr/>
          </p:nvSpPr>
          <p:spPr>
            <a:xfrm flipH="false" flipV="false" rot="0">
              <a:off x="0" y="0"/>
              <a:ext cx="10175240" cy="7888605"/>
            </a:xfrm>
            <a:custGeom>
              <a:avLst/>
              <a:gdLst/>
              <a:ahLst/>
              <a:cxnLst/>
              <a:rect r="r" b="b" t="t" l="l"/>
              <a:pathLst>
                <a:path h="7888605" w="10175240">
                  <a:moveTo>
                    <a:pt x="0" y="0"/>
                  </a:moveTo>
                  <a:lnTo>
                    <a:pt x="10175240" y="0"/>
                  </a:lnTo>
                  <a:lnTo>
                    <a:pt x="10175240" y="7888605"/>
                  </a:lnTo>
                  <a:lnTo>
                    <a:pt x="0" y="7888605"/>
                  </a:lnTo>
                  <a:lnTo>
                    <a:pt x="0" y="0"/>
                  </a:lnTo>
                  <a:close/>
                </a:path>
              </a:pathLst>
            </a:custGeom>
            <a:blipFill>
              <a:blip r:embed="rId2"/>
              <a:stretch>
                <a:fillRect l="-18" t="0" r="-17" b="0"/>
              </a:stretch>
            </a:blipFill>
          </p:spPr>
        </p:sp>
      </p:grpSp>
      <p:sp>
        <p:nvSpPr>
          <p:cNvPr name="TextBox 4" id="4"/>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12</a:t>
            </a:r>
          </a:p>
        </p:txBody>
      </p:sp>
    </p:spTree>
  </p:cSld>
  <p:clrMapOvr>
    <a:masterClrMapping/>
  </p:clrMapOvr>
  <p:transition spd="slow">
    <p:fade/>
  </p:transition>
</p:sld>
</file>

<file path=ppt/slides/slide1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1536262" y="2430445"/>
            <a:ext cx="15215477" cy="5426111"/>
            <a:chOff x="0" y="0"/>
            <a:chExt cx="14426526" cy="5144757"/>
          </a:xfrm>
        </p:grpSpPr>
        <p:sp>
          <p:nvSpPr>
            <p:cNvPr name="Freeform 3" id="3"/>
            <p:cNvSpPr/>
            <p:nvPr/>
          </p:nvSpPr>
          <p:spPr>
            <a:xfrm flipH="false" flipV="false" rot="0">
              <a:off x="0" y="0"/>
              <a:ext cx="14426521" cy="5144757"/>
            </a:xfrm>
            <a:custGeom>
              <a:avLst/>
              <a:gdLst/>
              <a:ahLst/>
              <a:cxnLst/>
              <a:rect r="r" b="b" t="t" l="l"/>
              <a:pathLst>
                <a:path h="5144757" w="14426521">
                  <a:moveTo>
                    <a:pt x="0" y="0"/>
                  </a:moveTo>
                  <a:lnTo>
                    <a:pt x="14426521" y="0"/>
                  </a:lnTo>
                  <a:lnTo>
                    <a:pt x="14426521" y="5144757"/>
                  </a:lnTo>
                  <a:lnTo>
                    <a:pt x="0" y="5144757"/>
                  </a:lnTo>
                  <a:close/>
                </a:path>
              </a:pathLst>
            </a:custGeom>
            <a:blipFill>
              <a:blip r:embed="rId2">
                <a:alphaModFix amt="0"/>
              </a:blip>
              <a:stretch>
                <a:fillRect l="-3949" t="0" r="12438" b="0"/>
              </a:stretch>
            </a:blipFill>
          </p:spPr>
        </p:sp>
        <p:sp>
          <p:nvSpPr>
            <p:cNvPr name="TextBox 4" id="4"/>
            <p:cNvSpPr txBox="true"/>
            <p:nvPr/>
          </p:nvSpPr>
          <p:spPr>
            <a:xfrm>
              <a:off x="0" y="-28575"/>
              <a:ext cx="14426526" cy="5173332"/>
            </a:xfrm>
            <a:prstGeom prst="rect">
              <a:avLst/>
            </a:prstGeom>
          </p:spPr>
          <p:txBody>
            <a:bodyPr anchor="ctr" rtlCol="false" tIns="0" lIns="0" bIns="0" rIns="0"/>
            <a:lstStyle/>
            <a:p>
              <a:pPr algn="just" marL="437811" indent="-218905" lvl="1">
                <a:lnSpc>
                  <a:spcPts val="5810"/>
                </a:lnSpc>
                <a:buFont typeface="Arial"/>
                <a:buChar char="•"/>
              </a:pPr>
              <a:r>
                <a:rPr lang="en-US" sz="4841">
                  <a:solidFill>
                    <a:srgbClr val="000000"/>
                  </a:solidFill>
                  <a:latin typeface="Arimo"/>
                  <a:ea typeface="Arimo"/>
                  <a:cs typeface="Arimo"/>
                  <a:sym typeface="Arimo"/>
                </a:rPr>
                <a:t>Menaces de plus en plus nombreuses et à toutes les échelles sur l’habitabilité (qui se révèlent lors des catastrophes mais s’observent aussi au jour le jour).</a:t>
              </a:r>
            </a:p>
            <a:p>
              <a:pPr algn="just">
                <a:lnSpc>
                  <a:spcPts val="5810"/>
                </a:lnSpc>
              </a:pPr>
            </a:p>
            <a:p>
              <a:pPr algn="just" marL="438225" indent="-219113" lvl="1">
                <a:lnSpc>
                  <a:spcPts val="5810"/>
                </a:lnSpc>
                <a:buFont typeface="Arial"/>
                <a:buChar char="•"/>
              </a:pPr>
              <a:r>
                <a:rPr lang="en-US" sz="4841">
                  <a:solidFill>
                    <a:srgbClr val="000000"/>
                  </a:solidFill>
                  <a:latin typeface="Arimo"/>
                  <a:ea typeface="Arimo"/>
                  <a:cs typeface="Arimo"/>
                  <a:sym typeface="Arimo"/>
                </a:rPr>
                <a:t> Urbanisation actuelle parait insoutenable au triple plan économique, social, écologique. </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13</a:t>
            </a:r>
          </a:p>
        </p:txBody>
      </p:sp>
    </p:spTree>
  </p:cSld>
  <p:clrMapOvr>
    <a:masterClrMapping/>
  </p:clrMapOvr>
  <p:transition spd="slow">
    <p:fade/>
  </p:transition>
</p:sld>
</file>

<file path=ppt/slides/slide1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833836" y="3374243"/>
            <a:ext cx="12623676" cy="3541045"/>
            <a:chOff x="0" y="0"/>
            <a:chExt cx="11969115" cy="3357436"/>
          </a:xfrm>
        </p:grpSpPr>
        <p:sp>
          <p:nvSpPr>
            <p:cNvPr name="Freeform 3" id="3"/>
            <p:cNvSpPr/>
            <p:nvPr/>
          </p:nvSpPr>
          <p:spPr>
            <a:xfrm flipH="false" flipV="false" rot="0">
              <a:off x="0" y="0"/>
              <a:ext cx="11969112" cy="3357431"/>
            </a:xfrm>
            <a:custGeom>
              <a:avLst/>
              <a:gdLst/>
              <a:ahLst/>
              <a:cxnLst/>
              <a:rect r="r" b="b" t="t" l="l"/>
              <a:pathLst>
                <a:path h="3357431" w="11969112">
                  <a:moveTo>
                    <a:pt x="0" y="0"/>
                  </a:moveTo>
                  <a:lnTo>
                    <a:pt x="11969112" y="0"/>
                  </a:lnTo>
                  <a:lnTo>
                    <a:pt x="11969112" y="3357431"/>
                  </a:lnTo>
                  <a:lnTo>
                    <a:pt x="0" y="3357431"/>
                  </a:lnTo>
                  <a:close/>
                </a:path>
              </a:pathLst>
            </a:custGeom>
            <a:blipFill>
              <a:blip r:embed="rId2">
                <a:alphaModFix amt="0"/>
              </a:blip>
              <a:stretch>
                <a:fillRect l="0" t="-19463" r="0" b="-19463"/>
              </a:stretch>
            </a:blipFill>
          </p:spPr>
        </p:sp>
        <p:sp>
          <p:nvSpPr>
            <p:cNvPr name="TextBox 4" id="4"/>
            <p:cNvSpPr txBox="true"/>
            <p:nvPr/>
          </p:nvSpPr>
          <p:spPr>
            <a:xfrm>
              <a:off x="0" y="28575"/>
              <a:ext cx="11969115" cy="3328861"/>
            </a:xfrm>
            <a:prstGeom prst="rect">
              <a:avLst/>
            </a:prstGeom>
          </p:spPr>
          <p:txBody>
            <a:bodyPr anchor="ctr" rtlCol="false" tIns="0" lIns="0" bIns="0" rIns="0"/>
            <a:lstStyle/>
            <a:p>
              <a:pPr algn="just">
                <a:lnSpc>
                  <a:spcPts val="5924"/>
                </a:lnSpc>
              </a:pPr>
              <a:r>
                <a:rPr lang="en-US" sz="5485">
                  <a:solidFill>
                    <a:srgbClr val="000000"/>
                  </a:solidFill>
                  <a:latin typeface="Arimo"/>
                  <a:ea typeface="Arimo"/>
                  <a:cs typeface="Arimo"/>
                  <a:sym typeface="Arimo"/>
                </a:rPr>
                <a:t>Pour faire face à cette quadruple insoutenabilité : développer un « Géo-Care » afin de « prendre soin » des espaces co-habités. </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14</a:t>
            </a:r>
          </a:p>
        </p:txBody>
      </p:sp>
    </p:spTree>
  </p:cSld>
  <p:clrMapOvr>
    <a:masterClrMapping/>
  </p:clrMapOvr>
  <p:transition spd="slow">
    <p:fade/>
  </p:transition>
</p:sld>
</file>

<file path=ppt/slides/slide1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3937144" y="1356719"/>
            <a:ext cx="10417061" cy="7576067"/>
            <a:chOff x="0" y="0"/>
            <a:chExt cx="9876917" cy="7183234"/>
          </a:xfrm>
        </p:grpSpPr>
        <p:sp>
          <p:nvSpPr>
            <p:cNvPr name="Freeform 3" id="3" descr="8DFA912A-CA42-4C43-8077-01E434977FE3_1_105_c.jpeg"/>
            <p:cNvSpPr/>
            <p:nvPr/>
          </p:nvSpPr>
          <p:spPr>
            <a:xfrm flipH="false" flipV="false" rot="0">
              <a:off x="0" y="0"/>
              <a:ext cx="9876917" cy="7183247"/>
            </a:xfrm>
            <a:custGeom>
              <a:avLst/>
              <a:gdLst/>
              <a:ahLst/>
              <a:cxnLst/>
              <a:rect r="r" b="b" t="t" l="l"/>
              <a:pathLst>
                <a:path h="7183247" w="9876917">
                  <a:moveTo>
                    <a:pt x="0" y="0"/>
                  </a:moveTo>
                  <a:lnTo>
                    <a:pt x="9876917" y="0"/>
                  </a:lnTo>
                  <a:lnTo>
                    <a:pt x="9876917" y="7183247"/>
                  </a:lnTo>
                  <a:lnTo>
                    <a:pt x="0" y="7183247"/>
                  </a:lnTo>
                  <a:lnTo>
                    <a:pt x="0" y="0"/>
                  </a:lnTo>
                  <a:close/>
                </a:path>
              </a:pathLst>
            </a:custGeom>
            <a:blipFill>
              <a:blip r:embed="rId2"/>
              <a:stretch>
                <a:fillRect l="-90" t="0" r="-90" b="0"/>
              </a:stretch>
            </a:blipFill>
          </p:spPr>
        </p:sp>
      </p:grpSp>
      <p:sp>
        <p:nvSpPr>
          <p:cNvPr name="TextBox 4" id="4"/>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15</a:t>
            </a:r>
          </a:p>
        </p:txBody>
      </p:sp>
    </p:spTree>
  </p:cSld>
  <p:clrMapOvr>
    <a:masterClrMapping/>
  </p:clrMapOvr>
  <p:transition spd="slow">
    <p:fade/>
  </p:transition>
</p:sld>
</file>

<file path=ppt/slides/slide1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915252" y="1097363"/>
            <a:ext cx="12457496" cy="8092274"/>
            <a:chOff x="0" y="0"/>
            <a:chExt cx="11811552" cy="7672674"/>
          </a:xfrm>
        </p:grpSpPr>
        <p:sp>
          <p:nvSpPr>
            <p:cNvPr name="Freeform 3" id="3"/>
            <p:cNvSpPr/>
            <p:nvPr/>
          </p:nvSpPr>
          <p:spPr>
            <a:xfrm flipH="false" flipV="false" rot="0">
              <a:off x="0" y="0"/>
              <a:ext cx="11811553" cy="7672669"/>
            </a:xfrm>
            <a:custGeom>
              <a:avLst/>
              <a:gdLst/>
              <a:ahLst/>
              <a:cxnLst/>
              <a:rect r="r" b="b" t="t" l="l"/>
              <a:pathLst>
                <a:path h="7672669" w="11811553">
                  <a:moveTo>
                    <a:pt x="0" y="0"/>
                  </a:moveTo>
                  <a:lnTo>
                    <a:pt x="11811553" y="0"/>
                  </a:lnTo>
                  <a:lnTo>
                    <a:pt x="11811553" y="7672669"/>
                  </a:lnTo>
                  <a:lnTo>
                    <a:pt x="0" y="7672669"/>
                  </a:lnTo>
                  <a:close/>
                </a:path>
              </a:pathLst>
            </a:custGeom>
            <a:blipFill>
              <a:blip r:embed="rId2">
                <a:alphaModFix amt="0"/>
              </a:blip>
              <a:stretch>
                <a:fillRect l="-34581" t="0" r="-32108" b="0"/>
              </a:stretch>
            </a:blipFill>
          </p:spPr>
        </p:sp>
        <p:sp>
          <p:nvSpPr>
            <p:cNvPr name="TextBox 4" id="4"/>
            <p:cNvSpPr txBox="true"/>
            <p:nvPr/>
          </p:nvSpPr>
          <p:spPr>
            <a:xfrm>
              <a:off x="0" y="-28575"/>
              <a:ext cx="11811552" cy="7701249"/>
            </a:xfrm>
            <a:prstGeom prst="rect">
              <a:avLst/>
            </a:prstGeom>
          </p:spPr>
          <p:txBody>
            <a:bodyPr anchor="ctr" rtlCol="false" tIns="0" lIns="0" bIns="0" rIns="0"/>
            <a:lstStyle/>
            <a:p>
              <a:pPr algn="just">
                <a:lnSpc>
                  <a:spcPts val="4430"/>
                </a:lnSpc>
              </a:pPr>
              <a:r>
                <a:rPr lang="en-US" sz="3692">
                  <a:solidFill>
                    <a:srgbClr val="000000"/>
                  </a:solidFill>
                  <a:latin typeface="Arimo"/>
                  <a:ea typeface="Arimo"/>
                  <a:cs typeface="Arimo"/>
                  <a:sym typeface="Arimo"/>
                </a:rPr>
                <a:t>- Partir d’une définition du Care par Joan Tronto :</a:t>
              </a:r>
            </a:p>
            <a:p>
              <a:pPr algn="just">
                <a:lnSpc>
                  <a:spcPts val="4430"/>
                </a:lnSpc>
              </a:pPr>
            </a:p>
            <a:p>
              <a:pPr algn="just">
                <a:lnSpc>
                  <a:spcPts val="4430"/>
                </a:lnSpc>
              </a:pPr>
              <a:r>
                <a:rPr lang="en-US" sz="3692">
                  <a:solidFill>
                    <a:srgbClr val="000000"/>
                  </a:solidFill>
                  <a:latin typeface="Arimo"/>
                  <a:ea typeface="Arimo"/>
                  <a:cs typeface="Arimo"/>
                  <a:sym typeface="Arimo"/>
                </a:rPr>
                <a:t>« </a:t>
              </a:r>
              <a:r>
                <a:rPr lang="en-US" sz="3692" i="true">
                  <a:solidFill>
                    <a:srgbClr val="000000"/>
                  </a:solidFill>
                  <a:latin typeface="Arimo Italics"/>
                  <a:ea typeface="Arimo Italics"/>
                  <a:cs typeface="Arimo Italics"/>
                  <a:sym typeface="Arimo Italics"/>
                </a:rPr>
                <a:t>Une activité générique qui comprend tout ce que nous faisons pour maintenir, perpétuer et réparer notre « monde », de sorte que nous puissions y vivre aussi bien que possible. Ce monde comprend nos corps, nous-mêmes et notre environnement, tous éléments que nous cherchons à relier en un réseau complexe, en soutien à la vie </a:t>
              </a:r>
              <a:r>
                <a:rPr lang="en-US" sz="3692">
                  <a:solidFill>
                    <a:srgbClr val="000000"/>
                  </a:solidFill>
                  <a:latin typeface="Arimo"/>
                  <a:ea typeface="Arimo"/>
                  <a:cs typeface="Arimo"/>
                  <a:sym typeface="Arimo"/>
                </a:rPr>
                <a:t>».</a:t>
              </a:r>
            </a:p>
            <a:p>
              <a:pPr algn="just">
                <a:lnSpc>
                  <a:spcPts val="4430"/>
                </a:lnSpc>
              </a:pPr>
            </a:p>
            <a:p>
              <a:pPr algn="just">
                <a:lnSpc>
                  <a:spcPts val="3038"/>
                </a:lnSpc>
              </a:pPr>
              <a:r>
                <a:rPr lang="en-US" sz="2531" i="true">
                  <a:solidFill>
                    <a:srgbClr val="000000"/>
                  </a:solidFill>
                  <a:latin typeface="Arimo Italics"/>
                  <a:ea typeface="Arimo Italics"/>
                  <a:cs typeface="Arimo Italics"/>
                  <a:sym typeface="Arimo Italics"/>
                </a:rPr>
                <a:t>Un monde vulnérable, pour une politique du care</a:t>
              </a:r>
              <a:r>
                <a:rPr lang="en-US" sz="2531">
                  <a:solidFill>
                    <a:srgbClr val="000000"/>
                  </a:solidFill>
                  <a:latin typeface="Arimo"/>
                  <a:ea typeface="Arimo"/>
                  <a:cs typeface="Arimo"/>
                  <a:sym typeface="Arimo"/>
                </a:rPr>
                <a:t>, La découverte 2009, p.142,  traduction de </a:t>
              </a:r>
              <a:r>
                <a:rPr lang="en-US" sz="2531" i="true">
                  <a:solidFill>
                    <a:srgbClr val="000000"/>
                  </a:solidFill>
                  <a:latin typeface="Arimo Italics"/>
                  <a:ea typeface="Arimo Italics"/>
                  <a:cs typeface="Arimo Italics"/>
                  <a:sym typeface="Arimo Italics"/>
                </a:rPr>
                <a:t>Moral Boundaries : a Political Argument for an Ethic of care</a:t>
              </a:r>
              <a:r>
                <a:rPr lang="en-US" sz="2531">
                  <a:solidFill>
                    <a:srgbClr val="000000"/>
                  </a:solidFill>
                  <a:latin typeface="Arimo"/>
                  <a:ea typeface="Arimo"/>
                  <a:cs typeface="Arimo"/>
                  <a:sym typeface="Arimo"/>
                </a:rPr>
                <a:t>, Routledge, 1993.</a:t>
              </a:r>
            </a:p>
            <a:p>
              <a:pPr algn="just">
                <a:lnSpc>
                  <a:spcPts val="4430"/>
                </a:lnSpc>
              </a:pP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16</a:t>
            </a:r>
          </a:p>
        </p:txBody>
      </p:sp>
    </p:spTree>
  </p:cSld>
  <p:clrMapOvr>
    <a:masterClrMapping/>
  </p:clrMapOvr>
  <p:transition spd="slow">
    <p:fade/>
  </p:transition>
</p:sld>
</file>

<file path=ppt/slides/slide1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3128436" y="1179000"/>
            <a:ext cx="12034477" cy="7931505"/>
            <a:chOff x="0" y="0"/>
            <a:chExt cx="11410467" cy="7520242"/>
          </a:xfrm>
        </p:grpSpPr>
        <p:sp>
          <p:nvSpPr>
            <p:cNvPr name="Freeform 3" id="3"/>
            <p:cNvSpPr/>
            <p:nvPr/>
          </p:nvSpPr>
          <p:spPr>
            <a:xfrm flipH="false" flipV="false" rot="0">
              <a:off x="0" y="0"/>
              <a:ext cx="11410462" cy="7520237"/>
            </a:xfrm>
            <a:custGeom>
              <a:avLst/>
              <a:gdLst/>
              <a:ahLst/>
              <a:cxnLst/>
              <a:rect r="r" b="b" t="t" l="l"/>
              <a:pathLst>
                <a:path h="7520237" w="11410462">
                  <a:moveTo>
                    <a:pt x="0" y="0"/>
                  </a:moveTo>
                  <a:lnTo>
                    <a:pt x="11410462" y="0"/>
                  </a:lnTo>
                  <a:lnTo>
                    <a:pt x="11410462" y="7520237"/>
                  </a:lnTo>
                  <a:lnTo>
                    <a:pt x="0" y="7520237"/>
                  </a:lnTo>
                  <a:close/>
                </a:path>
              </a:pathLst>
            </a:custGeom>
            <a:blipFill>
              <a:blip r:embed="rId2">
                <a:alphaModFix amt="0"/>
              </a:blip>
              <a:stretch>
                <a:fillRect l="-34560" t="0" r="-34560" b="0"/>
              </a:stretch>
            </a:blipFill>
          </p:spPr>
        </p:sp>
        <p:sp>
          <p:nvSpPr>
            <p:cNvPr name="TextBox 4" id="4"/>
            <p:cNvSpPr txBox="true"/>
            <p:nvPr/>
          </p:nvSpPr>
          <p:spPr>
            <a:xfrm>
              <a:off x="0" y="-19050"/>
              <a:ext cx="11410467" cy="7539292"/>
            </a:xfrm>
            <a:prstGeom prst="rect">
              <a:avLst/>
            </a:prstGeom>
          </p:spPr>
          <p:txBody>
            <a:bodyPr anchor="ctr" rtlCol="false" tIns="0" lIns="0" bIns="0" rIns="0"/>
            <a:lstStyle/>
            <a:p>
              <a:pPr algn="just">
                <a:lnSpc>
                  <a:spcPts val="5063"/>
                </a:lnSpc>
              </a:pPr>
              <a:r>
                <a:rPr lang="en-US" sz="4219">
                  <a:solidFill>
                    <a:srgbClr val="000000"/>
                  </a:solidFill>
                  <a:latin typeface="Arimo"/>
                  <a:ea typeface="Arimo"/>
                  <a:cs typeface="Arimo"/>
                  <a:sym typeface="Arimo"/>
                </a:rPr>
                <a:t>Transposer cette définition afin de parvenir à élaborer un « géo-Care » inédit : « une activité générique qui comprend tout ce que nous faisons pour maintenir, perpétuer et réparer </a:t>
              </a:r>
              <a:r>
                <a:rPr lang="en-US" sz="4219" i="true">
                  <a:solidFill>
                    <a:srgbClr val="000000"/>
                  </a:solidFill>
                  <a:latin typeface="Arimo Italics"/>
                  <a:ea typeface="Arimo Italics"/>
                  <a:cs typeface="Arimo Italics"/>
                  <a:sym typeface="Arimo Italics"/>
                </a:rPr>
                <a:t>notre habitat et les principes de notre cohabitation</a:t>
              </a:r>
              <a:r>
                <a:rPr lang="en-US" sz="4219">
                  <a:solidFill>
                    <a:srgbClr val="000000"/>
                  </a:solidFill>
                  <a:latin typeface="Arimo"/>
                  <a:ea typeface="Arimo"/>
                  <a:cs typeface="Arimo"/>
                  <a:sym typeface="Arimo"/>
                </a:rPr>
                <a:t>, de sorte que nous puissions vivre aussi bien que possible </a:t>
              </a:r>
              <a:r>
                <a:rPr lang="en-US" sz="4219" i="true">
                  <a:solidFill>
                    <a:srgbClr val="000000"/>
                  </a:solidFill>
                  <a:latin typeface="Arimo Italics"/>
                  <a:ea typeface="Arimo Italics"/>
                  <a:cs typeface="Arimo Italics"/>
                  <a:sym typeface="Arimo Italics"/>
                </a:rPr>
                <a:t>et de façon juste dans notre écoumène. Cet écoumène </a:t>
              </a:r>
              <a:r>
                <a:rPr lang="en-US" sz="4219">
                  <a:solidFill>
                    <a:srgbClr val="000000"/>
                  </a:solidFill>
                  <a:latin typeface="Arimo"/>
                  <a:ea typeface="Arimo"/>
                  <a:cs typeface="Arimo"/>
                  <a:sym typeface="Arimo"/>
                </a:rPr>
                <a:t>comprend nos corps, nous-mêmes et notre environnement </a:t>
              </a:r>
              <a:r>
                <a:rPr lang="en-US" sz="4219" i="true">
                  <a:solidFill>
                    <a:srgbClr val="000000"/>
                  </a:solidFill>
                  <a:latin typeface="Arimo Italics"/>
                  <a:ea typeface="Arimo Italics"/>
                  <a:cs typeface="Arimo Italics"/>
                  <a:sym typeface="Arimo Italics"/>
                </a:rPr>
                <a:t>humain et non humain</a:t>
              </a:r>
              <a:r>
                <a:rPr lang="en-US" sz="4219">
                  <a:solidFill>
                    <a:srgbClr val="000000"/>
                  </a:solidFill>
                  <a:latin typeface="Arimo"/>
                  <a:ea typeface="Arimo"/>
                  <a:cs typeface="Arimo"/>
                  <a:sym typeface="Arimo"/>
                </a:rPr>
                <a:t>, tous éléments que nous cherchons à relier en un réseau complexe, en soutien à la vie » </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17</a:t>
            </a:r>
          </a:p>
        </p:txBody>
      </p:sp>
    </p:spTree>
  </p:cSld>
  <p:clrMapOvr>
    <a:masterClrMapping/>
  </p:clrMapOvr>
  <p:transition spd="slow">
    <p:fade/>
  </p:transition>
</p:sld>
</file>

<file path=ppt/slides/slide1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3164641" y="1065120"/>
            <a:ext cx="11962067" cy="8159265"/>
            <a:chOff x="0" y="0"/>
            <a:chExt cx="11341811" cy="7736192"/>
          </a:xfrm>
        </p:grpSpPr>
        <p:sp>
          <p:nvSpPr>
            <p:cNvPr name="Freeform 3" id="3"/>
            <p:cNvSpPr/>
            <p:nvPr/>
          </p:nvSpPr>
          <p:spPr>
            <a:xfrm flipH="false" flipV="false" rot="0">
              <a:off x="0" y="0"/>
              <a:ext cx="11341817" cy="7736190"/>
            </a:xfrm>
            <a:custGeom>
              <a:avLst/>
              <a:gdLst/>
              <a:ahLst/>
              <a:cxnLst/>
              <a:rect r="r" b="b" t="t" l="l"/>
              <a:pathLst>
                <a:path h="7736190" w="11341817">
                  <a:moveTo>
                    <a:pt x="0" y="0"/>
                  </a:moveTo>
                  <a:lnTo>
                    <a:pt x="11341817" y="0"/>
                  </a:lnTo>
                  <a:lnTo>
                    <a:pt x="11341817" y="7736190"/>
                  </a:lnTo>
                  <a:lnTo>
                    <a:pt x="0" y="7736190"/>
                  </a:lnTo>
                  <a:close/>
                </a:path>
              </a:pathLst>
            </a:custGeom>
            <a:blipFill>
              <a:blip r:embed="rId2">
                <a:alphaModFix amt="0"/>
              </a:blip>
              <a:stretch>
                <a:fillRect l="-37515" t="0" r="-37515" b="0"/>
              </a:stretch>
            </a:blipFill>
          </p:spPr>
        </p:sp>
        <p:sp>
          <p:nvSpPr>
            <p:cNvPr name="TextBox 4" id="4"/>
            <p:cNvSpPr txBox="true"/>
            <p:nvPr/>
          </p:nvSpPr>
          <p:spPr>
            <a:xfrm>
              <a:off x="0" y="-19050"/>
              <a:ext cx="11341811" cy="7755242"/>
            </a:xfrm>
            <a:prstGeom prst="rect">
              <a:avLst/>
            </a:prstGeom>
          </p:spPr>
          <p:txBody>
            <a:bodyPr anchor="ctr" rtlCol="false" tIns="0" lIns="0" bIns="0" rIns="0"/>
            <a:lstStyle/>
            <a:p>
              <a:pPr algn="just">
                <a:lnSpc>
                  <a:spcPts val="5570"/>
                </a:lnSpc>
              </a:pPr>
              <a:r>
                <a:rPr lang="en-US" sz="4641">
                  <a:solidFill>
                    <a:srgbClr val="000000"/>
                  </a:solidFill>
                  <a:latin typeface="Arimo"/>
                  <a:ea typeface="Arimo"/>
                  <a:cs typeface="Arimo"/>
                  <a:sym typeface="Arimo"/>
                </a:rPr>
                <a:t>« Géo-Care » incite à questionner des valeurs et des principes cardinaux des idéologies dominantes :</a:t>
              </a:r>
            </a:p>
            <a:p>
              <a:pPr algn="just">
                <a:lnSpc>
                  <a:spcPts val="5570"/>
                </a:lnSpc>
              </a:pPr>
              <a:r>
                <a:rPr lang="en-US" sz="4641">
                  <a:solidFill>
                    <a:srgbClr val="000000"/>
                  </a:solidFill>
                  <a:latin typeface="Arimo"/>
                  <a:ea typeface="Arimo"/>
                  <a:cs typeface="Arimo"/>
                  <a:sym typeface="Arimo"/>
                </a:rPr>
                <a:t>- Puissance vs Vulnérabilité </a:t>
              </a:r>
            </a:p>
            <a:p>
              <a:pPr algn="just">
                <a:lnSpc>
                  <a:spcPts val="5570"/>
                </a:lnSpc>
              </a:pPr>
              <a:r>
                <a:rPr lang="en-US" sz="4641">
                  <a:solidFill>
                    <a:srgbClr val="000000"/>
                  </a:solidFill>
                  <a:latin typeface="Arimo"/>
                  <a:ea typeface="Arimo"/>
                  <a:cs typeface="Arimo"/>
                  <a:sym typeface="Arimo"/>
                </a:rPr>
                <a:t>- Compétition vs Coopération </a:t>
              </a:r>
            </a:p>
            <a:p>
              <a:pPr algn="just">
                <a:lnSpc>
                  <a:spcPts val="5570"/>
                </a:lnSpc>
              </a:pPr>
              <a:r>
                <a:rPr lang="en-US" sz="4641">
                  <a:solidFill>
                    <a:srgbClr val="000000"/>
                  </a:solidFill>
                  <a:latin typeface="Arimo"/>
                  <a:ea typeface="Arimo"/>
                  <a:cs typeface="Arimo"/>
                  <a:sym typeface="Arimo"/>
                </a:rPr>
                <a:t>- Performance vs Robustesse</a:t>
              </a:r>
            </a:p>
            <a:p>
              <a:pPr algn="just">
                <a:lnSpc>
                  <a:spcPts val="5570"/>
                </a:lnSpc>
              </a:pPr>
              <a:r>
                <a:rPr lang="en-US" sz="4641">
                  <a:solidFill>
                    <a:srgbClr val="000000"/>
                  </a:solidFill>
                  <a:latin typeface="Arimo"/>
                  <a:ea typeface="Arimo"/>
                  <a:cs typeface="Arimo"/>
                  <a:sym typeface="Arimo"/>
                </a:rPr>
                <a:t>- Autonomie vs Interdépendance </a:t>
              </a:r>
            </a:p>
            <a:p>
              <a:pPr algn="just">
                <a:lnSpc>
                  <a:spcPts val="5570"/>
                </a:lnSpc>
              </a:pPr>
              <a:r>
                <a:rPr lang="en-US" sz="4641">
                  <a:solidFill>
                    <a:srgbClr val="000000"/>
                  </a:solidFill>
                  <a:latin typeface="Arimo"/>
                  <a:ea typeface="Arimo"/>
                  <a:cs typeface="Arimo"/>
                  <a:sym typeface="Arimo"/>
                </a:rPr>
                <a:t>- Individualisme vs Solidarité </a:t>
              </a:r>
            </a:p>
            <a:p>
              <a:pPr algn="just">
                <a:lnSpc>
                  <a:spcPts val="5570"/>
                </a:lnSpc>
              </a:pPr>
              <a:r>
                <a:rPr lang="en-US" sz="4641">
                  <a:solidFill>
                    <a:srgbClr val="000000"/>
                  </a:solidFill>
                  <a:latin typeface="Arimo"/>
                  <a:ea typeface="Arimo"/>
                  <a:cs typeface="Arimo"/>
                  <a:sym typeface="Arimo"/>
                </a:rPr>
                <a:t>- Privé vs Commun </a:t>
              </a:r>
            </a:p>
            <a:p>
              <a:pPr algn="just">
                <a:lnSpc>
                  <a:spcPts val="5570"/>
                </a:lnSpc>
              </a:pPr>
              <a:r>
                <a:rPr lang="en-US" sz="4641">
                  <a:solidFill>
                    <a:srgbClr val="000000"/>
                  </a:solidFill>
                  <a:latin typeface="Arimo"/>
                  <a:ea typeface="Arimo"/>
                  <a:cs typeface="Arimo"/>
                  <a:sym typeface="Arimo"/>
                </a:rPr>
                <a:t>- Non humains objets vs Non humains sujets</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18</a:t>
            </a:r>
          </a:p>
        </p:txBody>
      </p:sp>
    </p:spTree>
  </p:cSld>
  <p:clrMapOvr>
    <a:masterClrMapping/>
  </p:clrMapOvr>
  <p:transition spd="slow">
    <p:fade/>
  </p:transition>
</p:sld>
</file>

<file path=ppt/slides/slide1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3253085" y="1828796"/>
            <a:ext cx="11785192" cy="6675233"/>
            <a:chOff x="0" y="0"/>
            <a:chExt cx="11174108" cy="6329109"/>
          </a:xfrm>
        </p:grpSpPr>
        <p:sp>
          <p:nvSpPr>
            <p:cNvPr name="Freeform 3" id="3"/>
            <p:cNvSpPr/>
            <p:nvPr/>
          </p:nvSpPr>
          <p:spPr>
            <a:xfrm flipH="false" flipV="false" rot="0">
              <a:off x="0" y="0"/>
              <a:ext cx="11174102" cy="6329109"/>
            </a:xfrm>
            <a:custGeom>
              <a:avLst/>
              <a:gdLst/>
              <a:ahLst/>
              <a:cxnLst/>
              <a:rect r="r" b="b" t="t" l="l"/>
              <a:pathLst>
                <a:path h="6329109" w="11174102">
                  <a:moveTo>
                    <a:pt x="0" y="0"/>
                  </a:moveTo>
                  <a:lnTo>
                    <a:pt x="11174102" y="0"/>
                  </a:lnTo>
                  <a:lnTo>
                    <a:pt x="11174102" y="6329109"/>
                  </a:lnTo>
                  <a:lnTo>
                    <a:pt x="0" y="6329109"/>
                  </a:lnTo>
                  <a:close/>
                </a:path>
              </a:pathLst>
            </a:custGeom>
            <a:blipFill>
              <a:blip r:embed="rId2">
                <a:alphaModFix amt="0"/>
              </a:blip>
              <a:stretch>
                <a:fillRect l="-22200" t="0" r="-22200" b="648"/>
              </a:stretch>
            </a:blipFill>
          </p:spPr>
        </p:sp>
        <p:sp>
          <p:nvSpPr>
            <p:cNvPr name="TextBox 4" id="4"/>
            <p:cNvSpPr txBox="true"/>
            <p:nvPr/>
          </p:nvSpPr>
          <p:spPr>
            <a:xfrm>
              <a:off x="0" y="-28575"/>
              <a:ext cx="11174108" cy="6357684"/>
            </a:xfrm>
            <a:prstGeom prst="rect">
              <a:avLst/>
            </a:prstGeom>
          </p:spPr>
          <p:txBody>
            <a:bodyPr anchor="ctr" rtlCol="false" tIns="0" lIns="0" bIns="0" rIns="0"/>
            <a:lstStyle/>
            <a:p>
              <a:pPr algn="l">
                <a:lnSpc>
                  <a:spcPts val="6329"/>
                </a:lnSpc>
              </a:pPr>
              <a:r>
                <a:rPr lang="en-US" sz="5274">
                  <a:solidFill>
                    <a:srgbClr val="000000"/>
                  </a:solidFill>
                  <a:latin typeface="Arimo"/>
                  <a:ea typeface="Arimo"/>
                  <a:cs typeface="Arimo"/>
                  <a:sym typeface="Arimo"/>
                </a:rPr>
                <a:t>- Développer 4 « vertus co-habitantes du géo-care :</a:t>
              </a:r>
            </a:p>
            <a:p>
              <a:pPr algn="l">
                <a:lnSpc>
                  <a:spcPts val="6329"/>
                </a:lnSpc>
              </a:pPr>
            </a:p>
            <a:p>
              <a:pPr algn="l">
                <a:lnSpc>
                  <a:spcPts val="6329"/>
                </a:lnSpc>
              </a:pPr>
              <a:r>
                <a:rPr lang="en-US" sz="5274">
                  <a:solidFill>
                    <a:srgbClr val="000000"/>
                  </a:solidFill>
                  <a:latin typeface="Arimo"/>
                  <a:ea typeface="Arimo"/>
                  <a:cs typeface="Arimo"/>
                  <a:sym typeface="Arimo"/>
                </a:rPr>
                <a:t>*</a:t>
              </a:r>
              <a:r>
                <a:rPr lang="en-US" sz="5274">
                  <a:solidFill>
                    <a:srgbClr val="000000"/>
                  </a:solidFill>
                  <a:latin typeface="Arimo"/>
                  <a:ea typeface="Arimo"/>
                  <a:cs typeface="Arimo"/>
                  <a:sym typeface="Arimo"/>
                </a:rPr>
                <a:t>La considération et l’attention (to care about).</a:t>
              </a:r>
            </a:p>
            <a:p>
              <a:pPr algn="l">
                <a:lnSpc>
                  <a:spcPts val="6329"/>
                </a:lnSpc>
              </a:pPr>
            </a:p>
            <a:p>
              <a:pPr algn="l">
                <a:lnSpc>
                  <a:spcPts val="6329"/>
                </a:lnSpc>
              </a:pPr>
              <a:r>
                <a:rPr lang="en-US" sz="5274">
                  <a:solidFill>
                    <a:srgbClr val="000000"/>
                  </a:solidFill>
                  <a:latin typeface="Arimo"/>
                  <a:ea typeface="Arimo"/>
                  <a:cs typeface="Arimo"/>
                  <a:sym typeface="Arimo"/>
                </a:rPr>
                <a:t>*</a:t>
              </a:r>
              <a:r>
                <a:rPr lang="en-US" sz="5274">
                  <a:solidFill>
                    <a:srgbClr val="000000"/>
                  </a:solidFill>
                  <a:latin typeface="Arimo"/>
                  <a:ea typeface="Arimo"/>
                  <a:cs typeface="Arimo"/>
                  <a:sym typeface="Arimo"/>
                </a:rPr>
                <a:t>Le ménagement et la maintenance (to take care of).</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19</a:t>
            </a:r>
          </a:p>
        </p:txBody>
      </p:sp>
    </p:spTree>
  </p:cSld>
  <p:clrMapOvr>
    <a:masterClrMapping/>
  </p:clrMapOvr>
  <p:transition spd="slow">
    <p:fade/>
  </p:transition>
</p:sld>
</file>

<file path=ppt/slides/slide2.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008530" y="2376853"/>
            <a:ext cx="14270941" cy="5533293"/>
            <a:chOff x="0" y="0"/>
            <a:chExt cx="13530966" cy="5246382"/>
          </a:xfrm>
        </p:grpSpPr>
        <p:sp>
          <p:nvSpPr>
            <p:cNvPr name="Freeform 3" id="3"/>
            <p:cNvSpPr/>
            <p:nvPr/>
          </p:nvSpPr>
          <p:spPr>
            <a:xfrm flipH="false" flipV="false" rot="0">
              <a:off x="0" y="0"/>
              <a:ext cx="13530959" cy="5246381"/>
            </a:xfrm>
            <a:custGeom>
              <a:avLst/>
              <a:gdLst/>
              <a:ahLst/>
              <a:cxnLst/>
              <a:rect r="r" b="b" t="t" l="l"/>
              <a:pathLst>
                <a:path h="5246381" w="13530959">
                  <a:moveTo>
                    <a:pt x="0" y="0"/>
                  </a:moveTo>
                  <a:lnTo>
                    <a:pt x="13530959" y="0"/>
                  </a:lnTo>
                  <a:lnTo>
                    <a:pt x="13530959" y="5246381"/>
                  </a:lnTo>
                  <a:lnTo>
                    <a:pt x="0" y="5246381"/>
                  </a:lnTo>
                  <a:close/>
                </a:path>
              </a:pathLst>
            </a:custGeom>
            <a:blipFill>
              <a:blip r:embed="rId2">
                <a:alphaModFix amt="0"/>
              </a:blip>
              <a:stretch>
                <a:fillRect l="-4171" t="0" r="4676" b="0"/>
              </a:stretch>
            </a:blipFill>
          </p:spPr>
        </p:sp>
        <p:sp>
          <p:nvSpPr>
            <p:cNvPr name="TextBox 4" id="4"/>
            <p:cNvSpPr txBox="true"/>
            <p:nvPr/>
          </p:nvSpPr>
          <p:spPr>
            <a:xfrm>
              <a:off x="0" y="-28575"/>
              <a:ext cx="13530966" cy="5274957"/>
            </a:xfrm>
            <a:prstGeom prst="rect">
              <a:avLst/>
            </a:prstGeom>
          </p:spPr>
          <p:txBody>
            <a:bodyPr anchor="ctr" rtlCol="false" tIns="0" lIns="0" bIns="0" rIns="0"/>
            <a:lstStyle/>
            <a:p>
              <a:pPr algn="ctr">
                <a:lnSpc>
                  <a:spcPts val="6076"/>
                </a:lnSpc>
              </a:pPr>
              <a:r>
                <a:rPr lang="en-US" sz="5063" b="true">
                  <a:solidFill>
                    <a:srgbClr val="000000"/>
                  </a:solidFill>
                  <a:latin typeface="Arimo Bold"/>
                  <a:ea typeface="Arimo Bold"/>
                  <a:cs typeface="Arimo Bold"/>
                  <a:sym typeface="Arimo Bold"/>
                </a:rPr>
                <a:t>Face au Monde urbain vulnérable : le géo-care</a:t>
              </a:r>
            </a:p>
            <a:p>
              <a:pPr algn="ctr">
                <a:lnSpc>
                  <a:spcPts val="6076"/>
                </a:lnSpc>
              </a:pPr>
              <a:r>
                <a:rPr lang="en-US" sz="5063">
                  <a:solidFill>
                    <a:srgbClr val="000000"/>
                  </a:solidFill>
                  <a:latin typeface="Arimo"/>
                  <a:ea typeface="Arimo"/>
                  <a:cs typeface="Arimo"/>
                  <a:sym typeface="Arimo"/>
                </a:rPr>
                <a:t>3ème Biennale de l’immobilier</a:t>
              </a:r>
            </a:p>
            <a:p>
              <a:pPr algn="ctr">
                <a:lnSpc>
                  <a:spcPts val="6076"/>
                </a:lnSpc>
              </a:pPr>
              <a:r>
                <a:rPr lang="en-US" sz="5063">
                  <a:solidFill>
                    <a:srgbClr val="000000"/>
                  </a:solidFill>
                  <a:latin typeface="Arimo"/>
                  <a:ea typeface="Arimo"/>
                  <a:cs typeface="Arimo"/>
                  <a:sym typeface="Arimo"/>
                </a:rPr>
                <a:t>La Baule, 2 Juillet 2026</a:t>
              </a:r>
            </a:p>
            <a:p>
              <a:pPr algn="ctr">
                <a:lnSpc>
                  <a:spcPts val="5063"/>
                </a:lnSpc>
              </a:pPr>
              <a:r>
                <a:rPr lang="en-US" sz="4219">
                  <a:solidFill>
                    <a:srgbClr val="000000"/>
                  </a:solidFill>
                  <a:latin typeface="Arimo"/>
                  <a:ea typeface="Arimo"/>
                  <a:cs typeface="Arimo"/>
                  <a:sym typeface="Arimo"/>
                </a:rPr>
                <a:t>Michel Lussault</a:t>
              </a:r>
            </a:p>
            <a:p>
              <a:pPr algn="ctr">
                <a:lnSpc>
                  <a:spcPts val="5063"/>
                </a:lnSpc>
              </a:pPr>
              <a:r>
                <a:rPr lang="en-US" sz="4219">
                  <a:solidFill>
                    <a:srgbClr val="000000"/>
                  </a:solidFill>
                  <a:latin typeface="Arimo"/>
                  <a:ea typeface="Arimo"/>
                  <a:cs typeface="Arimo"/>
                  <a:sym typeface="Arimo"/>
                </a:rPr>
                <a:t>Professeur, Université de Lyon</a:t>
              </a:r>
            </a:p>
            <a:p>
              <a:pPr algn="ctr">
                <a:lnSpc>
                  <a:spcPts val="5063"/>
                </a:lnSpc>
              </a:pPr>
              <a:r>
                <a:rPr lang="en-US" sz="4219">
                  <a:solidFill>
                    <a:srgbClr val="000000"/>
                  </a:solidFill>
                  <a:latin typeface="Arimo"/>
                  <a:ea typeface="Arimo"/>
                  <a:cs typeface="Arimo"/>
                  <a:sym typeface="Arimo"/>
                </a:rPr>
                <a:t>(Ecole normale supérieure de Lyon)</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a:t>
            </a:r>
          </a:p>
        </p:txBody>
      </p:sp>
    </p:spTree>
  </p:cSld>
  <p:clrMapOvr>
    <a:masterClrMapping/>
  </p:clrMapOvr>
  <p:transition spd="slow">
    <p:circle/>
  </p:transition>
</p:sld>
</file>

<file path=ppt/slides/slide20.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904908" y="491030"/>
            <a:ext cx="12481520" cy="9307453"/>
            <a:chOff x="0" y="0"/>
            <a:chExt cx="11834330" cy="8824845"/>
          </a:xfrm>
        </p:grpSpPr>
        <p:sp>
          <p:nvSpPr>
            <p:cNvPr name="Freeform 3" id="3"/>
            <p:cNvSpPr/>
            <p:nvPr/>
          </p:nvSpPr>
          <p:spPr>
            <a:xfrm flipH="false" flipV="false" rot="0">
              <a:off x="0" y="0"/>
              <a:ext cx="11834333" cy="8824840"/>
            </a:xfrm>
            <a:custGeom>
              <a:avLst/>
              <a:gdLst/>
              <a:ahLst/>
              <a:cxnLst/>
              <a:rect r="r" b="b" t="t" l="l"/>
              <a:pathLst>
                <a:path h="8824840" w="11834333">
                  <a:moveTo>
                    <a:pt x="0" y="0"/>
                  </a:moveTo>
                  <a:lnTo>
                    <a:pt x="11834333" y="0"/>
                  </a:lnTo>
                  <a:lnTo>
                    <a:pt x="11834333" y="8824840"/>
                  </a:lnTo>
                  <a:lnTo>
                    <a:pt x="0" y="8824840"/>
                  </a:lnTo>
                  <a:close/>
                </a:path>
              </a:pathLst>
            </a:custGeom>
            <a:blipFill>
              <a:blip r:embed="rId2">
                <a:alphaModFix amt="0"/>
              </a:blip>
              <a:stretch>
                <a:fillRect l="-45675" t="0" r="-45675" b="0"/>
              </a:stretch>
            </a:blipFill>
          </p:spPr>
        </p:sp>
        <p:sp>
          <p:nvSpPr>
            <p:cNvPr name="TextBox 4" id="4"/>
            <p:cNvSpPr txBox="true"/>
            <p:nvPr/>
          </p:nvSpPr>
          <p:spPr>
            <a:xfrm>
              <a:off x="0" y="-85725"/>
              <a:ext cx="11834330" cy="8910570"/>
            </a:xfrm>
            <a:prstGeom prst="rect">
              <a:avLst/>
            </a:prstGeom>
          </p:spPr>
          <p:txBody>
            <a:bodyPr anchor="ctr" rtlCol="false" tIns="0" lIns="0" bIns="0" rIns="0"/>
            <a:lstStyle/>
            <a:p>
              <a:pPr algn="l">
                <a:lnSpc>
                  <a:spcPts val="4513"/>
                </a:lnSpc>
              </a:pPr>
              <a:r>
                <a:rPr lang="en-US" sz="3270">
                  <a:solidFill>
                    <a:srgbClr val="000000"/>
                  </a:solidFill>
                  <a:latin typeface="Arimo"/>
                  <a:ea typeface="Arimo"/>
                  <a:cs typeface="Arimo"/>
                  <a:sym typeface="Arimo"/>
                </a:rPr>
                <a:t>Quelques enjeux : </a:t>
              </a:r>
            </a:p>
            <a:p>
              <a:pPr algn="l" marL="706064" indent="-353032" lvl="1">
                <a:lnSpc>
                  <a:spcPts val="4513"/>
                </a:lnSpc>
                <a:buFont typeface="Arial"/>
                <a:buChar char="•"/>
              </a:pPr>
              <a:r>
                <a:rPr lang="en-US" sz="3270">
                  <a:solidFill>
                    <a:srgbClr val="000000"/>
                  </a:solidFill>
                  <a:latin typeface="Arimo"/>
                  <a:ea typeface="Arimo"/>
                  <a:cs typeface="Arimo"/>
                  <a:sym typeface="Arimo"/>
                </a:rPr>
                <a:t>Décarbonation générale.</a:t>
              </a:r>
            </a:p>
            <a:p>
              <a:pPr algn="l" marL="706064" indent="-353032" lvl="1">
                <a:lnSpc>
                  <a:spcPts val="4513"/>
                </a:lnSpc>
                <a:buFont typeface="Arial"/>
                <a:buChar char="•"/>
              </a:pPr>
              <a:r>
                <a:rPr lang="en-US" sz="3270">
                  <a:solidFill>
                    <a:srgbClr val="000000"/>
                  </a:solidFill>
                  <a:latin typeface="Arimo"/>
                  <a:ea typeface="Arimo"/>
                  <a:cs typeface="Arimo"/>
                  <a:sym typeface="Arimo"/>
                </a:rPr>
                <a:t>Redéfinir les proximités.</a:t>
              </a:r>
            </a:p>
            <a:p>
              <a:pPr algn="l" marL="706064" indent="-353032" lvl="1">
                <a:lnSpc>
                  <a:spcPts val="4513"/>
                </a:lnSpc>
                <a:buFont typeface="Arial"/>
                <a:buChar char="•"/>
              </a:pPr>
              <a:r>
                <a:rPr lang="en-US" sz="3270">
                  <a:solidFill>
                    <a:srgbClr val="000000"/>
                  </a:solidFill>
                  <a:latin typeface="Arimo"/>
                  <a:ea typeface="Arimo"/>
                  <a:cs typeface="Arimo"/>
                  <a:sym typeface="Arimo"/>
                </a:rPr>
                <a:t>Apporter de l’intensité urbaine au sein des espaces extensifs (densité, diversité, relationnalité)</a:t>
              </a:r>
            </a:p>
            <a:p>
              <a:pPr algn="l" marL="706064" indent="-353032" lvl="1">
                <a:lnSpc>
                  <a:spcPts val="4513"/>
                </a:lnSpc>
                <a:buFont typeface="Arial"/>
                <a:buChar char="•"/>
              </a:pPr>
              <a:r>
                <a:rPr lang="en-US" sz="3270">
                  <a:solidFill>
                    <a:srgbClr val="000000"/>
                  </a:solidFill>
                  <a:latin typeface="Arimo"/>
                  <a:ea typeface="Arimo"/>
                  <a:cs typeface="Arimo"/>
                  <a:sym typeface="Arimo"/>
                </a:rPr>
                <a:t>Nouveaux systèmes productifs (immobilier y compris). </a:t>
              </a:r>
            </a:p>
            <a:p>
              <a:pPr algn="l" marL="706064" indent="-353032" lvl="1">
                <a:lnSpc>
                  <a:spcPts val="4513"/>
                </a:lnSpc>
                <a:buFont typeface="Arial"/>
                <a:buChar char="•"/>
              </a:pPr>
              <a:r>
                <a:rPr lang="en-US" sz="3270">
                  <a:solidFill>
                    <a:srgbClr val="000000"/>
                  </a:solidFill>
                  <a:latin typeface="Arimo"/>
                  <a:ea typeface="Arimo"/>
                  <a:cs typeface="Arimo"/>
                  <a:sym typeface="Arimo"/>
                </a:rPr>
                <a:t>Réemploi, recyclage, circularité.</a:t>
              </a:r>
            </a:p>
            <a:p>
              <a:pPr algn="l" marL="706064" indent="-353032" lvl="1">
                <a:lnSpc>
                  <a:spcPts val="4513"/>
                </a:lnSpc>
                <a:buFont typeface="Arial"/>
                <a:buChar char="•"/>
              </a:pPr>
              <a:r>
                <a:rPr lang="en-US" sz="3270">
                  <a:solidFill>
                    <a:srgbClr val="000000"/>
                  </a:solidFill>
                  <a:latin typeface="Arimo"/>
                  <a:ea typeface="Arimo"/>
                  <a:cs typeface="Arimo"/>
                  <a:sym typeface="Arimo"/>
                </a:rPr>
                <a:t>« Cicatrisation » et repotentialisation des hydro et écosystèmes urbanisés.</a:t>
              </a:r>
            </a:p>
            <a:p>
              <a:pPr algn="l" marL="706064" indent="-353032" lvl="1">
                <a:lnSpc>
                  <a:spcPts val="4513"/>
                </a:lnSpc>
                <a:buFont typeface="Arial"/>
                <a:buChar char="•"/>
              </a:pPr>
              <a:r>
                <a:rPr lang="en-US" sz="3270">
                  <a:solidFill>
                    <a:srgbClr val="000000"/>
                  </a:solidFill>
                  <a:latin typeface="Arimo"/>
                  <a:ea typeface="Arimo"/>
                  <a:cs typeface="Arimo"/>
                  <a:sym typeface="Arimo"/>
                </a:rPr>
                <a:t>Logistiques robustes et sobres.</a:t>
              </a:r>
            </a:p>
            <a:p>
              <a:pPr algn="l" marL="706064" indent="-353032" lvl="1">
                <a:lnSpc>
                  <a:spcPts val="4513"/>
                </a:lnSpc>
                <a:buFont typeface="Arial"/>
                <a:buChar char="•"/>
              </a:pPr>
              <a:r>
                <a:rPr lang="en-US" sz="3270">
                  <a:solidFill>
                    <a:srgbClr val="000000"/>
                  </a:solidFill>
                  <a:latin typeface="Arimo"/>
                  <a:ea typeface="Arimo"/>
                  <a:cs typeface="Arimo"/>
                  <a:sym typeface="Arimo"/>
                </a:rPr>
                <a:t>Résidences coopératives et lieux partagés.</a:t>
              </a:r>
            </a:p>
            <a:p>
              <a:pPr algn="l" marL="706064" indent="-353032" lvl="1">
                <a:lnSpc>
                  <a:spcPts val="4513"/>
                </a:lnSpc>
                <a:buFont typeface="Arial"/>
                <a:buChar char="•"/>
              </a:pPr>
              <a:r>
                <a:rPr lang="en-US" sz="3270">
                  <a:solidFill>
                    <a:srgbClr val="000000"/>
                  </a:solidFill>
                  <a:latin typeface="Arimo"/>
                  <a:ea typeface="Arimo"/>
                  <a:cs typeface="Arimo"/>
                  <a:sym typeface="Arimo"/>
                </a:rPr>
                <a:t>Bâtiments thermiques, économes en ressources (constructions et </a:t>
              </a:r>
              <a:r>
                <a:rPr lang="en-US" sz="3270">
                  <a:solidFill>
                    <a:srgbClr val="000000"/>
                  </a:solidFill>
                  <a:latin typeface="Arimo"/>
                  <a:ea typeface="Arimo"/>
                  <a:cs typeface="Arimo"/>
                  <a:sym typeface="Arimo"/>
                </a:rPr>
                <a:t>fonctionnements).</a:t>
              </a:r>
            </a:p>
            <a:p>
              <a:pPr algn="l" marL="706064" indent="-353032" lvl="1">
                <a:lnSpc>
                  <a:spcPts val="4513"/>
                </a:lnSpc>
                <a:buFont typeface="Arial"/>
                <a:buChar char="•"/>
              </a:pPr>
              <a:r>
                <a:rPr lang="en-US" sz="3270">
                  <a:solidFill>
                    <a:srgbClr val="000000"/>
                  </a:solidFill>
                  <a:latin typeface="Arimo"/>
                  <a:ea typeface="Arimo"/>
                  <a:cs typeface="Arimo"/>
                  <a:sym typeface="Arimo"/>
                </a:rPr>
                <a:t>Résilience des systèmes alimentaires.</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20</a:t>
            </a:r>
          </a:p>
        </p:txBody>
      </p:sp>
    </p:spTree>
  </p:cSld>
  <p:clrMapOvr>
    <a:masterClrMapping/>
  </p:clrMapOvr>
  <p:transition spd="slow">
    <p:fade/>
  </p:transition>
</p:sld>
</file>

<file path=ppt/slides/slide3.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381891" y="862902"/>
            <a:ext cx="13524218" cy="8561197"/>
            <a:chOff x="0" y="0"/>
            <a:chExt cx="12822962" cy="8117283"/>
          </a:xfrm>
        </p:grpSpPr>
        <p:sp>
          <p:nvSpPr>
            <p:cNvPr name="Freeform 3" id="3"/>
            <p:cNvSpPr/>
            <p:nvPr/>
          </p:nvSpPr>
          <p:spPr>
            <a:xfrm flipH="false" flipV="false" rot="0">
              <a:off x="0" y="0"/>
              <a:ext cx="12822968" cy="8117284"/>
            </a:xfrm>
            <a:custGeom>
              <a:avLst/>
              <a:gdLst/>
              <a:ahLst/>
              <a:cxnLst/>
              <a:rect r="r" b="b" t="t" l="l"/>
              <a:pathLst>
                <a:path h="8117284" w="12822968">
                  <a:moveTo>
                    <a:pt x="0" y="0"/>
                  </a:moveTo>
                  <a:lnTo>
                    <a:pt x="12822968" y="0"/>
                  </a:lnTo>
                  <a:lnTo>
                    <a:pt x="12822968" y="8117284"/>
                  </a:lnTo>
                  <a:lnTo>
                    <a:pt x="0" y="8117284"/>
                  </a:lnTo>
                  <a:close/>
                </a:path>
              </a:pathLst>
            </a:custGeom>
            <a:blipFill>
              <a:blip r:embed="rId2">
                <a:alphaModFix amt="0"/>
              </a:blip>
              <a:stretch>
                <a:fillRect l="-36571" t="0" r="-25867" b="0"/>
              </a:stretch>
            </a:blipFill>
          </p:spPr>
        </p:sp>
        <p:sp>
          <p:nvSpPr>
            <p:cNvPr name="TextBox 4" id="4"/>
            <p:cNvSpPr txBox="true"/>
            <p:nvPr/>
          </p:nvSpPr>
          <p:spPr>
            <a:xfrm>
              <a:off x="0" y="-28575"/>
              <a:ext cx="12822962" cy="8145858"/>
            </a:xfrm>
            <a:prstGeom prst="rect">
              <a:avLst/>
            </a:prstGeom>
          </p:spPr>
          <p:txBody>
            <a:bodyPr anchor="ctr" rtlCol="false" tIns="0" lIns="0" bIns="0" rIns="0"/>
            <a:lstStyle/>
            <a:p>
              <a:pPr algn="just">
                <a:lnSpc>
                  <a:spcPts val="5949"/>
                </a:lnSpc>
              </a:pPr>
              <a:r>
                <a:rPr lang="en-US" sz="4958" spc="118">
                  <a:solidFill>
                    <a:srgbClr val="000000"/>
                  </a:solidFill>
                  <a:latin typeface="Arimo"/>
                  <a:ea typeface="Arimo"/>
                  <a:cs typeface="Arimo"/>
                  <a:sym typeface="Arimo"/>
                </a:rPr>
                <a:t>« Le système des causes qui commande le sort de chacun de nous, s’étendant désormais à la totalité du globe, le fait résonner tout entier à chaque ébranlement ; il n’y a plus de questions locales, il n’y a plus de questions finies… ».</a:t>
              </a:r>
            </a:p>
            <a:p>
              <a:pPr algn="just">
                <a:lnSpc>
                  <a:spcPts val="5949"/>
                </a:lnSpc>
              </a:pPr>
            </a:p>
            <a:p>
              <a:pPr algn="just">
                <a:lnSpc>
                  <a:spcPts val="5949"/>
                </a:lnSpc>
              </a:pPr>
              <a:r>
                <a:rPr lang="en-US" sz="4958" spc="118">
                  <a:solidFill>
                    <a:srgbClr val="000000"/>
                  </a:solidFill>
                  <a:latin typeface="Arimo"/>
                  <a:ea typeface="Arimo"/>
                  <a:cs typeface="Arimo"/>
                  <a:sym typeface="Arimo"/>
                </a:rPr>
                <a:t>Paul Valéry, « Introduction aux images de la France », in </a:t>
              </a:r>
              <a:r>
                <a:rPr lang="en-US" sz="4958" i="true" spc="118">
                  <a:solidFill>
                    <a:srgbClr val="000000"/>
                  </a:solidFill>
                  <a:latin typeface="Arimo Italics"/>
                  <a:ea typeface="Arimo Italics"/>
                  <a:cs typeface="Arimo Italics"/>
                  <a:sym typeface="Arimo Italics"/>
                </a:rPr>
                <a:t>Regards sur le monde actuel et autres essais</a:t>
              </a:r>
              <a:r>
                <a:rPr lang="en-US" sz="4958" spc="118">
                  <a:solidFill>
                    <a:srgbClr val="000000"/>
                  </a:solidFill>
                  <a:latin typeface="Arimo"/>
                  <a:ea typeface="Arimo"/>
                  <a:cs typeface="Arimo"/>
                  <a:sym typeface="Arimo"/>
                </a:rPr>
                <a:t>, Paris, Gallimard, 2016 (1931). </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3</a:t>
            </a:r>
          </a:p>
        </p:txBody>
      </p:sp>
    </p:spTree>
  </p:cSld>
  <p:clrMapOvr>
    <a:masterClrMapping/>
  </p:clrMapOvr>
  <p:transition spd="slow">
    <p:fade/>
  </p:transition>
</p:sld>
</file>

<file path=ppt/slides/slide4.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4159013" y="1067531"/>
            <a:ext cx="9969973" cy="8190769"/>
            <a:chOff x="0" y="0"/>
            <a:chExt cx="8921852" cy="7329691"/>
          </a:xfrm>
        </p:grpSpPr>
        <p:sp>
          <p:nvSpPr>
            <p:cNvPr name="Freeform 3" id="3" descr="Apollo_17_Image_Of_Earth_From_Space.jpg"/>
            <p:cNvSpPr/>
            <p:nvPr/>
          </p:nvSpPr>
          <p:spPr>
            <a:xfrm flipH="false" flipV="false" rot="0">
              <a:off x="0" y="0"/>
              <a:ext cx="8921877" cy="7329678"/>
            </a:xfrm>
            <a:custGeom>
              <a:avLst/>
              <a:gdLst/>
              <a:ahLst/>
              <a:cxnLst/>
              <a:rect r="r" b="b" t="t" l="l"/>
              <a:pathLst>
                <a:path h="7329678" w="8921877">
                  <a:moveTo>
                    <a:pt x="0" y="0"/>
                  </a:moveTo>
                  <a:lnTo>
                    <a:pt x="8921877" y="0"/>
                  </a:lnTo>
                  <a:lnTo>
                    <a:pt x="8921877" y="7329678"/>
                  </a:lnTo>
                  <a:lnTo>
                    <a:pt x="0" y="7329678"/>
                  </a:lnTo>
                  <a:lnTo>
                    <a:pt x="0" y="0"/>
                  </a:lnTo>
                  <a:close/>
                </a:path>
              </a:pathLst>
            </a:custGeom>
            <a:blipFill>
              <a:blip r:embed="rId2"/>
              <a:stretch>
                <a:fillRect l="-15" t="0" r="-15" b="0"/>
              </a:stretch>
            </a:blipFill>
          </p:spPr>
        </p:sp>
      </p:grpSp>
      <p:sp>
        <p:nvSpPr>
          <p:cNvPr name="TextBox 4" id="4"/>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4</a:t>
            </a:r>
          </a:p>
        </p:txBody>
      </p:sp>
    </p:spTree>
  </p:cSld>
  <p:clrMapOvr>
    <a:masterClrMapping/>
  </p:clrMapOvr>
  <p:transition spd="slow">
    <p:fade/>
  </p:transition>
</p:sld>
</file>

<file path=ppt/slides/slide5.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400000"/>
        </a:gradFill>
      </p:bgPr>
    </p:bg>
    <p:spTree>
      <p:nvGrpSpPr>
        <p:cNvPr id="1" name=""/>
        <p:cNvGrpSpPr/>
        <p:nvPr/>
      </p:nvGrpSpPr>
      <p:grpSpPr>
        <a:xfrm>
          <a:off x="0" y="0"/>
          <a:ext cx="0" cy="0"/>
          <a:chOff x="0" y="0"/>
          <a:chExt cx="0" cy="0"/>
        </a:xfrm>
      </p:grpSpPr>
      <p:grpSp>
        <p:nvGrpSpPr>
          <p:cNvPr name="Group 2" id="2"/>
          <p:cNvGrpSpPr/>
          <p:nvPr/>
        </p:nvGrpSpPr>
        <p:grpSpPr>
          <a:xfrm rot="0">
            <a:off x="2846695" y="1008756"/>
            <a:ext cx="12597945" cy="8272007"/>
            <a:chOff x="0" y="0"/>
            <a:chExt cx="11944718" cy="7843088"/>
          </a:xfrm>
        </p:grpSpPr>
        <p:sp>
          <p:nvSpPr>
            <p:cNvPr name="Freeform 3" id="3" descr="34892EFD-005D-41B2-A01E-148C87411C8C.jpeg"/>
            <p:cNvSpPr/>
            <p:nvPr/>
          </p:nvSpPr>
          <p:spPr>
            <a:xfrm flipH="false" flipV="false" rot="0">
              <a:off x="0" y="0"/>
              <a:ext cx="11944731" cy="7843139"/>
            </a:xfrm>
            <a:custGeom>
              <a:avLst/>
              <a:gdLst/>
              <a:ahLst/>
              <a:cxnLst/>
              <a:rect r="r" b="b" t="t" l="l"/>
              <a:pathLst>
                <a:path h="7843139" w="11944731">
                  <a:moveTo>
                    <a:pt x="0" y="0"/>
                  </a:moveTo>
                  <a:lnTo>
                    <a:pt x="11944731" y="0"/>
                  </a:lnTo>
                  <a:lnTo>
                    <a:pt x="11944731" y="7843139"/>
                  </a:lnTo>
                  <a:lnTo>
                    <a:pt x="0" y="7843139"/>
                  </a:lnTo>
                  <a:lnTo>
                    <a:pt x="0" y="0"/>
                  </a:lnTo>
                  <a:close/>
                </a:path>
              </a:pathLst>
            </a:custGeom>
            <a:blipFill>
              <a:blip r:embed="rId2"/>
              <a:stretch>
                <a:fillRect l="0" t="-17" r="0" b="-16"/>
              </a:stretch>
            </a:blipFill>
          </p:spPr>
        </p:sp>
      </p:grpSp>
      <p:grpSp>
        <p:nvGrpSpPr>
          <p:cNvPr name="Group 4" id="4"/>
          <p:cNvGrpSpPr/>
          <p:nvPr/>
        </p:nvGrpSpPr>
        <p:grpSpPr>
          <a:xfrm rot="0">
            <a:off x="2422330" y="9792434"/>
            <a:ext cx="3103580" cy="368926"/>
            <a:chOff x="0" y="0"/>
            <a:chExt cx="2942654" cy="349796"/>
          </a:xfrm>
        </p:grpSpPr>
        <p:sp>
          <p:nvSpPr>
            <p:cNvPr name="Freeform 5" id="5"/>
            <p:cNvSpPr/>
            <p:nvPr/>
          </p:nvSpPr>
          <p:spPr>
            <a:xfrm flipH="false" flipV="false" rot="0">
              <a:off x="0" y="0"/>
              <a:ext cx="2942649" cy="349792"/>
            </a:xfrm>
            <a:custGeom>
              <a:avLst/>
              <a:gdLst/>
              <a:ahLst/>
              <a:cxnLst/>
              <a:rect r="r" b="b" t="t" l="l"/>
              <a:pathLst>
                <a:path h="349792" w="2942649">
                  <a:moveTo>
                    <a:pt x="0" y="0"/>
                  </a:moveTo>
                  <a:lnTo>
                    <a:pt x="2942649" y="0"/>
                  </a:lnTo>
                  <a:lnTo>
                    <a:pt x="2942649" y="349792"/>
                  </a:lnTo>
                  <a:lnTo>
                    <a:pt x="0" y="349792"/>
                  </a:lnTo>
                  <a:close/>
                </a:path>
              </a:pathLst>
            </a:custGeom>
            <a:blipFill>
              <a:blip r:embed="rId3">
                <a:alphaModFix amt="0"/>
              </a:blip>
              <a:stretch>
                <a:fillRect l="0" t="-113918" r="0" b="-113919"/>
              </a:stretch>
            </a:blipFill>
          </p:spPr>
        </p:sp>
        <p:sp>
          <p:nvSpPr>
            <p:cNvPr name="TextBox 6" id="6"/>
            <p:cNvSpPr txBox="true"/>
            <p:nvPr/>
          </p:nvSpPr>
          <p:spPr>
            <a:xfrm>
              <a:off x="0" y="-19050"/>
              <a:ext cx="2942654" cy="368846"/>
            </a:xfrm>
            <a:prstGeom prst="rect">
              <a:avLst/>
            </a:prstGeom>
          </p:spPr>
          <p:txBody>
            <a:bodyPr anchor="ctr" rtlCol="false" tIns="0" lIns="0" bIns="0" rIns="0"/>
            <a:lstStyle/>
            <a:p>
              <a:pPr algn="ctr">
                <a:lnSpc>
                  <a:spcPts val="2025"/>
                </a:lnSpc>
              </a:pPr>
              <a:r>
                <a:rPr lang="en-US" sz="1687" b="true">
                  <a:solidFill>
                    <a:srgbClr val="151515"/>
                  </a:solidFill>
                  <a:latin typeface="Helvetica Bold"/>
                  <a:ea typeface="Helvetica Bold"/>
                  <a:cs typeface="Helvetica Bold"/>
                  <a:sym typeface="Helvetica Bold"/>
                </a:rPr>
                <a:t>Life Magazine, 2 février 1962.</a:t>
              </a:r>
            </a:p>
          </p:txBody>
        </p:sp>
      </p:grpSp>
      <p:sp>
        <p:nvSpPr>
          <p:cNvPr name="TextBox 7" id="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5</a:t>
            </a:r>
          </a:p>
        </p:txBody>
      </p:sp>
    </p:spTree>
  </p:cSld>
  <p:clrMapOvr>
    <a:masterClrMapping/>
  </p:clrMapOvr>
  <p:transition spd="slow">
    <p:fade/>
  </p:transition>
</p:sld>
</file>

<file path=ppt/slides/slide6.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313184" y="2008414"/>
            <a:ext cx="13661633" cy="6270172"/>
            <a:chOff x="0" y="0"/>
            <a:chExt cx="12953252" cy="5945052"/>
          </a:xfrm>
        </p:grpSpPr>
        <p:sp>
          <p:nvSpPr>
            <p:cNvPr name="Freeform 3" id="3"/>
            <p:cNvSpPr/>
            <p:nvPr/>
          </p:nvSpPr>
          <p:spPr>
            <a:xfrm flipH="false" flipV="false" rot="0">
              <a:off x="0" y="0"/>
              <a:ext cx="12953247" cy="5945057"/>
            </a:xfrm>
            <a:custGeom>
              <a:avLst/>
              <a:gdLst/>
              <a:ahLst/>
              <a:cxnLst/>
              <a:rect r="r" b="b" t="t" l="l"/>
              <a:pathLst>
                <a:path h="5945057" w="12953247">
                  <a:moveTo>
                    <a:pt x="0" y="0"/>
                  </a:moveTo>
                  <a:lnTo>
                    <a:pt x="12953247" y="0"/>
                  </a:lnTo>
                  <a:lnTo>
                    <a:pt x="12953247" y="5945057"/>
                  </a:lnTo>
                  <a:lnTo>
                    <a:pt x="0" y="5945057"/>
                  </a:lnTo>
                  <a:close/>
                </a:path>
              </a:pathLst>
            </a:custGeom>
            <a:blipFill>
              <a:blip r:embed="rId2">
                <a:alphaModFix amt="0"/>
              </a:blip>
              <a:stretch>
                <a:fillRect l="-15199" t="0" r="-2573" b="0"/>
              </a:stretch>
            </a:blipFill>
          </p:spPr>
        </p:sp>
        <p:sp>
          <p:nvSpPr>
            <p:cNvPr name="TextBox 4" id="4"/>
            <p:cNvSpPr txBox="true"/>
            <p:nvPr/>
          </p:nvSpPr>
          <p:spPr>
            <a:xfrm>
              <a:off x="0" y="-19050"/>
              <a:ext cx="12953252" cy="5964102"/>
            </a:xfrm>
            <a:prstGeom prst="rect">
              <a:avLst/>
            </a:prstGeom>
          </p:spPr>
          <p:txBody>
            <a:bodyPr anchor="ctr" rtlCol="false" tIns="0" lIns="0" bIns="0" rIns="0"/>
            <a:lstStyle/>
            <a:p>
              <a:pPr algn="l">
                <a:lnSpc>
                  <a:spcPts val="5050"/>
                </a:lnSpc>
              </a:pPr>
              <a:r>
                <a:rPr lang="en-US" sz="4208">
                  <a:solidFill>
                    <a:srgbClr val="000000"/>
                  </a:solidFill>
                  <a:latin typeface="Arimo"/>
                  <a:ea typeface="Arimo"/>
                  <a:cs typeface="Arimo"/>
                  <a:sym typeface="Arimo"/>
                </a:rPr>
                <a:t>- « Révolution urbaine » (Henri Lefebvre). </a:t>
              </a:r>
            </a:p>
            <a:p>
              <a:pPr algn="just">
                <a:lnSpc>
                  <a:spcPts val="5050"/>
                </a:lnSpc>
              </a:pPr>
              <a:r>
                <a:rPr lang="en-US" sz="4208">
                  <a:solidFill>
                    <a:srgbClr val="000000"/>
                  </a:solidFill>
                  <a:latin typeface="Arimo"/>
                  <a:ea typeface="Arimo"/>
                  <a:cs typeface="Arimo"/>
                  <a:sym typeface="Arimo"/>
                </a:rPr>
                <a:t>- Processus planétaire englobant (cf. </a:t>
              </a:r>
              <a:r>
                <a:rPr lang="en-US" sz="4208" i="true">
                  <a:solidFill>
                    <a:srgbClr val="000000"/>
                  </a:solidFill>
                  <a:latin typeface="Arimo Italics"/>
                  <a:ea typeface="Arimo Italics"/>
                  <a:cs typeface="Arimo Italics"/>
                  <a:sym typeface="Arimo Italics"/>
                </a:rPr>
                <a:t>Planetary urbanization</a:t>
              </a:r>
              <a:r>
                <a:rPr lang="en-US" sz="4208">
                  <a:solidFill>
                    <a:srgbClr val="000000"/>
                  </a:solidFill>
                  <a:latin typeface="Arimo"/>
                  <a:ea typeface="Arimo"/>
                  <a:cs typeface="Arimo"/>
                  <a:sym typeface="Arimo"/>
                </a:rPr>
                <a:t>, concept de Neil Brenner), elle ne fait pas que prolonger la croissance des villes industrielles du XIXe et du premier XXe siècles. Elle change littéralement la Terre et les modalités de son humanisation. Cette révolution urbaine commence après 1950, avec une accélération à partir de 1980 et sans doute une autre après 2010.</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6</a:t>
            </a:r>
          </a:p>
        </p:txBody>
      </p:sp>
    </p:spTree>
  </p:cSld>
  <p:clrMapOvr>
    <a:masterClrMapping/>
  </p:clrMapOvr>
  <p:transition spd="slow">
    <p:fade/>
  </p:transition>
</p:sld>
</file>

<file path=ppt/slides/slide7.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18355915" y="-284754"/>
            <a:ext cx="7628306" cy="9961647"/>
            <a:chOff x="0" y="0"/>
            <a:chExt cx="7232764" cy="9445117"/>
          </a:xfrm>
        </p:grpSpPr>
        <p:sp>
          <p:nvSpPr>
            <p:cNvPr name="Freeform 3" id="3" descr="Capture d’écran 2021-01-26 à 21.04.29.png"/>
            <p:cNvSpPr/>
            <p:nvPr/>
          </p:nvSpPr>
          <p:spPr>
            <a:xfrm flipH="false" flipV="false" rot="0">
              <a:off x="0" y="0"/>
              <a:ext cx="7232777" cy="9445117"/>
            </a:xfrm>
            <a:custGeom>
              <a:avLst/>
              <a:gdLst/>
              <a:ahLst/>
              <a:cxnLst/>
              <a:rect r="r" b="b" t="t" l="l"/>
              <a:pathLst>
                <a:path h="9445117" w="7232777">
                  <a:moveTo>
                    <a:pt x="0" y="0"/>
                  </a:moveTo>
                  <a:lnTo>
                    <a:pt x="7232777" y="0"/>
                  </a:lnTo>
                  <a:lnTo>
                    <a:pt x="7232777" y="9445117"/>
                  </a:lnTo>
                  <a:lnTo>
                    <a:pt x="0" y="9445117"/>
                  </a:lnTo>
                  <a:lnTo>
                    <a:pt x="0" y="0"/>
                  </a:lnTo>
                  <a:close/>
                </a:path>
              </a:pathLst>
            </a:custGeom>
            <a:blipFill>
              <a:blip r:embed="rId2"/>
              <a:stretch>
                <a:fillRect l="0" t="-20" r="0" b="-20"/>
              </a:stretch>
            </a:blipFill>
          </p:spPr>
        </p:sp>
      </p:grpSp>
      <p:grpSp>
        <p:nvGrpSpPr>
          <p:cNvPr name="Group 4" id="4"/>
          <p:cNvGrpSpPr/>
          <p:nvPr/>
        </p:nvGrpSpPr>
        <p:grpSpPr>
          <a:xfrm rot="0">
            <a:off x="2846087" y="1847640"/>
            <a:ext cx="12595826" cy="6591720"/>
            <a:chOff x="0" y="0"/>
            <a:chExt cx="11942710" cy="6249927"/>
          </a:xfrm>
        </p:grpSpPr>
        <p:sp>
          <p:nvSpPr>
            <p:cNvPr name="Freeform 5" id="5"/>
            <p:cNvSpPr/>
            <p:nvPr/>
          </p:nvSpPr>
          <p:spPr>
            <a:xfrm flipH="false" flipV="false" rot="0">
              <a:off x="0" y="0"/>
              <a:ext cx="11942715" cy="6249930"/>
            </a:xfrm>
            <a:custGeom>
              <a:avLst/>
              <a:gdLst/>
              <a:ahLst/>
              <a:cxnLst/>
              <a:rect r="r" b="b" t="t" l="l"/>
              <a:pathLst>
                <a:path h="6249930" w="11942715">
                  <a:moveTo>
                    <a:pt x="0" y="0"/>
                  </a:moveTo>
                  <a:lnTo>
                    <a:pt x="11942715" y="0"/>
                  </a:lnTo>
                  <a:lnTo>
                    <a:pt x="11942715" y="6249930"/>
                  </a:lnTo>
                  <a:lnTo>
                    <a:pt x="0" y="6249930"/>
                  </a:lnTo>
                  <a:close/>
                </a:path>
              </a:pathLst>
            </a:custGeom>
            <a:blipFill>
              <a:blip r:embed="rId3">
                <a:alphaModFix amt="0"/>
              </a:blip>
              <a:stretch>
                <a:fillRect l="-18733" t="0" r="-15555" b="0"/>
              </a:stretch>
            </a:blipFill>
          </p:spPr>
        </p:sp>
        <p:sp>
          <p:nvSpPr>
            <p:cNvPr name="TextBox 6" id="6"/>
            <p:cNvSpPr txBox="true"/>
            <p:nvPr/>
          </p:nvSpPr>
          <p:spPr>
            <a:xfrm>
              <a:off x="0" y="-28575"/>
              <a:ext cx="11942710" cy="6278502"/>
            </a:xfrm>
            <a:prstGeom prst="rect">
              <a:avLst/>
            </a:prstGeom>
          </p:spPr>
          <p:txBody>
            <a:bodyPr anchor="ctr" rtlCol="false" tIns="0" lIns="0" bIns="0" rIns="0"/>
            <a:lstStyle/>
            <a:p>
              <a:pPr algn="just">
                <a:lnSpc>
                  <a:spcPts val="6582"/>
                </a:lnSpc>
              </a:pPr>
              <a:r>
                <a:rPr lang="en-US" sz="5485">
                  <a:solidFill>
                    <a:srgbClr val="000000"/>
                  </a:solidFill>
                  <a:latin typeface="Arimo"/>
                  <a:ea typeface="Arimo"/>
                  <a:cs typeface="Arimo"/>
                  <a:sym typeface="Arimo"/>
                </a:rPr>
                <a:t>L’urbanisation installe des modes d'organisation sociale et des «formes de vie» habitantes inédits : ceux de l'urbain globalisé, au sein desquels l’économie, les structures sociales et culturelles, les temporalités, les espaces et les spatialités sont nouvelles.</a:t>
              </a:r>
            </a:p>
          </p:txBody>
        </p:sp>
      </p:grpSp>
      <p:sp>
        <p:nvSpPr>
          <p:cNvPr name="TextBox 7" id="7"/>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7</a:t>
            </a:r>
          </a:p>
        </p:txBody>
      </p:sp>
    </p:spTree>
  </p:cSld>
  <p:clrMapOvr>
    <a:masterClrMapping/>
  </p:clrMapOvr>
  <p:transition spd="slow">
    <p:fade/>
  </p:transition>
</p:sld>
</file>

<file path=ppt/slides/slide8.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3232578" y="1118711"/>
            <a:ext cx="11826206" cy="8052082"/>
            <a:chOff x="0" y="0"/>
            <a:chExt cx="11212995" cy="7634567"/>
          </a:xfrm>
        </p:grpSpPr>
        <p:sp>
          <p:nvSpPr>
            <p:cNvPr name="Freeform 3" id="3"/>
            <p:cNvSpPr/>
            <p:nvPr/>
          </p:nvSpPr>
          <p:spPr>
            <a:xfrm flipH="false" flipV="false" rot="0">
              <a:off x="0" y="0"/>
              <a:ext cx="11212995" cy="7634565"/>
            </a:xfrm>
            <a:custGeom>
              <a:avLst/>
              <a:gdLst/>
              <a:ahLst/>
              <a:cxnLst/>
              <a:rect r="r" b="b" t="t" l="l"/>
              <a:pathLst>
                <a:path h="7634565" w="11212995">
                  <a:moveTo>
                    <a:pt x="0" y="0"/>
                  </a:moveTo>
                  <a:lnTo>
                    <a:pt x="11212995" y="0"/>
                  </a:lnTo>
                  <a:lnTo>
                    <a:pt x="11212995" y="7634565"/>
                  </a:lnTo>
                  <a:lnTo>
                    <a:pt x="0" y="7634565"/>
                  </a:lnTo>
                  <a:close/>
                </a:path>
              </a:pathLst>
            </a:custGeom>
            <a:blipFill>
              <a:blip r:embed="rId2">
                <a:alphaModFix amt="0"/>
              </a:blip>
              <a:stretch>
                <a:fillRect l="-37357" t="0" r="-37357" b="0"/>
              </a:stretch>
            </a:blipFill>
          </p:spPr>
        </p:sp>
        <p:sp>
          <p:nvSpPr>
            <p:cNvPr name="TextBox 4" id="4"/>
            <p:cNvSpPr txBox="true"/>
            <p:nvPr/>
          </p:nvSpPr>
          <p:spPr>
            <a:xfrm>
              <a:off x="0" y="-28575"/>
              <a:ext cx="11212995" cy="7663142"/>
            </a:xfrm>
            <a:prstGeom prst="rect">
              <a:avLst/>
            </a:prstGeom>
          </p:spPr>
          <p:txBody>
            <a:bodyPr anchor="ctr" rtlCol="false" tIns="0" lIns="0" bIns="0" rIns="0"/>
            <a:lstStyle/>
            <a:p>
              <a:pPr algn="just" marL="534703" indent="-267351" lvl="1">
                <a:lnSpc>
                  <a:spcPts val="7089"/>
                </a:lnSpc>
                <a:buFont typeface="Arial"/>
                <a:buChar char="•"/>
              </a:pPr>
              <a:r>
                <a:rPr lang="en-US" sz="5907">
                  <a:solidFill>
                    <a:srgbClr val="000000"/>
                  </a:solidFill>
                  <a:latin typeface="Arimo"/>
                  <a:ea typeface="Arimo"/>
                  <a:cs typeface="Arimo"/>
                  <a:sym typeface="Arimo"/>
                </a:rPr>
                <a:t>Système urbain englobant est hyperspatial (tous les espaces sont connectés à un nombre indéfini d’autres espaces).</a:t>
              </a:r>
            </a:p>
            <a:p>
              <a:pPr algn="just" marL="534703" indent="-267351" lvl="1">
                <a:lnSpc>
                  <a:spcPts val="7089"/>
                </a:lnSpc>
                <a:buFont typeface="Arial"/>
                <a:buChar char="•"/>
              </a:pPr>
              <a:r>
                <a:rPr lang="en-US" sz="5907">
                  <a:solidFill>
                    <a:srgbClr val="000000"/>
                  </a:solidFill>
                  <a:latin typeface="Arimo"/>
                  <a:ea typeface="Arimo"/>
                  <a:cs typeface="Arimo"/>
                  <a:sym typeface="Arimo"/>
                </a:rPr>
                <a:t> Système urbain englobant est hyperscalaire (il est synchroniquement infralocal, local, territorial, global).</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8</a:t>
            </a:r>
          </a:p>
        </p:txBody>
      </p:sp>
    </p:spTree>
  </p:cSld>
  <p:clrMapOvr>
    <a:masterClrMapping/>
  </p:clrMapOvr>
  <p:transition spd="slow">
    <p:fade/>
  </p:transition>
</p:sld>
</file>

<file path=ppt/slides/slide9.xml><?xml version="1.0" encoding="utf-8"?>
<p:sld xmlns:p="http://schemas.openxmlformats.org/presentationml/2006/main" xmlns:a="http://schemas.openxmlformats.org/drawingml/2006/main" xmlns:r="http://schemas.openxmlformats.org/officeDocument/2006/relationships">
  <p:cSld>
    <p:bg>
      <p:bgPr>
        <a:gradFill rotWithShape="true">
          <a:gsLst>
            <a:gs pos="0">
              <a:srgbClr val="FFFFFF">
                <a:alpha val="100000"/>
              </a:srgbClr>
            </a:gs>
            <a:gs pos="100000">
              <a:srgbClr val="76D6FF">
                <a:alpha val="100000"/>
              </a:srgbClr>
            </a:gs>
          </a:gsLst>
          <a:lin ang="5163899"/>
        </a:gradFill>
      </p:bgPr>
    </p:bg>
    <p:spTree>
      <p:nvGrpSpPr>
        <p:cNvPr id="1" name=""/>
        <p:cNvGrpSpPr/>
        <p:nvPr/>
      </p:nvGrpSpPr>
      <p:grpSpPr>
        <a:xfrm>
          <a:off x="0" y="0"/>
          <a:ext cx="0" cy="0"/>
          <a:chOff x="0" y="0"/>
          <a:chExt cx="0" cy="0"/>
        </a:xfrm>
      </p:grpSpPr>
      <p:grpSp>
        <p:nvGrpSpPr>
          <p:cNvPr name="Group 2" id="2"/>
          <p:cNvGrpSpPr/>
          <p:nvPr/>
        </p:nvGrpSpPr>
        <p:grpSpPr>
          <a:xfrm rot="0">
            <a:off x="2792447" y="2940823"/>
            <a:ext cx="12706468" cy="4407872"/>
            <a:chOff x="0" y="0"/>
            <a:chExt cx="12047614" cy="4179316"/>
          </a:xfrm>
        </p:grpSpPr>
        <p:sp>
          <p:nvSpPr>
            <p:cNvPr name="Freeform 3" id="3"/>
            <p:cNvSpPr/>
            <p:nvPr/>
          </p:nvSpPr>
          <p:spPr>
            <a:xfrm flipH="false" flipV="false" rot="0">
              <a:off x="0" y="0"/>
              <a:ext cx="12047610" cy="4179321"/>
            </a:xfrm>
            <a:custGeom>
              <a:avLst/>
              <a:gdLst/>
              <a:ahLst/>
              <a:cxnLst/>
              <a:rect r="r" b="b" t="t" l="l"/>
              <a:pathLst>
                <a:path h="4179321" w="12047610">
                  <a:moveTo>
                    <a:pt x="0" y="0"/>
                  </a:moveTo>
                  <a:lnTo>
                    <a:pt x="12047610" y="0"/>
                  </a:lnTo>
                  <a:lnTo>
                    <a:pt x="12047610" y="4179321"/>
                  </a:lnTo>
                  <a:lnTo>
                    <a:pt x="0" y="4179321"/>
                  </a:lnTo>
                  <a:close/>
                </a:path>
              </a:pathLst>
            </a:custGeom>
            <a:blipFill>
              <a:blip r:embed="rId2">
                <a:alphaModFix amt="0"/>
              </a:blip>
              <a:stretch>
                <a:fillRect l="0" t="-6169" r="0" b="-6168"/>
              </a:stretch>
            </a:blipFill>
          </p:spPr>
        </p:sp>
        <p:sp>
          <p:nvSpPr>
            <p:cNvPr name="TextBox 4" id="4"/>
            <p:cNvSpPr txBox="true"/>
            <p:nvPr/>
          </p:nvSpPr>
          <p:spPr>
            <a:xfrm>
              <a:off x="0" y="-28575"/>
              <a:ext cx="12047614" cy="4207891"/>
            </a:xfrm>
            <a:prstGeom prst="rect">
              <a:avLst/>
            </a:prstGeom>
          </p:spPr>
          <p:txBody>
            <a:bodyPr anchor="ctr" rtlCol="false" tIns="0" lIns="0" bIns="0" rIns="0"/>
            <a:lstStyle/>
            <a:p>
              <a:pPr algn="just">
                <a:lnSpc>
                  <a:spcPts val="6076"/>
                </a:lnSpc>
              </a:pPr>
              <a:r>
                <a:rPr lang="en-US" sz="5063">
                  <a:solidFill>
                    <a:srgbClr val="000000"/>
                  </a:solidFill>
                  <a:latin typeface="Arimo"/>
                  <a:ea typeface="Arimo"/>
                  <a:cs typeface="Arimo"/>
                  <a:sym typeface="Arimo"/>
                </a:rPr>
                <a:t>L’urbanisation planétaire (agrégative, diffusive, connective, extractive, émissive), a bouleversé les principes de « terraformation » et les cultures de co-habitation, à toutes les échelles synchroniquement.</a:t>
              </a:r>
            </a:p>
          </p:txBody>
        </p:sp>
      </p:grpSp>
      <p:sp>
        <p:nvSpPr>
          <p:cNvPr name="TextBox 5" id="5"/>
          <p:cNvSpPr txBox="true"/>
          <p:nvPr/>
        </p:nvSpPr>
        <p:spPr>
          <a:xfrm rot="0">
            <a:off x="17186672" y="9521861"/>
            <a:ext cx="152400" cy="200025"/>
          </a:xfrm>
          <a:prstGeom prst="rect">
            <a:avLst/>
          </a:prstGeom>
        </p:spPr>
        <p:txBody>
          <a:bodyPr anchor="t" rtlCol="false" tIns="0" lIns="0" bIns="0" rIns="0" wrap="none">
            <a:spAutoFit/>
          </a:bodyPr>
          <a:lstStyle/>
          <a:p>
            <a:pPr algn="ctr">
              <a:lnSpc>
                <a:spcPts val="2800"/>
              </a:lnSpc>
              <a:spcBef>
                <a:spcPct val="0"/>
              </a:spcBef>
            </a:pPr>
            <a:r>
              <a:rPr lang="en-US" sz="2000">
                <a:solidFill>
                  <a:srgbClr val="000000"/>
                </a:solidFill>
                <a:latin typeface="Open Sans 1"/>
                <a:ea typeface="Open Sans 1"/>
                <a:cs typeface="Open Sans 1"/>
                <a:sym typeface="Open Sans 1"/>
              </a:rPr>
              <a:t>9</a:t>
            </a:r>
          </a:p>
        </p:txBody>
      </p:sp>
    </p:spTree>
  </p:cSld>
  <p:clrMapOvr>
    <a:masterClrMapping/>
  </p:clrMapOvr>
  <p:transition spd="slow">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DAHPddFGuok</dc:identifier>
  <dcterms:modified xsi:type="dcterms:W3CDTF">2011-08-01T06:04:30Z</dcterms:modified>
  <cp:revision>1</cp:revision>
  <dc:title>Diapo Conf Inaugurale</dc:title>
</cp:coreProperties>
</file>