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Open Sans 2 Italics" charset="1" panose="00000000000000000000"/>
      <p:regular r:id="rId9"/>
    </p:embeddedFont>
    <p:embeddedFont>
      <p:font typeface="Open Sans 2 Bold" charset="1" panose="00000000000000000000"/>
      <p:regular r:id="rId10"/>
    </p:embeddedFont>
    <p:embeddedFont>
      <p:font typeface="Open Sans 1 Bold" charset="1" panose="020B0806030504020204"/>
      <p:regular r:id="rId11"/>
    </p:embeddedFont>
    <p:embeddedFont>
      <p:font typeface="Open Sans 1" charset="1" panose="020B0606030504020204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0" y="-1547921"/>
            <a:ext cx="22304735" cy="13382841"/>
          </a:xfrm>
          <a:custGeom>
            <a:avLst/>
            <a:gdLst/>
            <a:ahLst/>
            <a:cxnLst/>
            <a:rect r="r" b="b" t="t" l="l"/>
            <a:pathLst>
              <a:path h="13382841" w="22304735">
                <a:moveTo>
                  <a:pt x="22304735" y="0"/>
                </a:moveTo>
                <a:lnTo>
                  <a:pt x="0" y="0"/>
                </a:lnTo>
                <a:lnTo>
                  <a:pt x="0" y="13382842"/>
                </a:lnTo>
                <a:lnTo>
                  <a:pt x="22304735" y="13382842"/>
                </a:lnTo>
                <a:lnTo>
                  <a:pt x="2230473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851054" y="3278393"/>
            <a:ext cx="19990107" cy="5370112"/>
            <a:chOff x="0" y="0"/>
            <a:chExt cx="3382185" cy="90858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82185" cy="908585"/>
            </a:xfrm>
            <a:custGeom>
              <a:avLst/>
              <a:gdLst/>
              <a:ahLst/>
              <a:cxnLst/>
              <a:rect r="r" b="b" t="t" l="l"/>
              <a:pathLst>
                <a:path h="908585" w="3382185">
                  <a:moveTo>
                    <a:pt x="10069" y="0"/>
                  </a:moveTo>
                  <a:lnTo>
                    <a:pt x="3372115" y="0"/>
                  </a:lnTo>
                  <a:cubicBezTo>
                    <a:pt x="3377676" y="0"/>
                    <a:pt x="3382185" y="4508"/>
                    <a:pt x="3382185" y="10069"/>
                  </a:cubicBezTo>
                  <a:lnTo>
                    <a:pt x="3382185" y="898515"/>
                  </a:lnTo>
                  <a:cubicBezTo>
                    <a:pt x="3382185" y="901186"/>
                    <a:pt x="3381124" y="903747"/>
                    <a:pt x="3379235" y="905636"/>
                  </a:cubicBezTo>
                  <a:cubicBezTo>
                    <a:pt x="3377347" y="907524"/>
                    <a:pt x="3374786" y="908585"/>
                    <a:pt x="3372115" y="908585"/>
                  </a:cubicBezTo>
                  <a:lnTo>
                    <a:pt x="10069" y="908585"/>
                  </a:lnTo>
                  <a:cubicBezTo>
                    <a:pt x="4508" y="908585"/>
                    <a:pt x="0" y="904077"/>
                    <a:pt x="0" y="898515"/>
                  </a:cubicBezTo>
                  <a:lnTo>
                    <a:pt x="0" y="10069"/>
                  </a:lnTo>
                  <a:cubicBezTo>
                    <a:pt x="0" y="4508"/>
                    <a:pt x="4508" y="0"/>
                    <a:pt x="1006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8386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3382185" cy="927635"/>
            </a:xfrm>
            <a:prstGeom prst="rect">
              <a:avLst/>
            </a:prstGeom>
          </p:spPr>
          <p:txBody>
            <a:bodyPr anchor="ctr" rtlCol="false" tIns="32108" lIns="32108" bIns="32108" rIns="32108"/>
            <a:lstStyle/>
            <a:p>
              <a:pPr algn="ctr">
                <a:lnSpc>
                  <a:spcPts val="884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173503" y="3682535"/>
            <a:ext cx="3242466" cy="324246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F83"/>
            </a:solidFill>
            <a:ln w="28575" cap="sq">
              <a:solidFill>
                <a:srgbClr val="183860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244415" y="3803240"/>
            <a:ext cx="3100643" cy="3100643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2616700" y="7632910"/>
            <a:ext cx="9856152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i="true" spc="-63">
                <a:solidFill>
                  <a:srgbClr val="18386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Programmi</a:t>
            </a:r>
            <a:r>
              <a:rPr lang="en-US" sz="2199" i="true" spc="-63">
                <a:solidFill>
                  <a:srgbClr val="18386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ste &amp; Urbaniste</a:t>
            </a:r>
          </a:p>
          <a:p>
            <a:pPr algn="ctr">
              <a:lnSpc>
                <a:spcPts val="3079"/>
              </a:lnSpc>
            </a:pPr>
            <a:r>
              <a:rPr lang="en-US" sz="2199" i="true" spc="-63">
                <a:solidFill>
                  <a:srgbClr val="18386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chez Urbanova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873707" y="6999873"/>
            <a:ext cx="3842058" cy="537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3"/>
              </a:lnSpc>
            </a:pPr>
            <a:r>
              <a:rPr lang="en-US" sz="3202" b="true">
                <a:solidFill>
                  <a:srgbClr val="18386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David ROTTMANN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2171014" y="3682535"/>
            <a:ext cx="3031144" cy="4566168"/>
          </a:xfrm>
          <a:custGeom>
            <a:avLst/>
            <a:gdLst/>
            <a:ahLst/>
            <a:cxnLst/>
            <a:rect r="r" b="b" t="t" l="l"/>
            <a:pathLst>
              <a:path h="4566168" w="3031144">
                <a:moveTo>
                  <a:pt x="0" y="0"/>
                </a:moveTo>
                <a:lnTo>
                  <a:pt x="3031143" y="0"/>
                </a:lnTo>
                <a:lnTo>
                  <a:pt x="3031143" y="4566168"/>
                </a:lnTo>
                <a:lnTo>
                  <a:pt x="0" y="45661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992" t="0" r="-25649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989630" y="2133488"/>
            <a:ext cx="12308741" cy="811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 b="true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FAIRE LA VILLE SANS LES PROMOTEURS ?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652556" y="898576"/>
            <a:ext cx="9499811" cy="985881"/>
            <a:chOff x="0" y="0"/>
            <a:chExt cx="1607301" cy="16680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607301" cy="166804"/>
            </a:xfrm>
            <a:custGeom>
              <a:avLst/>
              <a:gdLst/>
              <a:ahLst/>
              <a:cxnLst/>
              <a:rect r="r" b="b" t="t" l="l"/>
              <a:pathLst>
                <a:path h="166804" w="1607301">
                  <a:moveTo>
                    <a:pt x="21189" y="0"/>
                  </a:moveTo>
                  <a:lnTo>
                    <a:pt x="1586112" y="0"/>
                  </a:lnTo>
                  <a:cubicBezTo>
                    <a:pt x="1597814" y="0"/>
                    <a:pt x="1607301" y="9487"/>
                    <a:pt x="1607301" y="21189"/>
                  </a:cubicBezTo>
                  <a:lnTo>
                    <a:pt x="1607301" y="145615"/>
                  </a:lnTo>
                  <a:cubicBezTo>
                    <a:pt x="1607301" y="157318"/>
                    <a:pt x="1597814" y="166804"/>
                    <a:pt x="1586112" y="166804"/>
                  </a:cubicBezTo>
                  <a:lnTo>
                    <a:pt x="21189" y="166804"/>
                  </a:lnTo>
                  <a:cubicBezTo>
                    <a:pt x="9487" y="166804"/>
                    <a:pt x="0" y="157318"/>
                    <a:pt x="0" y="145615"/>
                  </a:cubicBezTo>
                  <a:lnTo>
                    <a:pt x="0" y="21189"/>
                  </a:lnTo>
                  <a:cubicBezTo>
                    <a:pt x="0" y="9487"/>
                    <a:pt x="9487" y="0"/>
                    <a:pt x="2118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83860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1607301" cy="185854"/>
            </a:xfrm>
            <a:prstGeom prst="rect">
              <a:avLst/>
            </a:prstGeom>
          </p:spPr>
          <p:txBody>
            <a:bodyPr anchor="ctr" rtlCol="false" tIns="32108" lIns="32108" bIns="32108" rIns="32108"/>
            <a:lstStyle/>
            <a:p>
              <a:pPr algn="ctr">
                <a:lnSpc>
                  <a:spcPts val="884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0" y="-261039"/>
            <a:ext cx="3305113" cy="2973198"/>
          </a:xfrm>
          <a:custGeom>
            <a:avLst/>
            <a:gdLst/>
            <a:ahLst/>
            <a:cxnLst/>
            <a:rect r="r" b="b" t="t" l="l"/>
            <a:pathLst>
              <a:path h="2973198" w="3305113">
                <a:moveTo>
                  <a:pt x="0" y="0"/>
                </a:moveTo>
                <a:lnTo>
                  <a:pt x="3305113" y="0"/>
                </a:lnTo>
                <a:lnTo>
                  <a:pt x="3305113" y="2973198"/>
                </a:lnTo>
                <a:lnTo>
                  <a:pt x="0" y="29731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1163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2822016" y="968016"/>
            <a:ext cx="8036789" cy="75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4"/>
              </a:lnSpc>
            </a:pPr>
            <a:r>
              <a:rPr lang="en-US" sz="4374" b="true">
                <a:solidFill>
                  <a:srgbClr val="18386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14h30 - 15h30 :  CONFÉRENCE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-224953" y="9133697"/>
            <a:ext cx="19022243" cy="1474665"/>
            <a:chOff x="0" y="0"/>
            <a:chExt cx="4663236" cy="36150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663236" cy="361509"/>
            </a:xfrm>
            <a:custGeom>
              <a:avLst/>
              <a:gdLst/>
              <a:ahLst/>
              <a:cxnLst/>
              <a:rect r="r" b="b" t="t" l="l"/>
              <a:pathLst>
                <a:path h="361509" w="4663236">
                  <a:moveTo>
                    <a:pt x="4851" y="0"/>
                  </a:moveTo>
                  <a:lnTo>
                    <a:pt x="4658385" y="0"/>
                  </a:lnTo>
                  <a:cubicBezTo>
                    <a:pt x="4659671" y="0"/>
                    <a:pt x="4660905" y="511"/>
                    <a:pt x="4661815" y="1421"/>
                  </a:cubicBezTo>
                  <a:cubicBezTo>
                    <a:pt x="4662724" y="2331"/>
                    <a:pt x="4663236" y="3564"/>
                    <a:pt x="4663236" y="4851"/>
                  </a:cubicBezTo>
                  <a:lnTo>
                    <a:pt x="4663236" y="356658"/>
                  </a:lnTo>
                  <a:cubicBezTo>
                    <a:pt x="4663236" y="357944"/>
                    <a:pt x="4662724" y="359178"/>
                    <a:pt x="4661815" y="360088"/>
                  </a:cubicBezTo>
                  <a:cubicBezTo>
                    <a:pt x="4660905" y="360998"/>
                    <a:pt x="4659671" y="361509"/>
                    <a:pt x="4658385" y="361509"/>
                  </a:cubicBezTo>
                  <a:lnTo>
                    <a:pt x="4851" y="361509"/>
                  </a:lnTo>
                  <a:cubicBezTo>
                    <a:pt x="3564" y="361509"/>
                    <a:pt x="2331" y="360998"/>
                    <a:pt x="1421" y="360088"/>
                  </a:cubicBezTo>
                  <a:cubicBezTo>
                    <a:pt x="511" y="359178"/>
                    <a:pt x="0" y="357944"/>
                    <a:pt x="0" y="356658"/>
                  </a:cubicBezTo>
                  <a:lnTo>
                    <a:pt x="0" y="4851"/>
                  </a:lnTo>
                  <a:cubicBezTo>
                    <a:pt x="0" y="3564"/>
                    <a:pt x="511" y="2331"/>
                    <a:pt x="1421" y="1421"/>
                  </a:cubicBezTo>
                  <a:cubicBezTo>
                    <a:pt x="2331" y="511"/>
                    <a:pt x="3564" y="0"/>
                    <a:pt x="48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19050"/>
              <a:ext cx="4663236" cy="380559"/>
            </a:xfrm>
            <a:prstGeom prst="rect">
              <a:avLst/>
            </a:prstGeom>
          </p:spPr>
          <p:txBody>
            <a:bodyPr anchor="ctr" rtlCol="false" tIns="50458" lIns="50458" bIns="50458" rIns="50458"/>
            <a:lstStyle/>
            <a:p>
              <a:pPr algn="ctr">
                <a:lnSpc>
                  <a:spcPts val="1390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2686589" y="9447891"/>
            <a:ext cx="2673869" cy="544801"/>
          </a:xfrm>
          <a:custGeom>
            <a:avLst/>
            <a:gdLst/>
            <a:ahLst/>
            <a:cxnLst/>
            <a:rect r="r" b="b" t="t" l="l"/>
            <a:pathLst>
              <a:path h="544801" w="2673869">
                <a:moveTo>
                  <a:pt x="0" y="0"/>
                </a:moveTo>
                <a:lnTo>
                  <a:pt x="2673869" y="0"/>
                </a:lnTo>
                <a:lnTo>
                  <a:pt x="2673869" y="544800"/>
                </a:lnTo>
                <a:lnTo>
                  <a:pt x="0" y="54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5665038" y="9258300"/>
            <a:ext cx="1068149" cy="923982"/>
          </a:xfrm>
          <a:custGeom>
            <a:avLst/>
            <a:gdLst/>
            <a:ahLst/>
            <a:cxnLst/>
            <a:rect r="r" b="b" t="t" l="l"/>
            <a:pathLst>
              <a:path h="923982" w="1068149">
                <a:moveTo>
                  <a:pt x="0" y="0"/>
                </a:moveTo>
                <a:lnTo>
                  <a:pt x="1068149" y="0"/>
                </a:lnTo>
                <a:lnTo>
                  <a:pt x="1068149" y="923982"/>
                </a:lnTo>
                <a:lnTo>
                  <a:pt x="0" y="9239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10785" y="9439707"/>
            <a:ext cx="3855881" cy="561168"/>
          </a:xfrm>
          <a:custGeom>
            <a:avLst/>
            <a:gdLst/>
            <a:ahLst/>
            <a:cxnLst/>
            <a:rect r="r" b="b" t="t" l="l"/>
            <a:pathLst>
              <a:path h="561168" w="3855881">
                <a:moveTo>
                  <a:pt x="0" y="0"/>
                </a:moveTo>
                <a:lnTo>
                  <a:pt x="3855881" y="0"/>
                </a:lnTo>
                <a:lnTo>
                  <a:pt x="3855881" y="561168"/>
                </a:lnTo>
                <a:lnTo>
                  <a:pt x="0" y="5611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40811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6652423" y="9521861"/>
            <a:ext cx="3948410" cy="349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183860"/>
                </a:solidFill>
                <a:latin typeface="Open Sans 1"/>
                <a:ea typeface="Open Sans 1"/>
                <a:cs typeface="Open Sans 1"/>
                <a:sym typeface="Open Sans 1"/>
              </a:rPr>
              <a:t>ATLANTIA La Baule - 2 juillet 2026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12491902" y="3682535"/>
            <a:ext cx="3221348" cy="3221348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F83"/>
            </a:solidFill>
            <a:ln w="28575" cap="sq">
              <a:solidFill>
                <a:srgbClr val="183860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2532083" y="3738606"/>
            <a:ext cx="3140985" cy="3140985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9174500" y="7632910"/>
            <a:ext cx="9856152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 i="true" spc="-63">
                <a:solidFill>
                  <a:srgbClr val="18386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Journaliste et autrice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431507" y="6999873"/>
            <a:ext cx="3556657" cy="537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3"/>
              </a:lnSpc>
            </a:pPr>
            <a:r>
              <a:rPr lang="en-US" sz="3202" spc="-115" b="true">
                <a:solidFill>
                  <a:srgbClr val="18386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Dorothée MOISAN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0" y="-1547921"/>
            <a:ext cx="22304735" cy="13382841"/>
          </a:xfrm>
          <a:custGeom>
            <a:avLst/>
            <a:gdLst/>
            <a:ahLst/>
            <a:cxnLst/>
            <a:rect r="r" b="b" t="t" l="l"/>
            <a:pathLst>
              <a:path h="13382841" w="22304735">
                <a:moveTo>
                  <a:pt x="22304735" y="0"/>
                </a:moveTo>
                <a:lnTo>
                  <a:pt x="0" y="0"/>
                </a:lnTo>
                <a:lnTo>
                  <a:pt x="0" y="13382842"/>
                </a:lnTo>
                <a:lnTo>
                  <a:pt x="22304735" y="13382842"/>
                </a:lnTo>
                <a:lnTo>
                  <a:pt x="2230473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52556" y="898576"/>
            <a:ext cx="11437476" cy="985881"/>
            <a:chOff x="0" y="0"/>
            <a:chExt cx="1935140" cy="16680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35140" cy="166804"/>
            </a:xfrm>
            <a:custGeom>
              <a:avLst/>
              <a:gdLst/>
              <a:ahLst/>
              <a:cxnLst/>
              <a:rect r="r" b="b" t="t" l="l"/>
              <a:pathLst>
                <a:path h="166804" w="1935140">
                  <a:moveTo>
                    <a:pt x="17599" y="0"/>
                  </a:moveTo>
                  <a:lnTo>
                    <a:pt x="1917541" y="0"/>
                  </a:lnTo>
                  <a:cubicBezTo>
                    <a:pt x="1922208" y="0"/>
                    <a:pt x="1926685" y="1854"/>
                    <a:pt x="1929985" y="5155"/>
                  </a:cubicBezTo>
                  <a:cubicBezTo>
                    <a:pt x="1933286" y="8455"/>
                    <a:pt x="1935140" y="12932"/>
                    <a:pt x="1935140" y="17599"/>
                  </a:cubicBezTo>
                  <a:lnTo>
                    <a:pt x="1935140" y="149205"/>
                  </a:lnTo>
                  <a:cubicBezTo>
                    <a:pt x="1935140" y="153873"/>
                    <a:pt x="1933286" y="158349"/>
                    <a:pt x="1929985" y="161649"/>
                  </a:cubicBezTo>
                  <a:cubicBezTo>
                    <a:pt x="1926685" y="164950"/>
                    <a:pt x="1922208" y="166804"/>
                    <a:pt x="1917541" y="166804"/>
                  </a:cubicBezTo>
                  <a:lnTo>
                    <a:pt x="17599" y="166804"/>
                  </a:lnTo>
                  <a:cubicBezTo>
                    <a:pt x="12932" y="166804"/>
                    <a:pt x="8455" y="164950"/>
                    <a:pt x="5155" y="161649"/>
                  </a:cubicBezTo>
                  <a:cubicBezTo>
                    <a:pt x="1854" y="158349"/>
                    <a:pt x="0" y="153873"/>
                    <a:pt x="0" y="149205"/>
                  </a:cubicBezTo>
                  <a:lnTo>
                    <a:pt x="0" y="17599"/>
                  </a:lnTo>
                  <a:cubicBezTo>
                    <a:pt x="0" y="12932"/>
                    <a:pt x="1854" y="8455"/>
                    <a:pt x="5155" y="5155"/>
                  </a:cubicBezTo>
                  <a:cubicBezTo>
                    <a:pt x="8455" y="1854"/>
                    <a:pt x="12932" y="0"/>
                    <a:pt x="1759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8386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1935140" cy="185854"/>
            </a:xfrm>
            <a:prstGeom prst="rect">
              <a:avLst/>
            </a:prstGeom>
          </p:spPr>
          <p:txBody>
            <a:bodyPr anchor="ctr" rtlCol="false" tIns="32108" lIns="32108" bIns="32108" rIns="32108"/>
            <a:lstStyle/>
            <a:p>
              <a:pPr algn="ctr">
                <a:lnSpc>
                  <a:spcPts val="884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0" y="-261039"/>
            <a:ext cx="3305113" cy="3305113"/>
          </a:xfrm>
          <a:custGeom>
            <a:avLst/>
            <a:gdLst/>
            <a:ahLst/>
            <a:cxnLst/>
            <a:rect r="r" b="b" t="t" l="l"/>
            <a:pathLst>
              <a:path h="3305113" w="3305113">
                <a:moveTo>
                  <a:pt x="0" y="0"/>
                </a:moveTo>
                <a:lnTo>
                  <a:pt x="3305113" y="0"/>
                </a:lnTo>
                <a:lnTo>
                  <a:pt x="3305113" y="3305112"/>
                </a:lnTo>
                <a:lnTo>
                  <a:pt x="0" y="33051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822016" y="968016"/>
            <a:ext cx="10268017" cy="75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4"/>
              </a:lnSpc>
            </a:pPr>
            <a:r>
              <a:rPr lang="en-US" sz="4374" b="true">
                <a:solidFill>
                  <a:srgbClr val="18386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ARTICLES COURTS ET EN LIBRE ACCÈS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22681" y="2977398"/>
            <a:ext cx="5948613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Une p</a:t>
            </a:r>
            <a:r>
              <a:rPr lang="en-US" b="true" sz="33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olitique du logement sans promoteur immobilier est-elle possible 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444469" y="2868178"/>
            <a:ext cx="8286642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Refonder la p</a:t>
            </a:r>
            <a:r>
              <a:rPr lang="en-US" b="true" sz="33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olitique du logement :</a:t>
            </a:r>
          </a:p>
          <a:p>
            <a:pPr algn="ctr">
              <a:lnSpc>
                <a:spcPts val="4759"/>
              </a:lnSpc>
            </a:pPr>
            <a:r>
              <a:rPr lang="en-US" b="true" sz="33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du choc de l'offre</a:t>
            </a:r>
          </a:p>
          <a:p>
            <a:pPr algn="ctr">
              <a:lnSpc>
                <a:spcPts val="4759"/>
              </a:lnSpc>
            </a:pPr>
            <a:r>
              <a:rPr lang="en-US" b="true" sz="33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à la maîtrise du foncier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2508929" y="4830412"/>
            <a:ext cx="3757050" cy="375705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1709266" y="4830412"/>
            <a:ext cx="3757050" cy="3757050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-224953" y="9133697"/>
            <a:ext cx="19022243" cy="1474665"/>
            <a:chOff x="0" y="0"/>
            <a:chExt cx="4663236" cy="36150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663236" cy="361509"/>
            </a:xfrm>
            <a:custGeom>
              <a:avLst/>
              <a:gdLst/>
              <a:ahLst/>
              <a:cxnLst/>
              <a:rect r="r" b="b" t="t" l="l"/>
              <a:pathLst>
                <a:path h="361509" w="4663236">
                  <a:moveTo>
                    <a:pt x="4851" y="0"/>
                  </a:moveTo>
                  <a:lnTo>
                    <a:pt x="4658385" y="0"/>
                  </a:lnTo>
                  <a:cubicBezTo>
                    <a:pt x="4659671" y="0"/>
                    <a:pt x="4660905" y="511"/>
                    <a:pt x="4661815" y="1421"/>
                  </a:cubicBezTo>
                  <a:cubicBezTo>
                    <a:pt x="4662724" y="2331"/>
                    <a:pt x="4663236" y="3564"/>
                    <a:pt x="4663236" y="4851"/>
                  </a:cubicBezTo>
                  <a:lnTo>
                    <a:pt x="4663236" y="356658"/>
                  </a:lnTo>
                  <a:cubicBezTo>
                    <a:pt x="4663236" y="357944"/>
                    <a:pt x="4662724" y="359178"/>
                    <a:pt x="4661815" y="360088"/>
                  </a:cubicBezTo>
                  <a:cubicBezTo>
                    <a:pt x="4660905" y="360998"/>
                    <a:pt x="4659671" y="361509"/>
                    <a:pt x="4658385" y="361509"/>
                  </a:cubicBezTo>
                  <a:lnTo>
                    <a:pt x="4851" y="361509"/>
                  </a:lnTo>
                  <a:cubicBezTo>
                    <a:pt x="3564" y="361509"/>
                    <a:pt x="2331" y="360998"/>
                    <a:pt x="1421" y="360088"/>
                  </a:cubicBezTo>
                  <a:cubicBezTo>
                    <a:pt x="511" y="359178"/>
                    <a:pt x="0" y="357944"/>
                    <a:pt x="0" y="356658"/>
                  </a:cubicBezTo>
                  <a:lnTo>
                    <a:pt x="0" y="4851"/>
                  </a:lnTo>
                  <a:cubicBezTo>
                    <a:pt x="0" y="3564"/>
                    <a:pt x="511" y="2331"/>
                    <a:pt x="1421" y="1421"/>
                  </a:cubicBezTo>
                  <a:cubicBezTo>
                    <a:pt x="2331" y="511"/>
                    <a:pt x="3564" y="0"/>
                    <a:pt x="48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4663236" cy="380559"/>
            </a:xfrm>
            <a:prstGeom prst="rect">
              <a:avLst/>
            </a:prstGeom>
          </p:spPr>
          <p:txBody>
            <a:bodyPr anchor="ctr" rtlCol="false" tIns="50458" lIns="50458" bIns="50458" rIns="50458"/>
            <a:lstStyle/>
            <a:p>
              <a:pPr algn="ctr">
                <a:lnSpc>
                  <a:spcPts val="1390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2686589" y="9447891"/>
            <a:ext cx="2673869" cy="544801"/>
          </a:xfrm>
          <a:custGeom>
            <a:avLst/>
            <a:gdLst/>
            <a:ahLst/>
            <a:cxnLst/>
            <a:rect r="r" b="b" t="t" l="l"/>
            <a:pathLst>
              <a:path h="544801" w="2673869">
                <a:moveTo>
                  <a:pt x="0" y="0"/>
                </a:moveTo>
                <a:lnTo>
                  <a:pt x="2673869" y="0"/>
                </a:lnTo>
                <a:lnTo>
                  <a:pt x="2673869" y="544800"/>
                </a:lnTo>
                <a:lnTo>
                  <a:pt x="0" y="54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665038" y="9258300"/>
            <a:ext cx="1068149" cy="923982"/>
          </a:xfrm>
          <a:custGeom>
            <a:avLst/>
            <a:gdLst/>
            <a:ahLst/>
            <a:cxnLst/>
            <a:rect r="r" b="b" t="t" l="l"/>
            <a:pathLst>
              <a:path h="923982" w="1068149">
                <a:moveTo>
                  <a:pt x="0" y="0"/>
                </a:moveTo>
                <a:lnTo>
                  <a:pt x="1068149" y="0"/>
                </a:lnTo>
                <a:lnTo>
                  <a:pt x="1068149" y="923982"/>
                </a:lnTo>
                <a:lnTo>
                  <a:pt x="0" y="9239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710785" y="9439707"/>
            <a:ext cx="3855881" cy="561168"/>
          </a:xfrm>
          <a:custGeom>
            <a:avLst/>
            <a:gdLst/>
            <a:ahLst/>
            <a:cxnLst/>
            <a:rect r="r" b="b" t="t" l="l"/>
            <a:pathLst>
              <a:path h="561168" w="3855881">
                <a:moveTo>
                  <a:pt x="0" y="0"/>
                </a:moveTo>
                <a:lnTo>
                  <a:pt x="3855881" y="0"/>
                </a:lnTo>
                <a:lnTo>
                  <a:pt x="3855881" y="561168"/>
                </a:lnTo>
                <a:lnTo>
                  <a:pt x="0" y="5611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40811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6652423" y="9521861"/>
            <a:ext cx="3948410" cy="349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183860"/>
                </a:solidFill>
                <a:latin typeface="Open Sans 1"/>
                <a:ea typeface="Open Sans 1"/>
                <a:cs typeface="Open Sans 1"/>
                <a:sym typeface="Open Sans 1"/>
              </a:rPr>
              <a:t>ATLANTIA La Baule - 2 juillet 2026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</a:t>
            </a:r>
          </a:p>
        </p:txBody>
      </p:sp>
    </p:spTree>
  </p:cSld>
  <p:clrMapOvr>
    <a:masterClrMapping/>
  </p:clrMapOvr>
  <p:transition spd="slow">
    <p:circle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0" y="-1547921"/>
            <a:ext cx="22304735" cy="13382841"/>
          </a:xfrm>
          <a:custGeom>
            <a:avLst/>
            <a:gdLst/>
            <a:ahLst/>
            <a:cxnLst/>
            <a:rect r="r" b="b" t="t" l="l"/>
            <a:pathLst>
              <a:path h="13382841" w="22304735">
                <a:moveTo>
                  <a:pt x="22304735" y="0"/>
                </a:moveTo>
                <a:lnTo>
                  <a:pt x="0" y="0"/>
                </a:lnTo>
                <a:lnTo>
                  <a:pt x="0" y="13382842"/>
                </a:lnTo>
                <a:lnTo>
                  <a:pt x="22304735" y="13382842"/>
                </a:lnTo>
                <a:lnTo>
                  <a:pt x="22304735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52556" y="898576"/>
            <a:ext cx="4319400" cy="985881"/>
            <a:chOff x="0" y="0"/>
            <a:chExt cx="730812" cy="16680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30812" cy="166804"/>
            </a:xfrm>
            <a:custGeom>
              <a:avLst/>
              <a:gdLst/>
              <a:ahLst/>
              <a:cxnLst/>
              <a:rect r="r" b="b" t="t" l="l"/>
              <a:pathLst>
                <a:path h="166804" w="730812">
                  <a:moveTo>
                    <a:pt x="46601" y="0"/>
                  </a:moveTo>
                  <a:lnTo>
                    <a:pt x="684211" y="0"/>
                  </a:lnTo>
                  <a:cubicBezTo>
                    <a:pt x="709948" y="0"/>
                    <a:pt x="730812" y="20864"/>
                    <a:pt x="730812" y="46601"/>
                  </a:cubicBezTo>
                  <a:lnTo>
                    <a:pt x="730812" y="120203"/>
                  </a:lnTo>
                  <a:cubicBezTo>
                    <a:pt x="730812" y="145940"/>
                    <a:pt x="709948" y="166804"/>
                    <a:pt x="684211" y="166804"/>
                  </a:cubicBezTo>
                  <a:lnTo>
                    <a:pt x="46601" y="166804"/>
                  </a:lnTo>
                  <a:cubicBezTo>
                    <a:pt x="20864" y="166804"/>
                    <a:pt x="0" y="145940"/>
                    <a:pt x="0" y="120203"/>
                  </a:cubicBezTo>
                  <a:lnTo>
                    <a:pt x="0" y="46601"/>
                  </a:lnTo>
                  <a:cubicBezTo>
                    <a:pt x="0" y="20864"/>
                    <a:pt x="20864" y="0"/>
                    <a:pt x="46601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83860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730812" cy="185854"/>
            </a:xfrm>
            <a:prstGeom prst="rect">
              <a:avLst/>
            </a:prstGeom>
          </p:spPr>
          <p:txBody>
            <a:bodyPr anchor="ctr" rtlCol="false" tIns="32108" lIns="32108" bIns="32108" rIns="32108"/>
            <a:lstStyle/>
            <a:p>
              <a:pPr algn="ctr">
                <a:lnSpc>
                  <a:spcPts val="884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0" y="-261039"/>
            <a:ext cx="3305113" cy="3305113"/>
          </a:xfrm>
          <a:custGeom>
            <a:avLst/>
            <a:gdLst/>
            <a:ahLst/>
            <a:cxnLst/>
            <a:rect r="r" b="b" t="t" l="l"/>
            <a:pathLst>
              <a:path h="3305113" w="3305113">
                <a:moveTo>
                  <a:pt x="0" y="0"/>
                </a:moveTo>
                <a:lnTo>
                  <a:pt x="3305113" y="0"/>
                </a:lnTo>
                <a:lnTo>
                  <a:pt x="3305113" y="3305112"/>
                </a:lnTo>
                <a:lnTo>
                  <a:pt x="0" y="33051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793441" y="966065"/>
            <a:ext cx="2915087" cy="7556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4"/>
              </a:lnSpc>
            </a:pPr>
            <a:r>
              <a:rPr lang="en-US" sz="4374" b="true">
                <a:solidFill>
                  <a:srgbClr val="18386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PODCASTS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2263573" y="4433352"/>
            <a:ext cx="3974822" cy="397482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11811458" y="4433352"/>
            <a:ext cx="3974822" cy="3974822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497424" y="2346305"/>
            <a:ext cx="6602889" cy="1889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true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</a:t>
            </a:r>
            <a:r>
              <a:rPr lang="en-US" b="true" sz="35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es promoteurs imm</a:t>
            </a:r>
            <a:r>
              <a:rPr lang="en-US" b="true" sz="35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obiliers ne peuvent plus loger</a:t>
            </a:r>
          </a:p>
          <a:p>
            <a:pPr algn="ctr">
              <a:lnSpc>
                <a:spcPts val="5039"/>
              </a:lnSpc>
            </a:pPr>
            <a:r>
              <a:rPr lang="en-US" b="true" sz="35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les classes moyennes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49540" y="2665392"/>
            <a:ext cx="6602889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true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</a:t>
            </a:r>
            <a:r>
              <a:rPr lang="en-US" b="true" sz="35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es alternatives </a:t>
            </a:r>
          </a:p>
          <a:p>
            <a:pPr algn="ctr">
              <a:lnSpc>
                <a:spcPts val="5039"/>
              </a:lnSpc>
            </a:pPr>
            <a:r>
              <a:rPr lang="en-US" b="true" sz="35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</a:t>
            </a:r>
            <a:r>
              <a:rPr lang="en-US" b="true" sz="35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our le logement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-224953" y="9133697"/>
            <a:ext cx="19022243" cy="1474665"/>
            <a:chOff x="0" y="0"/>
            <a:chExt cx="4663236" cy="36150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663236" cy="361509"/>
            </a:xfrm>
            <a:custGeom>
              <a:avLst/>
              <a:gdLst/>
              <a:ahLst/>
              <a:cxnLst/>
              <a:rect r="r" b="b" t="t" l="l"/>
              <a:pathLst>
                <a:path h="361509" w="4663236">
                  <a:moveTo>
                    <a:pt x="4851" y="0"/>
                  </a:moveTo>
                  <a:lnTo>
                    <a:pt x="4658385" y="0"/>
                  </a:lnTo>
                  <a:cubicBezTo>
                    <a:pt x="4659671" y="0"/>
                    <a:pt x="4660905" y="511"/>
                    <a:pt x="4661815" y="1421"/>
                  </a:cubicBezTo>
                  <a:cubicBezTo>
                    <a:pt x="4662724" y="2331"/>
                    <a:pt x="4663236" y="3564"/>
                    <a:pt x="4663236" y="4851"/>
                  </a:cubicBezTo>
                  <a:lnTo>
                    <a:pt x="4663236" y="356658"/>
                  </a:lnTo>
                  <a:cubicBezTo>
                    <a:pt x="4663236" y="357944"/>
                    <a:pt x="4662724" y="359178"/>
                    <a:pt x="4661815" y="360088"/>
                  </a:cubicBezTo>
                  <a:cubicBezTo>
                    <a:pt x="4660905" y="360998"/>
                    <a:pt x="4659671" y="361509"/>
                    <a:pt x="4658385" y="361509"/>
                  </a:cubicBezTo>
                  <a:lnTo>
                    <a:pt x="4851" y="361509"/>
                  </a:lnTo>
                  <a:cubicBezTo>
                    <a:pt x="3564" y="361509"/>
                    <a:pt x="2331" y="360998"/>
                    <a:pt x="1421" y="360088"/>
                  </a:cubicBezTo>
                  <a:cubicBezTo>
                    <a:pt x="511" y="359178"/>
                    <a:pt x="0" y="357944"/>
                    <a:pt x="0" y="356658"/>
                  </a:cubicBezTo>
                  <a:lnTo>
                    <a:pt x="0" y="4851"/>
                  </a:lnTo>
                  <a:cubicBezTo>
                    <a:pt x="0" y="3564"/>
                    <a:pt x="511" y="2331"/>
                    <a:pt x="1421" y="1421"/>
                  </a:cubicBezTo>
                  <a:cubicBezTo>
                    <a:pt x="2331" y="511"/>
                    <a:pt x="3564" y="0"/>
                    <a:pt x="485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4663236" cy="380559"/>
            </a:xfrm>
            <a:prstGeom prst="rect">
              <a:avLst/>
            </a:prstGeom>
          </p:spPr>
          <p:txBody>
            <a:bodyPr anchor="ctr" rtlCol="false" tIns="50458" lIns="50458" bIns="50458" rIns="50458"/>
            <a:lstStyle/>
            <a:p>
              <a:pPr algn="ctr">
                <a:lnSpc>
                  <a:spcPts val="1390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2686589" y="9447891"/>
            <a:ext cx="2673869" cy="544801"/>
          </a:xfrm>
          <a:custGeom>
            <a:avLst/>
            <a:gdLst/>
            <a:ahLst/>
            <a:cxnLst/>
            <a:rect r="r" b="b" t="t" l="l"/>
            <a:pathLst>
              <a:path h="544801" w="2673869">
                <a:moveTo>
                  <a:pt x="0" y="0"/>
                </a:moveTo>
                <a:lnTo>
                  <a:pt x="2673869" y="0"/>
                </a:lnTo>
                <a:lnTo>
                  <a:pt x="2673869" y="544800"/>
                </a:lnTo>
                <a:lnTo>
                  <a:pt x="0" y="54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665038" y="9258300"/>
            <a:ext cx="1068149" cy="923982"/>
          </a:xfrm>
          <a:custGeom>
            <a:avLst/>
            <a:gdLst/>
            <a:ahLst/>
            <a:cxnLst/>
            <a:rect r="r" b="b" t="t" l="l"/>
            <a:pathLst>
              <a:path h="923982" w="1068149">
                <a:moveTo>
                  <a:pt x="0" y="0"/>
                </a:moveTo>
                <a:lnTo>
                  <a:pt x="1068149" y="0"/>
                </a:lnTo>
                <a:lnTo>
                  <a:pt x="1068149" y="923982"/>
                </a:lnTo>
                <a:lnTo>
                  <a:pt x="0" y="9239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710785" y="9439707"/>
            <a:ext cx="3855881" cy="561168"/>
          </a:xfrm>
          <a:custGeom>
            <a:avLst/>
            <a:gdLst/>
            <a:ahLst/>
            <a:cxnLst/>
            <a:rect r="r" b="b" t="t" l="l"/>
            <a:pathLst>
              <a:path h="561168" w="3855881">
                <a:moveTo>
                  <a:pt x="0" y="0"/>
                </a:moveTo>
                <a:lnTo>
                  <a:pt x="3855881" y="0"/>
                </a:lnTo>
                <a:lnTo>
                  <a:pt x="3855881" y="561168"/>
                </a:lnTo>
                <a:lnTo>
                  <a:pt x="0" y="5611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-40811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6652423" y="9521861"/>
            <a:ext cx="3948410" cy="349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183860"/>
                </a:solidFill>
                <a:latin typeface="Open Sans 1"/>
                <a:ea typeface="Open Sans 1"/>
                <a:cs typeface="Open Sans 1"/>
                <a:sym typeface="Open Sans 1"/>
              </a:rPr>
              <a:t>ATLANTIA La Baule - 2 juillet 2026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7186672" y="9521861"/>
            <a:ext cx="152400" cy="200025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3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DAHPdQ0JU_0</dc:identifier>
  <dcterms:modified xsi:type="dcterms:W3CDTF">2011-08-01T06:04:30Z</dcterms:modified>
  <cp:revision>1</cp:revision>
  <dc:title>Diapo Conf Faire la ville sans les promoteurs</dc:title>
</cp:coreProperties>
</file>